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9AB61C-8E1C-4AE5-8DB6-A7E8ABA8B43C}">
  <a:tblStyle styleId="{299AB61C-8E1C-4AE5-8DB6-A7E8ABA8B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904db91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904db91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904db91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904db91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bfaeb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bfaeb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edd6559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fedd6559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f904db91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f904db91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f904db91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f904db91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bfaeb4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fbfaeb4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fedd6559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fedd6559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fbfaeb4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fbfaeb4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ff1a6de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ff1a6de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904db9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904db9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f904db91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f904db91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904db91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904db91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904db91e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904db91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edd6559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fedd6559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904db9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f904db9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904db91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f904db91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904db91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f904db91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904db91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904db91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904db91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f904db91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904db91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904db91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904db91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904db91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857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Study Calendar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42050" y="1467150"/>
            <a:ext cx="40599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IHC 2nd Assignment Final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P3 - 2020/2021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10650" y="3663350"/>
            <a:ext cx="2708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Economica"/>
                <a:ea typeface="Economica"/>
                <a:cs typeface="Economica"/>
                <a:sym typeface="Economica"/>
              </a:rPr>
              <a:t>Eva Bartolomeu	</a:t>
            </a:r>
            <a:r>
              <a:rPr lang="en-GB" sz="1700">
                <a:latin typeface="Economica"/>
                <a:ea typeface="Economica"/>
                <a:cs typeface="Economica"/>
                <a:sym typeface="Economica"/>
              </a:rPr>
              <a:t>98513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Economica"/>
                <a:ea typeface="Economica"/>
                <a:cs typeface="Economica"/>
                <a:sym typeface="Economica"/>
              </a:rPr>
              <a:t>Filipe Gonçalves	98083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Economica"/>
                <a:ea typeface="Economica"/>
                <a:cs typeface="Economica"/>
                <a:sym typeface="Economica"/>
              </a:rPr>
              <a:t>Pedro Sobral		98491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75" y="2379075"/>
            <a:ext cx="2342449" cy="17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Fidelity Prototype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04100" y="1225225"/>
            <a:ext cx="242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chemeClr val="lt1"/>
                </a:highlight>
              </a:rPr>
              <a:t>The prototype was made in paper, and has the following main functionalities: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>
                <a:highlight>
                  <a:schemeClr val="lt1"/>
                </a:highlight>
              </a:rPr>
              <a:t>Create an event.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>
                <a:highlight>
                  <a:schemeClr val="lt1"/>
                </a:highlight>
              </a:rPr>
              <a:t>Create a group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>
                <a:highlight>
                  <a:schemeClr val="lt1"/>
                </a:highlight>
              </a:rPr>
              <a:t>Create a subgroup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487" y="1304900"/>
            <a:ext cx="1544475" cy="28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03" y="1304900"/>
            <a:ext cx="1747611" cy="28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750" y="1410375"/>
            <a:ext cx="1931799" cy="26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79333" y="4579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LFP - User Evaluation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highlight>
                  <a:schemeClr val="lt1"/>
                </a:highlight>
              </a:rPr>
              <a:t>Find main usability problems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highlight>
                  <a:schemeClr val="lt1"/>
                </a:highlight>
              </a:rPr>
              <a:t>Find main errors and inconsistency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highlight>
                  <a:schemeClr val="lt1"/>
                </a:highlight>
              </a:rPr>
              <a:t>Workflow of tasks made sense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lt1"/>
                </a:highlight>
              </a:rPr>
              <a:t>The tasks that we chose were: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Create a group on a IHC course with the name “P7”.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Create a subgroup on “IHC P3” group.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Add an event on calendar in 27th of June.</a:t>
            </a:r>
            <a:endParaRPr sz="1600">
              <a:highlight>
                <a:schemeClr val="lt1"/>
              </a:highlight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425" y="865000"/>
            <a:ext cx="3223975" cy="214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192833" y="4657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LFP - User Evaluation Results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650" y="141175"/>
            <a:ext cx="2206250" cy="165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342788" y="1777550"/>
            <a:ext cx="822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tests were made by five people, four students and one teacher.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04463" y="4166450"/>
            <a:ext cx="8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1 - Very Difficult  2 - Difficult  3 - Normal  4 - Easy  5 - Very Easy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98" y="2415625"/>
            <a:ext cx="2660225" cy="14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100" y="2415637"/>
            <a:ext cx="2782025" cy="146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5600" y="2477593"/>
            <a:ext cx="2782025" cy="14199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9145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336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LFP - User Evaluation Results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Feedback from users: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Add courses, available on main page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Add a week view on calendar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Add filter with courses, groups, and subgroups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Turn multiple pages into some pages</a:t>
            </a:r>
            <a:endParaRPr sz="1700"/>
          </a:p>
        </p:txBody>
      </p:sp>
      <p:sp>
        <p:nvSpPr>
          <p:cNvPr id="207" name="Google Shape;207;p25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700" y="648175"/>
            <a:ext cx="2206250" cy="22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9820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353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 for the Functional Prototype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lt1"/>
                </a:highlight>
              </a:rPr>
              <a:t>As the core of our ideia is a calendar, we decided to develop a website using: 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Angular, Node.js, Typescript, Html and CSS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VS Code, for coding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Linux bash or Windows cmd for compiling 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chemeClr val="lt1"/>
                </a:highlight>
              </a:rPr>
              <a:t>GitHub for code sharing 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75" y="2971451"/>
            <a:ext cx="1607775" cy="1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400" y="3181125"/>
            <a:ext cx="1463199" cy="146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550" y="3094125"/>
            <a:ext cx="2540650" cy="14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18508" y="4619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Fidelity Prototype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225225"/>
            <a:ext cx="85206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tested the same tasks, but now having made changes that matches with feedback from previous testers.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improved: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robust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colorful, more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views on calendar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479" y="1747275"/>
            <a:ext cx="257460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4158" y="4678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HFP - User Evaluation Results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404475" y="1487925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had more testers, 7 students and 2 teacher.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1" y="2312988"/>
            <a:ext cx="2874866" cy="15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67" y="2322000"/>
            <a:ext cx="2860206" cy="15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138" y="2322000"/>
            <a:ext cx="2944744" cy="15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426013" y="4113475"/>
            <a:ext cx="8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1 - Very Difficult  2 - Difficult  3 - Normal  4 - Easy  5 - Very Easy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1325" y="176627"/>
            <a:ext cx="1854800" cy="13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5765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HFP - User Evaluation Results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users: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Confusing placement of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Direct route to tasks not 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Menu not visible enough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75" y="717950"/>
            <a:ext cx="2206250" cy="2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700" y="648175"/>
            <a:ext cx="2206250" cy="2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875" y="648175"/>
            <a:ext cx="2206250" cy="22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118483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</a:t>
            </a:r>
            <a:r>
              <a:rPr lang="en-GB"/>
              <a:t>Fidelity Prototype vs.</a:t>
            </a:r>
            <a:r>
              <a:rPr lang="en-GB"/>
              <a:t>High Fidelity Prototype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1008575" y="15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{299AB61C-8E1C-4AE5-8DB6-A7E8ABA8B43C}</a:tableStyleId>
              </a:tblPr>
              <a:tblGrid>
                <a:gridCol w="735250"/>
                <a:gridCol w="5023850"/>
                <a:gridCol w="735750"/>
                <a:gridCol w="744175"/>
              </a:tblGrid>
              <a:tr h="60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LFP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HFP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 an event on calendar in 27th of May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 a group on a IHC course with the name “IHC P7”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3.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 a subgroup on “IHC P7” group.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470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 Evaluation on Functional Prototype</a:t>
            </a:r>
            <a:endParaRPr/>
          </a:p>
        </p:txBody>
      </p:sp>
      <p:graphicFrame>
        <p:nvGraphicFramePr>
          <p:cNvPr id="267" name="Google Shape;267;p31"/>
          <p:cNvGraphicFramePr/>
          <p:nvPr/>
        </p:nvGraphicFramePr>
        <p:xfrm>
          <a:off x="952500" y="169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{299AB61C-8E1C-4AE5-8DB6-A7E8ABA8B43C}</a:tableStyleId>
              </a:tblPr>
              <a:tblGrid>
                <a:gridCol w="4619750"/>
                <a:gridCol w="821675"/>
                <a:gridCol w="849750"/>
                <a:gridCol w="947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Problem</a:t>
                      </a:r>
                      <a:r>
                        <a:rPr b="1" lang="en-GB"/>
                        <a:t> - </a:t>
                      </a:r>
                      <a:r>
                        <a:rPr b="1" lang="en-GB"/>
                        <a:t>Heuristic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Daniel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André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Marta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Colors aren’t very </a:t>
                      </a:r>
                      <a:r>
                        <a:rPr lang="en-GB"/>
                        <a:t>appellative - </a:t>
                      </a:r>
                      <a:r>
                        <a:rPr b="1" lang="en-GB"/>
                        <a:t>Aesthetic &amp; Minimalist Design</a:t>
                      </a:r>
                      <a:r>
                        <a:rPr b="1" lang="en-GB"/>
                        <a:t>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Can’t edit or delete a event - </a:t>
                      </a:r>
                      <a:r>
                        <a:rPr b="1" lang="en-GB"/>
                        <a:t>User control &amp; Freedom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On home page, confusion on select options and calendar on courses page - </a:t>
                      </a:r>
                      <a:r>
                        <a:rPr b="1" lang="en-GB"/>
                        <a:t>Consistency &amp; Standards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71183" y="4582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75" y="1636875"/>
            <a:ext cx="3727526" cy="2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843450" y="2286325"/>
            <a:ext cx="401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Contextualization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Why this idea?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Personal Interest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795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3632275" y="1777525"/>
            <a:ext cx="2252400" cy="12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Demo</a:t>
            </a:r>
            <a:endParaRPr sz="7200"/>
          </a:p>
        </p:txBody>
      </p:sp>
      <p:sp>
        <p:nvSpPr>
          <p:cNvPr id="275" name="Google Shape;275;p32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5090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Next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311700" y="1225225"/>
            <a:ext cx="85206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Notifications via mail / Reminders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Real database for students, events and groups/subgroups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Edit/Remove events, groups and subgroups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Repetition of events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Confirmation when doing a task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Better Event view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Forms validation for group/subgroup and event creation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347" y="475872"/>
            <a:ext cx="1576500" cy="1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30633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Acknowledgments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311700" y="1225225"/>
            <a:ext cx="8520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chemeClr val="lt1"/>
                </a:highlight>
              </a:rPr>
              <a:t>Special thanks to: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chemeClr val="lt1"/>
                </a:highlight>
              </a:rPr>
              <a:t>• Participants who contributed to gave us a valid feedback of the application.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highlight>
                  <a:schemeClr val="lt1"/>
                </a:highlight>
              </a:rPr>
              <a:t>• IHC teachers for helping us and also giving some suggestions.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499225" y="3683650"/>
            <a:ext cx="2942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 Bartolomeu	100/3%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Filipe Gonçalves	100/3%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Pedro Sobral		100/3%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10495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2815650" y="2228150"/>
            <a:ext cx="3512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/>
              <a:t>QUESTIONS?</a:t>
            </a:r>
            <a:endParaRPr sz="6200"/>
          </a:p>
        </p:txBody>
      </p:sp>
      <p:sp>
        <p:nvSpPr>
          <p:cNvPr id="300" name="Google Shape;300;p35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64433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1530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Goals	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Organize and track the events of UA students and teachers;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832400" y="1530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Benefits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Makes the study more efficient for the students;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Makes the scheduling of events faster and more efficient;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1183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823200" y="45304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-377425" y="1147225"/>
            <a:ext cx="46593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Name: Anita Pinto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 Title: Programming </a:t>
            </a:r>
            <a:br>
              <a:rPr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eacher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 the University of Aveiro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Goals and task: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Consulting her next events;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Track the events of the subgroups;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Demographics: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 years old;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Environment: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the StudyCalendar it’s easy to keep in check the evaluation moments of your classes, even with many classes.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02100" y="1147225"/>
            <a:ext cx="46419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➔"/>
            </a:pPr>
            <a:r>
              <a:rPr lang="en-GB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Name: João Carlos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➔"/>
            </a:pPr>
            <a:r>
              <a:rPr lang="en-GB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 at University of Aveiro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➔"/>
            </a:pPr>
            <a:r>
              <a:rPr lang="en-GB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Goals and task: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◆"/>
            </a:pPr>
            <a:r>
              <a:rPr lang="en-GB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Organize the academic and personal calendar.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➔"/>
            </a:pPr>
            <a:r>
              <a:rPr lang="en-GB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Demographics: 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◆"/>
            </a:pPr>
            <a:r>
              <a:rPr lang="en-GB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 years old;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➔"/>
            </a:pPr>
            <a:r>
              <a:rPr lang="en-GB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Environment: 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◆"/>
            </a:pPr>
            <a:r>
              <a:rPr lang="en-GB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many courses to study, it’s a little struggling to maintain everything organized.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175" y="762575"/>
            <a:ext cx="1147450" cy="11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025" y="762580"/>
            <a:ext cx="1242749" cy="9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65808" y="462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45475" y="1401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-GB">
                <a:solidFill>
                  <a:srgbClr val="000000"/>
                </a:solidFill>
              </a:rPr>
              <a:t>Scenery 1 (Anita wants to create team calendars for each group in each practical class):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/>
              <a:t>D</a:t>
            </a:r>
            <a:r>
              <a:rPr lang="en-GB">
                <a:solidFill>
                  <a:srgbClr val="000000"/>
                </a:solidFill>
              </a:rPr>
              <a:t>ivide the students in practical classes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chemeClr val="dk1"/>
                </a:solidFill>
              </a:rPr>
              <a:t>Divide the students in</a:t>
            </a:r>
            <a:r>
              <a:rPr lang="en-GB">
                <a:solidFill>
                  <a:srgbClr val="000000"/>
                </a:solidFill>
              </a:rPr>
              <a:t> groups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/>
              <a:t>S</a:t>
            </a:r>
            <a:r>
              <a:rPr lang="en-GB">
                <a:solidFill>
                  <a:srgbClr val="000000"/>
                </a:solidFill>
              </a:rPr>
              <a:t>ee their development throughout the semester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-GB">
                <a:solidFill>
                  <a:srgbClr val="000000"/>
                </a:solidFill>
              </a:rPr>
              <a:t>Scenery 2 (João wants to create an event for his team):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/>
              <a:t>W</a:t>
            </a:r>
            <a:r>
              <a:rPr lang="en-GB">
                <a:solidFill>
                  <a:srgbClr val="000000"/>
                </a:solidFill>
              </a:rPr>
              <a:t>ants to book a period of days </a:t>
            </a:r>
            <a:r>
              <a:rPr lang="en-GB"/>
              <a:t>to </a:t>
            </a:r>
            <a:r>
              <a:rPr lang="en-GB">
                <a:solidFill>
                  <a:srgbClr val="000000"/>
                </a:solidFill>
              </a:rPr>
              <a:t>work</a:t>
            </a:r>
            <a:r>
              <a:rPr lang="en-GB"/>
              <a:t> with his team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/>
              <a:t>Share the event with the team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450" y="2527825"/>
            <a:ext cx="2319050" cy="14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79333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961375" y="1576063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0- Enter e-learning</a:t>
            </a:r>
            <a:endParaRPr sz="1000"/>
          </a:p>
        </p:txBody>
      </p:sp>
      <p:sp>
        <p:nvSpPr>
          <p:cNvPr id="111" name="Google Shape;111;p18"/>
          <p:cNvSpPr/>
          <p:nvPr/>
        </p:nvSpPr>
        <p:spPr>
          <a:xfrm>
            <a:off x="2528663" y="2205113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1- Open Calendar</a:t>
            </a:r>
            <a:endParaRPr sz="1000"/>
          </a:p>
        </p:txBody>
      </p:sp>
      <p:sp>
        <p:nvSpPr>
          <p:cNvPr id="112" name="Google Shape;112;p18"/>
          <p:cNvSpPr/>
          <p:nvPr/>
        </p:nvSpPr>
        <p:spPr>
          <a:xfrm>
            <a:off x="5357138" y="2205113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2- Create group called “Practical classes”</a:t>
            </a:r>
            <a:endParaRPr sz="800"/>
          </a:p>
        </p:txBody>
      </p:sp>
      <p:sp>
        <p:nvSpPr>
          <p:cNvPr id="113" name="Google Shape;113;p18"/>
          <p:cNvSpPr/>
          <p:nvPr/>
        </p:nvSpPr>
        <p:spPr>
          <a:xfrm>
            <a:off x="4637075" y="2834150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2.1- Create group for Practical class</a:t>
            </a:r>
            <a:endParaRPr sz="800"/>
          </a:p>
        </p:txBody>
      </p:sp>
      <p:sp>
        <p:nvSpPr>
          <p:cNvPr id="114" name="Google Shape;114;p18"/>
          <p:cNvSpPr/>
          <p:nvPr/>
        </p:nvSpPr>
        <p:spPr>
          <a:xfrm>
            <a:off x="4637075" y="3454563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2.1.1</a:t>
            </a:r>
            <a:r>
              <a:rPr lang="en-GB" sz="800"/>
              <a:t>-</a:t>
            </a:r>
            <a:r>
              <a:rPr lang="en-GB" sz="800"/>
              <a:t> Create group for group in practical class</a:t>
            </a:r>
            <a:endParaRPr sz="800"/>
          </a:p>
        </p:txBody>
      </p:sp>
      <p:sp>
        <p:nvSpPr>
          <p:cNvPr id="115" name="Google Shape;115;p18"/>
          <p:cNvSpPr/>
          <p:nvPr/>
        </p:nvSpPr>
        <p:spPr>
          <a:xfrm>
            <a:off x="6077225" y="2834163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2.2- Create groups for each group in each practical class</a:t>
            </a:r>
            <a:endParaRPr sz="800"/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1175863"/>
            <a:ext cx="72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reating team calendars for each group in each practical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875950" y="4152863"/>
            <a:ext cx="2220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3- “Invite” each student of that group</a:t>
            </a:r>
            <a:endParaRPr sz="800"/>
          </a:p>
        </p:txBody>
      </p:sp>
      <p:cxnSp>
        <p:nvCxnSpPr>
          <p:cNvPr id="118" name="Google Shape;118;p18"/>
          <p:cNvCxnSpPr>
            <a:stCxn id="110" idx="2"/>
            <a:endCxn id="111" idx="0"/>
          </p:cNvCxnSpPr>
          <p:nvPr/>
        </p:nvCxnSpPr>
        <p:spPr>
          <a:xfrm rot="5400000">
            <a:off x="3756325" y="1371013"/>
            <a:ext cx="235500" cy="1432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10" idx="2"/>
            <a:endCxn id="112" idx="0"/>
          </p:cNvCxnSpPr>
          <p:nvPr/>
        </p:nvCxnSpPr>
        <p:spPr>
          <a:xfrm flipH="1" rot="-5400000">
            <a:off x="5170675" y="1389463"/>
            <a:ext cx="235500" cy="1395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>
            <a:stCxn id="112" idx="2"/>
            <a:endCxn id="115" idx="0"/>
          </p:cNvCxnSpPr>
          <p:nvPr/>
        </p:nvCxnSpPr>
        <p:spPr>
          <a:xfrm flipH="1" rot="-5400000">
            <a:off x="6228488" y="2356463"/>
            <a:ext cx="235500" cy="7200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112" idx="2"/>
            <a:endCxn id="113" idx="0"/>
          </p:cNvCxnSpPr>
          <p:nvPr/>
        </p:nvCxnSpPr>
        <p:spPr>
          <a:xfrm rot="5400000">
            <a:off x="5508488" y="2356463"/>
            <a:ext cx="235500" cy="7200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stCxn id="113" idx="2"/>
            <a:endCxn id="114" idx="0"/>
          </p:cNvCxnSpPr>
          <p:nvPr/>
        </p:nvCxnSpPr>
        <p:spPr>
          <a:xfrm flipH="1" rot="-5400000">
            <a:off x="5153075" y="3340850"/>
            <a:ext cx="2268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14" idx="2"/>
          </p:cNvCxnSpPr>
          <p:nvPr/>
        </p:nvCxnSpPr>
        <p:spPr>
          <a:xfrm rot="5400000">
            <a:off x="5099075" y="4011063"/>
            <a:ext cx="3300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flipH="1" rot="-5400000">
            <a:off x="6241775" y="3684063"/>
            <a:ext cx="91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5173100" y="1858588"/>
            <a:ext cx="112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Plan 0: in order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706175" y="2570213"/>
            <a:ext cx="112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Plan 2: choose a path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698600" y="2826538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Plan 2.1: repeat for every class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698600" y="3463213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Plan 2.1.1: repeat for every group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347450" y="2830863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Plan 2.2: repeat for every group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32033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974413" y="1508325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0- Enter e-learning</a:t>
            </a:r>
            <a:endParaRPr sz="1000"/>
          </a:p>
        </p:txBody>
      </p:sp>
      <p:sp>
        <p:nvSpPr>
          <p:cNvPr id="137" name="Google Shape;137;p19"/>
          <p:cNvSpPr/>
          <p:nvPr/>
        </p:nvSpPr>
        <p:spPr>
          <a:xfrm>
            <a:off x="4126313" y="2155975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1- Open Calendar</a:t>
            </a:r>
            <a:endParaRPr sz="1000"/>
          </a:p>
        </p:txBody>
      </p:sp>
      <p:sp>
        <p:nvSpPr>
          <p:cNvPr id="138" name="Google Shape;138;p19"/>
          <p:cNvSpPr/>
          <p:nvPr/>
        </p:nvSpPr>
        <p:spPr>
          <a:xfrm>
            <a:off x="5832913" y="2155975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2- Look for your group calendar</a:t>
            </a:r>
            <a:endParaRPr sz="1000"/>
          </a:p>
        </p:txBody>
      </p:sp>
      <p:sp>
        <p:nvSpPr>
          <p:cNvPr id="139" name="Google Shape;139;p19"/>
          <p:cNvSpPr/>
          <p:nvPr/>
        </p:nvSpPr>
        <p:spPr>
          <a:xfrm>
            <a:off x="5832913" y="2803625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3- Create event for your group</a:t>
            </a:r>
            <a:endParaRPr sz="800"/>
          </a:p>
        </p:txBody>
      </p:sp>
      <p:sp>
        <p:nvSpPr>
          <p:cNvPr id="140" name="Google Shape;140;p19"/>
          <p:cNvSpPr txBox="1"/>
          <p:nvPr/>
        </p:nvSpPr>
        <p:spPr>
          <a:xfrm>
            <a:off x="311688" y="1147225"/>
            <a:ext cx="4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João wants to create an event for his team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832913" y="3403025"/>
            <a:ext cx="1258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4- Notify the team of the event</a:t>
            </a:r>
            <a:endParaRPr sz="800"/>
          </a:p>
        </p:txBody>
      </p:sp>
      <p:cxnSp>
        <p:nvCxnSpPr>
          <p:cNvPr id="142" name="Google Shape;142;p19"/>
          <p:cNvCxnSpPr>
            <a:stCxn id="136" idx="2"/>
            <a:endCxn id="137" idx="0"/>
          </p:cNvCxnSpPr>
          <p:nvPr/>
        </p:nvCxnSpPr>
        <p:spPr>
          <a:xfrm rot="5400000">
            <a:off x="5052413" y="1604925"/>
            <a:ext cx="254100" cy="848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36" idx="2"/>
            <a:endCxn id="138" idx="0"/>
          </p:cNvCxnSpPr>
          <p:nvPr/>
        </p:nvCxnSpPr>
        <p:spPr>
          <a:xfrm flipH="1" rot="-5400000">
            <a:off x="5905763" y="1599675"/>
            <a:ext cx="254100" cy="858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38" idx="2"/>
            <a:endCxn id="139" idx="0"/>
          </p:cNvCxnSpPr>
          <p:nvPr/>
        </p:nvCxnSpPr>
        <p:spPr>
          <a:xfrm flipH="1" rot="-5400000">
            <a:off x="6335263" y="2676325"/>
            <a:ext cx="2541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>
            <a:endCxn id="141" idx="0"/>
          </p:cNvCxnSpPr>
          <p:nvPr/>
        </p:nvCxnSpPr>
        <p:spPr>
          <a:xfrm flipH="1" rot="-5400000">
            <a:off x="6358813" y="3299825"/>
            <a:ext cx="205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6232613" y="1757025"/>
            <a:ext cx="112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Open Sans"/>
                <a:ea typeface="Open Sans"/>
                <a:cs typeface="Open Sans"/>
                <a:sym typeface="Open Sans"/>
              </a:rPr>
              <a:t>Plan 0: in order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708" y="4628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- Functional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80500" y="12730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teacher can create/delete/edit groups and subgroups;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group creator can add others teachers as administrators; 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group administrator can mark/remove/edit events in his respective group;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student can mark/remove/edit events in subgroups;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users can search events;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80500" y="2884350"/>
            <a:ext cx="8520600" cy="28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During the process of the creation and edition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of events,</a:t>
            </a: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user can add/delete: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reminder;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periodicity of the event with a limite date;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location or link of the event;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annex;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◆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some </a:t>
            </a: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600" y="315925"/>
            <a:ext cx="2258951" cy="16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179308" y="4507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- Non Functional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11700" y="1563388"/>
            <a:ext cx="85206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 security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account should have the same information across all devices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Easily accessi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ble</a:t>
            </a: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menu and interface to create a new event in calendar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Documentation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application must be available all the time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829950" y="4579225"/>
            <a:ext cx="15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conomica"/>
                <a:ea typeface="Economica"/>
                <a:cs typeface="Economica"/>
                <a:sym typeface="Economica"/>
              </a:rPr>
              <a:t>StudyCalendar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104983" y="4579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600" y="315925"/>
            <a:ext cx="2258951" cy="16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