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3" r:id="rId7"/>
    <p:sldId id="291" r:id="rId8"/>
    <p:sldId id="304" r:id="rId9"/>
    <p:sldId id="307" r:id="rId10"/>
    <p:sldId id="295" r:id="rId11"/>
    <p:sldId id="305" r:id="rId12"/>
    <p:sldId id="306" r:id="rId13"/>
    <p:sldId id="296" r:id="rId14"/>
    <p:sldId id="308" r:id="rId15"/>
    <p:sldId id="309" r:id="rId16"/>
    <p:sldId id="292" r:id="rId17"/>
    <p:sldId id="289" r:id="rId18"/>
    <p:sldId id="28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5673"/>
  </p:normalViewPr>
  <p:slideViewPr>
    <p:cSldViewPr>
      <p:cViewPr varScale="1">
        <p:scale>
          <a:sx n="74" d="100"/>
          <a:sy n="74" d="100"/>
        </p:scale>
        <p:origin x="136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17/02/2017</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17/02/2017</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03648" y="0"/>
            <a:ext cx="7746175" cy="6857999"/>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03">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chemeClr val="accent1"/>
              </a:gs>
              <a:gs pos="100000">
                <a:srgbClr val="FFC00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3918281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793040" y="0"/>
            <a:ext cx="7350960"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chemeClr val="accent1"/>
              </a:gs>
              <a:gs pos="100000">
                <a:srgbClr val="FFC000"/>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735288" y="-13693"/>
            <a:ext cx="6408712" cy="6885385"/>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itle 19"/>
          <p:cNvSpPr>
            <a:spLocks noGrp="1"/>
          </p:cNvSpPr>
          <p:nvPr>
            <p:ph type="title" hasCustomPrompt="1"/>
          </p:nvPr>
        </p:nvSpPr>
        <p:spPr>
          <a:xfrm>
            <a:off x="467544" y="62068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dirty="0" smtClean="0"/>
              <a:t>Click to </a:t>
            </a:r>
            <a:br>
              <a:rPr lang="en-US" noProof="0" dirty="0" smtClean="0"/>
            </a:br>
            <a:r>
              <a:rPr lang="en-US" noProof="0" dirty="0" smtClean="0"/>
              <a:t>edit Master </a:t>
            </a:r>
            <a:br>
              <a:rPr lang="en-US" noProof="0" dirty="0" smtClean="0"/>
            </a:br>
            <a:r>
              <a:rPr lang="en-US" noProof="0" dirty="0" smtClean="0"/>
              <a:t>title style</a:t>
            </a:r>
            <a:endParaRPr lang="en-US" noProof="0" dirty="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mper_Slide">
    <p:spTree>
      <p:nvGrpSpPr>
        <p:cNvPr id="1" name=""/>
        <p:cNvGrpSpPr/>
        <p:nvPr/>
      </p:nvGrpSpPr>
      <p:grpSpPr>
        <a:xfrm>
          <a:off x="0" y="0"/>
          <a:ext cx="0" cy="0"/>
          <a:chOff x="0" y="0"/>
          <a:chExt cx="0" cy="0"/>
        </a:xfrm>
      </p:grpSpPr>
      <p:sp>
        <p:nvSpPr>
          <p:cNvPr id="10"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62068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913908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930"/>
            <a:ext cx="9143999" cy="6849069"/>
          </a:xfrm>
          <a:prstGeom prst="rect">
            <a:avLst/>
          </a:prstGeom>
        </p:spPr>
      </p:pic>
      <p:sp>
        <p:nvSpPr>
          <p:cNvPr id="8" name="Text Placeholder 10"/>
          <p:cNvSpPr>
            <a:spLocks noGrp="1"/>
          </p:cNvSpPr>
          <p:nvPr>
            <p:ph type="body" sz="quarter" idx="12"/>
          </p:nvPr>
        </p:nvSpPr>
        <p:spPr>
          <a:xfrm>
            <a:off x="5148064" y="3861048"/>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930"/>
            <a:ext cx="9143999" cy="6849069"/>
          </a:xfrm>
          <a:prstGeom prst="rect">
            <a:avLst/>
          </a:prstGeom>
        </p:spPr>
      </p:pic>
      <p:sp>
        <p:nvSpPr>
          <p:cNvPr id="8" name="Text Placeholder 10"/>
          <p:cNvSpPr>
            <a:spLocks noGrp="1"/>
          </p:cNvSpPr>
          <p:nvPr>
            <p:ph type="body" sz="quarter" idx="12"/>
          </p:nvPr>
        </p:nvSpPr>
        <p:spPr>
          <a:xfrm>
            <a:off x="5148064" y="260694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27228"/>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9269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1506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dirty="0" smtClean="0">
                <a:solidFill>
                  <a:srgbClr val="FFFFFF"/>
                </a:solidFill>
                <a:cs typeface="Arial" charset="0"/>
              </a:rPr>
              <a:t>All Rights Reserved © </a:t>
            </a:r>
            <a:r>
              <a:rPr lang="en-US" sz="800" noProof="0" dirty="0" err="1" smtClean="0">
                <a:solidFill>
                  <a:srgbClr val="FFFFFF"/>
                </a:solidFill>
                <a:cs typeface="Arial" charset="0"/>
              </a:rPr>
              <a:t>Valores</a:t>
            </a:r>
            <a:r>
              <a:rPr lang="en-US" sz="800" noProof="0" dirty="0" smtClean="0">
                <a:solidFill>
                  <a:srgbClr val="FFFFFF"/>
                </a:solidFill>
                <a:cs typeface="Arial" charset="0"/>
              </a:rPr>
              <a:t> </a:t>
            </a:r>
            <a:r>
              <a:rPr lang="en-US" sz="800" noProof="0" dirty="0" err="1" smtClean="0">
                <a:solidFill>
                  <a:srgbClr val="FFFFFF"/>
                </a:solidFill>
                <a:cs typeface="Arial" charset="0"/>
              </a:rPr>
              <a:t>Corporativos</a:t>
            </a:r>
            <a:r>
              <a:rPr lang="en-US" sz="800" noProof="0" dirty="0" smtClean="0">
                <a:solidFill>
                  <a:srgbClr val="FFFFFF"/>
                </a:solidFill>
                <a:cs typeface="Arial" charset="0"/>
              </a:rPr>
              <a:t> </a:t>
            </a:r>
            <a:r>
              <a:rPr lang="en-US" sz="800" noProof="0" dirty="0" err="1" smtClean="0">
                <a:solidFill>
                  <a:srgbClr val="FFFFFF"/>
                </a:solidFill>
                <a:cs typeface="Arial" charset="0"/>
              </a:rPr>
              <a:t>Softtek</a:t>
            </a:r>
            <a:r>
              <a:rPr lang="en-US" sz="800" noProof="0" dirty="0" smtClean="0">
                <a:solidFill>
                  <a:srgbClr val="FFFFFF"/>
                </a:solidFill>
                <a:cs typeface="Arial" charset="0"/>
              </a:rPr>
              <a:t> S.A. de C.V. 2016. Internal.</a:t>
            </a:r>
            <a:endParaRPr lang="en-US" sz="800" noProof="0" dirty="0">
              <a:solidFill>
                <a:srgbClr val="FFFFFF"/>
              </a:solidFill>
              <a:cs typeface="Arial" charset="0"/>
            </a:endParaRPr>
          </a:p>
        </p:txBody>
      </p:sp>
      <p:sp>
        <p:nvSpPr>
          <p:cNvPr id="28" name="Text Placeholder 10"/>
          <p:cNvSpPr>
            <a:spLocks noGrp="1"/>
          </p:cNvSpPr>
          <p:nvPr>
            <p:ph type="body" sz="quarter" idx="18"/>
          </p:nvPr>
        </p:nvSpPr>
        <p:spPr>
          <a:xfrm>
            <a:off x="5148064" y="260694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FFC000"/>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31484"/>
            <a:ext cx="3411538" cy="997891"/>
          </a:xfrm>
          <a:prstGeom prst="rect">
            <a:avLst/>
          </a:prstGeom>
        </p:spPr>
        <p:txBody>
          <a:bodyPr>
            <a:noAutofit/>
          </a:bodyPr>
          <a:lstStyle>
            <a:lvl1pPr marL="0" indent="0" algn="l">
              <a:buNone/>
              <a:defRPr sz="1600" b="0" baseline="0">
                <a:solidFill>
                  <a:srgbClr val="FFC000"/>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9269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15060"/>
            <a:ext cx="3411538" cy="997891"/>
          </a:xfrm>
          <a:prstGeom prst="rect">
            <a:avLst/>
          </a:prstGeom>
        </p:spPr>
        <p:txBody>
          <a:bodyPr>
            <a:noAutofit/>
          </a:bodyPr>
          <a:lstStyle>
            <a:lvl1pPr marL="0" indent="0" algn="l">
              <a:buNone/>
              <a:defRPr sz="1600" b="0" baseline="0">
                <a:solidFill>
                  <a:srgbClr val="FFC000"/>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930"/>
            <a:ext cx="9143999" cy="6849069"/>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dirty="0" smtClean="0">
                <a:solidFill>
                  <a:schemeClr val="bg2"/>
                </a:solidFill>
                <a:latin typeface="Arial"/>
                <a:cs typeface="Arial"/>
              </a:rPr>
              <a:t>Q</a:t>
            </a:r>
            <a:r>
              <a:rPr lang="en-US" sz="8000" spc="600" baseline="30000" noProof="0" dirty="0" smtClean="0">
                <a:solidFill>
                  <a:schemeClr val="bg2"/>
                </a:solidFill>
                <a:latin typeface="Arial"/>
                <a:cs typeface="Arial"/>
              </a:rPr>
              <a:t>&amp;</a:t>
            </a:r>
            <a:r>
              <a:rPr lang="en-US" sz="12000" spc="600" noProof="0" dirty="0" smtClean="0">
                <a:solidFill>
                  <a:schemeClr val="bg2"/>
                </a:solidFill>
                <a:latin typeface="Arial"/>
                <a:cs typeface="Arial"/>
              </a:rPr>
              <a:t>A</a:t>
            </a:r>
            <a:endParaRPr lang="en-US" sz="12000" spc="600" noProof="0" dirty="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dirty="0" smtClean="0">
                <a:solidFill>
                  <a:schemeClr val="tx1"/>
                </a:solidFill>
                <a:cs typeface="Arial" charset="0"/>
              </a:rPr>
              <a:t>All Rights Reserved © </a:t>
            </a:r>
            <a:r>
              <a:rPr lang="en-US" sz="800" noProof="0" dirty="0" err="1" smtClean="0">
                <a:solidFill>
                  <a:schemeClr val="tx1"/>
                </a:solidFill>
                <a:cs typeface="Arial" charset="0"/>
              </a:rPr>
              <a:t>Valores</a:t>
            </a:r>
            <a:r>
              <a:rPr lang="en-US" sz="800" noProof="0" dirty="0" smtClean="0">
                <a:solidFill>
                  <a:schemeClr val="tx1"/>
                </a:solidFill>
                <a:cs typeface="Arial" charset="0"/>
              </a:rPr>
              <a:t> </a:t>
            </a:r>
            <a:r>
              <a:rPr lang="en-US" sz="800" noProof="0" dirty="0" err="1" smtClean="0">
                <a:solidFill>
                  <a:schemeClr val="tx1"/>
                </a:solidFill>
                <a:cs typeface="Arial" charset="0"/>
              </a:rPr>
              <a:t>Corporativos</a:t>
            </a:r>
            <a:r>
              <a:rPr lang="en-US" sz="800" noProof="0" dirty="0" smtClean="0">
                <a:solidFill>
                  <a:schemeClr val="tx1"/>
                </a:solidFill>
                <a:cs typeface="Arial" charset="0"/>
              </a:rPr>
              <a:t> </a:t>
            </a:r>
            <a:r>
              <a:rPr lang="en-US" sz="800" noProof="0" dirty="0" err="1" smtClean="0">
                <a:solidFill>
                  <a:schemeClr val="tx1"/>
                </a:solidFill>
                <a:cs typeface="Arial" charset="0"/>
              </a:rPr>
              <a:t>Softtek</a:t>
            </a:r>
            <a:r>
              <a:rPr lang="en-US" sz="800" noProof="0" dirty="0" smtClean="0">
                <a:solidFill>
                  <a:schemeClr val="tx1"/>
                </a:solidFill>
                <a:cs typeface="Arial" charset="0"/>
              </a:rPr>
              <a:t> S.A. de C.V. 2016.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0.e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98" r:id="rId5"/>
    <p:sldLayoutId id="2147485164" r:id="rId6"/>
    <p:sldLayoutId id="2147485180" r:id="rId7"/>
    <p:sldLayoutId id="2147485185" r:id="rId8"/>
    <p:sldLayoutId id="2147485186" r:id="rId9"/>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2"/>
            <a:endParaRPr lang="en-US" noProof="0"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dirty="0" smtClean="0"/>
              <a:t>Click to edit Master title style</a:t>
            </a:r>
          </a:p>
        </p:txBody>
      </p:sp>
      <p:pic>
        <p:nvPicPr>
          <p:cNvPr id="2050" name="Picture 2" descr="C:\Users\joel.solis\Desktop\2013 Templates\softtek.emf"/>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dirty="0" smtClean="0">
                <a:cs typeface="Arial" charset="0"/>
              </a:rPr>
              <a:t>|</a:t>
            </a:r>
            <a:r>
              <a:rPr lang="en-US" sz="800" baseline="0" noProof="0" dirty="0" smtClean="0">
                <a:cs typeface="Arial" charset="0"/>
              </a:rPr>
              <a:t>  </a:t>
            </a:r>
            <a:r>
              <a:rPr lang="en-US" sz="800" noProof="0" dirty="0" smtClean="0">
                <a:cs typeface="Arial" charset="0"/>
              </a:rPr>
              <a:t>All Rights Reserved © </a:t>
            </a:r>
            <a:r>
              <a:rPr lang="en-US" sz="800" noProof="0" dirty="0" err="1" smtClean="0">
                <a:cs typeface="Arial" charset="0"/>
              </a:rPr>
              <a:t>Valores</a:t>
            </a:r>
            <a:r>
              <a:rPr lang="en-US" sz="800" noProof="0" dirty="0" smtClean="0">
                <a:cs typeface="Arial" charset="0"/>
              </a:rPr>
              <a:t> </a:t>
            </a:r>
            <a:r>
              <a:rPr lang="en-US" sz="800" noProof="0" dirty="0" err="1" smtClean="0">
                <a:cs typeface="Arial" charset="0"/>
              </a:rPr>
              <a:t>Corporativos</a:t>
            </a:r>
            <a:r>
              <a:rPr lang="en-US" sz="800" noProof="0" dirty="0" smtClean="0">
                <a:cs typeface="Arial" charset="0"/>
              </a:rPr>
              <a:t> </a:t>
            </a:r>
            <a:r>
              <a:rPr lang="en-US" sz="800" noProof="0" dirty="0" err="1" smtClean="0">
                <a:cs typeface="Arial" charset="0"/>
              </a:rPr>
              <a:t>Softtek</a:t>
            </a:r>
            <a:r>
              <a:rPr lang="en-US" sz="800" noProof="0" dirty="0" smtClean="0">
                <a:cs typeface="Arial" charset="0"/>
              </a:rPr>
              <a:t> S.A. de C.V. 2016.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99" r:id="rId6"/>
    <p:sldLayoutId id="2147485187" r:id="rId7"/>
    <p:sldLayoutId id="2147485188" r:id="rId8"/>
    <p:sldLayoutId id="2147485196" r:id="rId9"/>
    <p:sldLayoutId id="2147485190" r:id="rId10"/>
    <p:sldLayoutId id="2147485191" r:id="rId11"/>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67211" y="2590800"/>
            <a:ext cx="9014809" cy="3428999"/>
          </a:xfrm>
        </p:spPr>
        <p:txBody>
          <a:bodyPr/>
          <a:lstStyle/>
          <a:p>
            <a:r>
              <a:rPr lang="en-US" b="1" dirty="0" smtClean="0"/>
              <a:t>Node selection</a:t>
            </a:r>
            <a:r>
              <a:rPr lang="en-US" dirty="0" smtClean="0"/>
              <a:t>: Works as pipeline starter by selecting the number id for the chef-node to deploy.</a:t>
            </a:r>
          </a:p>
          <a:p>
            <a:endParaRPr lang="en-US" dirty="0" smtClean="0"/>
          </a:p>
          <a:p>
            <a:r>
              <a:rPr lang="en-US" b="1" dirty="0" smtClean="0"/>
              <a:t>Base Image creation</a:t>
            </a:r>
            <a:r>
              <a:rPr lang="en-US" dirty="0" smtClean="0"/>
              <a:t>: This job pulls a </a:t>
            </a:r>
            <a:r>
              <a:rPr lang="en-US" dirty="0" err="1" smtClean="0"/>
              <a:t>docker</a:t>
            </a:r>
            <a:r>
              <a:rPr lang="en-US" dirty="0" smtClean="0"/>
              <a:t> pre-built image which contains an OS Ubuntu:16.04.</a:t>
            </a:r>
          </a:p>
          <a:p>
            <a:endParaRPr lang="en-US" dirty="0" smtClean="0"/>
          </a:p>
          <a:p>
            <a:r>
              <a:rPr lang="en-US" b="1" dirty="0" smtClean="0"/>
              <a:t>Starting </a:t>
            </a:r>
            <a:r>
              <a:rPr lang="en-US" b="1" dirty="0" err="1" smtClean="0"/>
              <a:t>docker</a:t>
            </a:r>
            <a:r>
              <a:rPr lang="en-US" b="1" dirty="0" smtClean="0"/>
              <a:t> container</a:t>
            </a:r>
            <a:r>
              <a:rPr lang="en-US" dirty="0" smtClean="0"/>
              <a:t>: Starts </a:t>
            </a:r>
            <a:r>
              <a:rPr lang="en-US" dirty="0" err="1" smtClean="0"/>
              <a:t>docker</a:t>
            </a:r>
            <a:r>
              <a:rPr lang="en-US" dirty="0" smtClean="0"/>
              <a:t> container with the required parameters (hostname and links to </a:t>
            </a:r>
            <a:r>
              <a:rPr lang="en-US" dirty="0" err="1" smtClean="0"/>
              <a:t>sql</a:t>
            </a:r>
            <a:r>
              <a:rPr lang="en-US" dirty="0" smtClean="0"/>
              <a:t>-server and chef-server respectively).</a:t>
            </a:r>
          </a:p>
          <a:p>
            <a:endParaRPr lang="en-US" dirty="0"/>
          </a:p>
          <a:p>
            <a:r>
              <a:rPr lang="en-US" b="1" dirty="0" smtClean="0"/>
              <a:t>SQL Server Port Check</a:t>
            </a:r>
            <a:r>
              <a:rPr lang="en-US" dirty="0" smtClean="0"/>
              <a:t>: Reviews ports opened in </a:t>
            </a:r>
            <a:r>
              <a:rPr lang="en-US" dirty="0" err="1" smtClean="0"/>
              <a:t>sql</a:t>
            </a:r>
            <a:r>
              <a:rPr lang="en-US" dirty="0" smtClean="0"/>
              <a:t>-server and checks contextual functionality of the database.</a:t>
            </a:r>
            <a:endParaRPr lang="en-US" dirty="0" smtClean="0"/>
          </a:p>
        </p:txBody>
      </p:sp>
      <p:sp>
        <p:nvSpPr>
          <p:cNvPr id="3" name="Title 2"/>
          <p:cNvSpPr>
            <a:spLocks noGrp="1"/>
          </p:cNvSpPr>
          <p:nvPr>
            <p:ph type="title"/>
          </p:nvPr>
        </p:nvSpPr>
        <p:spPr/>
        <p:txBody>
          <a:bodyPr/>
          <a:lstStyle/>
          <a:p>
            <a:r>
              <a:rPr lang="es-MX" dirty="0" smtClean="0"/>
              <a:t>Demo </a:t>
            </a:r>
            <a:r>
              <a:rPr lang="es-MX" dirty="0" err="1" smtClean="0"/>
              <a:t>bootstrap</a:t>
            </a:r>
            <a:r>
              <a:rPr lang="es-MX" dirty="0" smtClean="0"/>
              <a:t> </a:t>
            </a:r>
            <a:r>
              <a:rPr lang="es-MX" dirty="0"/>
              <a:t>p</a:t>
            </a:r>
            <a:r>
              <a:rPr lang="es-MX" dirty="0" smtClean="0"/>
              <a:t>ipeline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pic>
        <p:nvPicPr>
          <p:cNvPr id="2" name="Picture 1"/>
          <p:cNvPicPr>
            <a:picLocks noChangeAspect="1"/>
          </p:cNvPicPr>
          <p:nvPr/>
        </p:nvPicPr>
        <p:blipFill>
          <a:blip r:embed="rId2"/>
          <a:stretch>
            <a:fillRect/>
          </a:stretch>
        </p:blipFill>
        <p:spPr>
          <a:xfrm>
            <a:off x="0" y="1101725"/>
            <a:ext cx="9048750" cy="1352550"/>
          </a:xfrm>
          <a:prstGeom prst="rect">
            <a:avLst/>
          </a:prstGeom>
        </p:spPr>
      </p:pic>
    </p:spTree>
    <p:extLst>
      <p:ext uri="{BB962C8B-B14F-4D97-AF65-F5344CB8AC3E}">
        <p14:creationId xmlns:p14="http://schemas.microsoft.com/office/powerpoint/2010/main" val="4239780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895600" y="1752599"/>
            <a:ext cx="5715000" cy="4767659"/>
          </a:xfrm>
        </p:spPr>
        <p:txBody>
          <a:bodyPr/>
          <a:lstStyle/>
          <a:p>
            <a:r>
              <a:rPr lang="en-US" b="1" dirty="0" err="1"/>
              <a:t>Bootstraping</a:t>
            </a:r>
            <a:r>
              <a:rPr lang="en-US" b="1" dirty="0"/>
              <a:t> chef-node</a:t>
            </a:r>
            <a:r>
              <a:rPr lang="en-US" dirty="0"/>
              <a:t>: Sends a signal through knife to the recently created chef-node, a bootstrap which would connect the node with the chef server and allowing this last to recognize as node/client. </a:t>
            </a:r>
            <a:endParaRPr lang="en-US" dirty="0" smtClean="0"/>
          </a:p>
          <a:p>
            <a:pPr marL="0" indent="0">
              <a:buNone/>
            </a:pPr>
            <a:endParaRPr lang="es-MX" b="1" dirty="0"/>
          </a:p>
          <a:p>
            <a:r>
              <a:rPr lang="es-MX" b="1" dirty="0" smtClean="0"/>
              <a:t>Default</a:t>
            </a:r>
            <a:r>
              <a:rPr lang="es-MX" dirty="0" smtClean="0"/>
              <a:t>: </a:t>
            </a:r>
            <a:r>
              <a:rPr lang="en-US" dirty="0" smtClean="0"/>
              <a:t>Creates</a:t>
            </a:r>
            <a:r>
              <a:rPr lang="es-MX" dirty="0" smtClean="0"/>
              <a:t> </a:t>
            </a:r>
            <a:r>
              <a:rPr lang="en-US" dirty="0" smtClean="0"/>
              <a:t>the required environment for Oracle SQL-plus client to be installed as expected, upgrades Ubuntu to the latest version</a:t>
            </a:r>
            <a:r>
              <a:rPr lang="es-MX" dirty="0" smtClean="0"/>
              <a:t> and configures OS to </a:t>
            </a:r>
            <a:r>
              <a:rPr lang="en-US" dirty="0" smtClean="0"/>
              <a:t>embrace the client with no errors. </a:t>
            </a:r>
          </a:p>
          <a:p>
            <a:endParaRPr lang="en-US" dirty="0"/>
          </a:p>
          <a:p>
            <a:r>
              <a:rPr lang="en-US" b="1" dirty="0" err="1" smtClean="0"/>
              <a:t>Table_create</a:t>
            </a:r>
            <a:r>
              <a:rPr lang="en-US" dirty="0" smtClean="0"/>
              <a:t>: Creates a brand new table within the database previously stated.</a:t>
            </a:r>
          </a:p>
          <a:p>
            <a:endParaRPr lang="en-US" dirty="0"/>
          </a:p>
          <a:p>
            <a:r>
              <a:rPr lang="en-US" b="1" dirty="0" err="1" smtClean="0"/>
              <a:t>Table_insertion</a:t>
            </a:r>
            <a:r>
              <a:rPr lang="en-US" dirty="0" smtClean="0"/>
              <a:t>: Inserts dummy values into the previously created table in step above.</a:t>
            </a:r>
            <a:endParaRPr lang="en-US" dirty="0"/>
          </a:p>
        </p:txBody>
      </p:sp>
      <p:sp>
        <p:nvSpPr>
          <p:cNvPr id="3" name="Title 2"/>
          <p:cNvSpPr>
            <a:spLocks noGrp="1"/>
          </p:cNvSpPr>
          <p:nvPr>
            <p:ph type="title"/>
          </p:nvPr>
        </p:nvSpPr>
        <p:spPr/>
        <p:txBody>
          <a:bodyPr/>
          <a:lstStyle/>
          <a:p>
            <a:r>
              <a:rPr lang="es-MX" dirty="0" err="1" smtClean="0"/>
              <a:t>Bootstraping</a:t>
            </a:r>
            <a:r>
              <a:rPr lang="es-MX" dirty="0" smtClean="0"/>
              <a:t> chef-</a:t>
            </a:r>
            <a:r>
              <a:rPr lang="es-MX" dirty="0" err="1" smtClean="0"/>
              <a:t>node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pic>
        <p:nvPicPr>
          <p:cNvPr id="7" name="Picture 6"/>
          <p:cNvPicPr>
            <a:picLocks noChangeAspect="1"/>
          </p:cNvPicPr>
          <p:nvPr/>
        </p:nvPicPr>
        <p:blipFill>
          <a:blip r:embed="rId2"/>
          <a:stretch>
            <a:fillRect/>
          </a:stretch>
        </p:blipFill>
        <p:spPr>
          <a:xfrm>
            <a:off x="575556" y="3143392"/>
            <a:ext cx="1866900" cy="1304925"/>
          </a:xfrm>
          <a:prstGeom prst="rect">
            <a:avLst/>
          </a:prstGeom>
        </p:spPr>
      </p:pic>
    </p:spTree>
    <p:extLst>
      <p:ext uri="{BB962C8B-B14F-4D97-AF65-F5344CB8AC3E}">
        <p14:creationId xmlns:p14="http://schemas.microsoft.com/office/powerpoint/2010/main" val="1203154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Workstation demo</a:t>
            </a:r>
            <a:endParaRPr lang="en-US" dirty="0"/>
          </a:p>
        </p:txBody>
      </p:sp>
      <p:sp>
        <p:nvSpPr>
          <p:cNvPr id="7" name="Title 6"/>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p14="http://schemas.microsoft.com/office/powerpoint/2010/main" val="3370863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8"/>
          </p:nvPr>
        </p:nvSpPr>
        <p:spPr/>
        <p:txBody>
          <a:bodyPr/>
          <a:lstStyle/>
          <a:p>
            <a:endParaRPr lang="en-US"/>
          </a:p>
        </p:txBody>
      </p:sp>
      <p:sp>
        <p:nvSpPr>
          <p:cNvPr id="11" name="Text Placeholder 10"/>
          <p:cNvSpPr>
            <a:spLocks noGrp="1"/>
          </p:cNvSpPr>
          <p:nvPr>
            <p:ph type="body" sz="quarter" idx="19"/>
          </p:nvPr>
        </p:nvSpPr>
        <p:spPr/>
        <p:txBody>
          <a:bodyPr/>
          <a:lstStyle/>
          <a:p>
            <a:endParaRPr lang="en-US"/>
          </a:p>
        </p:txBody>
      </p:sp>
      <p:sp>
        <p:nvSpPr>
          <p:cNvPr id="12" name="Text Placeholder 11"/>
          <p:cNvSpPr>
            <a:spLocks noGrp="1"/>
          </p:cNvSpPr>
          <p:nvPr>
            <p:ph type="body" sz="quarter" idx="20"/>
          </p:nvPr>
        </p:nvSpPr>
        <p:spPr/>
        <p:txBody>
          <a:bodyPr/>
          <a:lstStyle/>
          <a:p>
            <a:endParaRPr lang="en-US"/>
          </a:p>
        </p:txBody>
      </p:sp>
      <p:sp>
        <p:nvSpPr>
          <p:cNvPr id="13" name="Text Placeholder 12"/>
          <p:cNvSpPr>
            <a:spLocks noGrp="1"/>
          </p:cNvSpPr>
          <p:nvPr>
            <p:ph type="body" sz="quarter" idx="21"/>
          </p:nvPr>
        </p:nvSpPr>
        <p:spPr/>
        <p:txBody>
          <a:bodyPr/>
          <a:lstStyle/>
          <a:p>
            <a:endParaRPr lang="en-US"/>
          </a:p>
        </p:txBody>
      </p:sp>
      <p:sp>
        <p:nvSpPr>
          <p:cNvPr id="14" name="Text Placeholder 13"/>
          <p:cNvSpPr>
            <a:spLocks noGrp="1"/>
          </p:cNvSpPr>
          <p:nvPr>
            <p:ph type="body" sz="quarter" idx="22"/>
          </p:nvPr>
        </p:nvSpPr>
        <p:spPr/>
        <p:txBody>
          <a:bodyPr/>
          <a:lstStyle/>
          <a:p>
            <a:endParaRPr lang="en-US"/>
          </a:p>
        </p:txBody>
      </p:sp>
      <p:sp>
        <p:nvSpPr>
          <p:cNvPr id="15" name="Text Placeholder 14"/>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21148596"/>
              </p:ext>
            </p:extLst>
          </p:nvPr>
        </p:nvGraphicFramePr>
        <p:xfrm>
          <a:off x="899592" y="2475736"/>
          <a:ext cx="7560840" cy="108204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30760949"/>
              </p:ext>
            </p:extLst>
          </p:nvPr>
        </p:nvGraphicFramePr>
        <p:xfrm>
          <a:off x="899592" y="4538816"/>
          <a:ext cx="7560840" cy="152400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t>The contents of this document are property of Softtek, and are classified as Confidential. Any reproduction </a:t>
            </a:r>
            <a:b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Softtek.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dirty="0" smtClean="0"/>
              <a:t>Disclaimer</a:t>
            </a:r>
            <a:endParaRPr lang="en-US" dirty="0"/>
          </a:p>
        </p:txBody>
      </p:sp>
      <p:sp>
        <p:nvSpPr>
          <p:cNvPr id="6" name="Slide Number Placeholder 4"/>
          <p:cNvSpPr>
            <a:spLocks noGrp="1"/>
          </p:cNvSpPr>
          <p:nvPr>
            <p:ph type="sldNum" sz="quarter" idx="4"/>
          </p:nvPr>
        </p:nvSpPr>
        <p:spPr/>
        <p:txBody>
          <a:bodyPr/>
          <a:lstStyle/>
          <a:p>
            <a:pPr>
              <a:defRPr/>
            </a:pPr>
            <a:fld id="{4AD834FB-D050-4DAD-A587-98ECF1E1D3D9}" type="slidenum">
              <a:rPr lang="es-MX" smtClean="0"/>
              <a:pPr>
                <a:defRPr/>
              </a:pPr>
              <a:t>2</a:t>
            </a:fld>
            <a:endParaRPr lang="es-MX" dirty="0"/>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s-E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Knife Bootstrap</a:t>
            </a:r>
            <a:br>
              <a:rPr lang="en-US" dirty="0" smtClean="0"/>
            </a:br>
            <a:r>
              <a:rPr lang="en-US" dirty="0"/>
              <a:t/>
            </a:r>
            <a:br>
              <a:rPr lang="en-US" dirty="0"/>
            </a:br>
            <a:r>
              <a:rPr lang="en-US" dirty="0" smtClean="0"/>
              <a:t>Oracle DB Handling</a:t>
            </a:r>
            <a:endParaRPr lang="en-US"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6238" y="141288"/>
            <a:ext cx="7194430" cy="849312"/>
          </a:xfrm>
        </p:spPr>
        <p:txBody>
          <a:bodyPr/>
          <a:lstStyle/>
          <a:p>
            <a:r>
              <a:rPr lang="es-MX" dirty="0" err="1" smtClean="0"/>
              <a:t>What</a:t>
            </a:r>
            <a:r>
              <a:rPr lang="es-MX" dirty="0" smtClean="0"/>
              <a:t> </a:t>
            </a:r>
            <a:r>
              <a:rPr lang="es-MX" dirty="0" err="1" smtClean="0"/>
              <a:t>is</a:t>
            </a:r>
            <a:r>
              <a:rPr lang="es-MX" dirty="0" smtClean="0"/>
              <a:t> </a:t>
            </a:r>
            <a:r>
              <a:rPr lang="es-MX" dirty="0" err="1" smtClean="0"/>
              <a:t>docker</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4</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70" y="990600"/>
            <a:ext cx="7194430" cy="5477388"/>
          </a:xfrm>
          <a:prstGeom prst="rect">
            <a:avLst/>
          </a:prstGeom>
        </p:spPr>
      </p:pic>
    </p:spTree>
    <p:extLst>
      <p:ext uri="{BB962C8B-B14F-4D97-AF65-F5344CB8AC3E}">
        <p14:creationId xmlns:p14="http://schemas.microsoft.com/office/powerpoint/2010/main" val="145444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139" y="1092487"/>
            <a:ext cx="7207861" cy="5427772"/>
          </a:xfrm>
          <a:prstGeom prst="rect">
            <a:avLst/>
          </a:prstGeom>
        </p:spPr>
      </p:pic>
    </p:spTree>
    <p:extLst>
      <p:ext uri="{BB962C8B-B14F-4D97-AF65-F5344CB8AC3E}">
        <p14:creationId xmlns:p14="http://schemas.microsoft.com/office/powerpoint/2010/main" val="206125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4913" t="28592" r="6070" b="1549"/>
          <a:stretch/>
        </p:blipFill>
        <p:spPr>
          <a:xfrm>
            <a:off x="544640" y="902667"/>
            <a:ext cx="6922960" cy="5574333"/>
          </a:xfrm>
          <a:prstGeom prst="rect">
            <a:avLst/>
          </a:prstGeom>
        </p:spPr>
      </p:pic>
      <p:sp>
        <p:nvSpPr>
          <p:cNvPr id="3" name="Title 2"/>
          <p:cNvSpPr>
            <a:spLocks noGrp="1"/>
          </p:cNvSpPr>
          <p:nvPr>
            <p:ph type="title"/>
          </p:nvPr>
        </p:nvSpPr>
        <p:spPr/>
        <p:txBody>
          <a:bodyPr/>
          <a:lstStyle/>
          <a:p>
            <a:r>
              <a:rPr lang="es-419" dirty="0" smtClean="0"/>
              <a:t>Chef </a:t>
            </a:r>
            <a:r>
              <a:rPr lang="es-419" dirty="0" err="1" smtClean="0"/>
              <a:t>components</a:t>
            </a:r>
            <a:r>
              <a:rPr lang="es-419" dirty="0" smtClean="0"/>
              <a:t> </a:t>
            </a:r>
            <a:r>
              <a:rPr lang="es-419" dirty="0" err="1" smtClean="0"/>
              <a:t>review</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sp>
        <p:nvSpPr>
          <p:cNvPr id="8" name="TextBox 7"/>
          <p:cNvSpPr txBox="1"/>
          <p:nvPr/>
        </p:nvSpPr>
        <p:spPr>
          <a:xfrm rot="5400000">
            <a:off x="5975866" y="3549134"/>
            <a:ext cx="3505200" cy="369332"/>
          </a:xfrm>
          <a:prstGeom prst="rect">
            <a:avLst/>
          </a:prstGeom>
          <a:noFill/>
        </p:spPr>
        <p:txBody>
          <a:bodyPr wrap="square" rtlCol="0">
            <a:spAutoFit/>
          </a:bodyPr>
          <a:lstStyle/>
          <a:p>
            <a:pPr algn="ctr"/>
            <a:r>
              <a:rPr lang="es-419" b="1" dirty="0" err="1" smtClean="0"/>
              <a:t>Managed</a:t>
            </a:r>
            <a:r>
              <a:rPr lang="es-419" b="1" dirty="0" smtClean="0"/>
              <a:t> </a:t>
            </a:r>
            <a:r>
              <a:rPr lang="es-419" b="1" dirty="0" err="1" smtClean="0"/>
              <a:t>Nodes</a:t>
            </a:r>
            <a:endParaRPr lang="es-MX" b="1" dirty="0"/>
          </a:p>
        </p:txBody>
      </p:sp>
    </p:spTree>
    <p:extLst>
      <p:ext uri="{BB962C8B-B14F-4D97-AF65-F5344CB8AC3E}">
        <p14:creationId xmlns:p14="http://schemas.microsoft.com/office/powerpoint/2010/main" val="197321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581400" y="1219200"/>
            <a:ext cx="5486400" cy="4267200"/>
          </a:xfrm>
        </p:spPr>
        <p:txBody>
          <a:bodyPr/>
          <a:lstStyle/>
          <a:p>
            <a:r>
              <a:rPr lang="en-US" dirty="0"/>
              <a:t>Nexus is a repository manager, and acts as a staging repository which "intercepts" artifacts uploaded by </a:t>
            </a:r>
            <a:r>
              <a:rPr lang="en-US" b="1" dirty="0" err="1"/>
              <a:t>mvn</a:t>
            </a:r>
            <a:r>
              <a:rPr lang="en-US" b="1" dirty="0"/>
              <a:t> deploy</a:t>
            </a:r>
            <a:r>
              <a:rPr lang="en-US" dirty="0" smtClean="0"/>
              <a:t>.</a:t>
            </a:r>
          </a:p>
          <a:p>
            <a:endParaRPr lang="en-US" dirty="0"/>
          </a:p>
          <a:p>
            <a:r>
              <a:rPr lang="en-US" dirty="0"/>
              <a:t>Thus artifacts can be safely deployed to Nexus as part of voting on a release. The vote takes place on the staged artifacts. If the vote succeeds, the artifacts can be promoted to the live repository. If it fails, the artifacts can be deleted, and the process can restart</a:t>
            </a:r>
            <a:r>
              <a:rPr lang="en-US" dirty="0" smtClean="0"/>
              <a:t>.</a:t>
            </a:r>
          </a:p>
          <a:p>
            <a:endParaRPr lang="en-US" dirty="0"/>
          </a:p>
          <a:p>
            <a:r>
              <a:rPr lang="en-US" dirty="0"/>
              <a:t>It also allows redundant files (such as .asc.md5 and .asc.sha1 hashes) to be deleted before deployment.</a:t>
            </a:r>
          </a:p>
        </p:txBody>
      </p:sp>
      <p:sp>
        <p:nvSpPr>
          <p:cNvPr id="3" name="Title 2"/>
          <p:cNvSpPr>
            <a:spLocks noGrp="1"/>
          </p:cNvSpPr>
          <p:nvPr>
            <p:ph type="title"/>
          </p:nvPr>
        </p:nvSpPr>
        <p:spPr/>
        <p:txBody>
          <a:bodyPr/>
          <a:lstStyle/>
          <a:p>
            <a:r>
              <a:rPr lang="es-419" dirty="0" err="1" smtClean="0"/>
              <a:t>Nexus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57400"/>
            <a:ext cx="3086100" cy="2324862"/>
          </a:xfrm>
          <a:prstGeom prst="rect">
            <a:avLst/>
          </a:prstGeom>
        </p:spPr>
      </p:pic>
    </p:spTree>
    <p:extLst>
      <p:ext uri="{BB962C8B-B14F-4D97-AF65-F5344CB8AC3E}">
        <p14:creationId xmlns:p14="http://schemas.microsoft.com/office/powerpoint/2010/main" val="1493946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419" dirty="0" smtClean="0"/>
              <a:t>Oracle</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8</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7923853" cy="3010496"/>
          </a:xfrm>
          <a:prstGeom prst="rect">
            <a:avLst/>
          </a:prstGeom>
        </p:spPr>
      </p:pic>
    </p:spTree>
    <p:extLst>
      <p:ext uri="{BB962C8B-B14F-4D97-AF65-F5344CB8AC3E}">
        <p14:creationId xmlns:p14="http://schemas.microsoft.com/office/powerpoint/2010/main" val="938516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00400" y="1371600"/>
            <a:ext cx="5470738" cy="4572000"/>
          </a:xfrm>
        </p:spPr>
        <p:txBody>
          <a:bodyPr/>
          <a:lstStyle/>
          <a:p>
            <a:pPr marL="285750" indent="-285750">
              <a:buFont typeface="Arial" panose="020B0604020202020204" pitchFamily="34" charset="0"/>
              <a:buChar char="•"/>
            </a:pPr>
            <a:r>
              <a:rPr lang="en-US" dirty="0"/>
              <a:t>Jenkins is an award-winning, cross-platform, </a:t>
            </a:r>
            <a:r>
              <a:rPr lang="en-US" b="1" dirty="0"/>
              <a:t>continuous integration and continuous delivery</a:t>
            </a:r>
            <a:r>
              <a:rPr lang="en-US" dirty="0"/>
              <a:t> application that increases your </a:t>
            </a:r>
            <a:r>
              <a:rPr lang="en-US" dirty="0" smtClean="0"/>
              <a:t>productivity.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Jenkins to </a:t>
            </a:r>
            <a:r>
              <a:rPr lang="en-US" b="1" dirty="0"/>
              <a:t>build and test your software projects continuously</a:t>
            </a:r>
            <a:r>
              <a:rPr lang="en-US" dirty="0"/>
              <a:t> making it easier for developers to integrate changes to the project, and making </a:t>
            </a:r>
            <a:r>
              <a:rPr lang="en-US" dirty="0" smtClean="0"/>
              <a:t>it </a:t>
            </a:r>
            <a:r>
              <a:rPr lang="en-US" dirty="0"/>
              <a:t>easier for users to obtain a fresh </a:t>
            </a:r>
            <a:r>
              <a:rPr lang="en-US" dirty="0" smtClean="0"/>
              <a:t>build.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also allows you to </a:t>
            </a:r>
            <a:r>
              <a:rPr lang="en-US" b="1" dirty="0"/>
              <a:t>continuously deliver</a:t>
            </a:r>
            <a:r>
              <a:rPr lang="en-US" dirty="0"/>
              <a:t> your software by providing powerful ways to define your build pipelines and integrating with a large number of testing and deployment technologies.</a:t>
            </a:r>
          </a:p>
        </p:txBody>
      </p:sp>
      <p:sp>
        <p:nvSpPr>
          <p:cNvPr id="3" name="Title 2"/>
          <p:cNvSpPr>
            <a:spLocks noGrp="1"/>
          </p:cNvSpPr>
          <p:nvPr>
            <p:ph type="title"/>
          </p:nvPr>
        </p:nvSpPr>
        <p:spPr/>
        <p:txBody>
          <a:bodyPr/>
          <a:lstStyle/>
          <a:p>
            <a:r>
              <a:rPr lang="es-419" dirty="0" smtClean="0"/>
              <a:t>Jenkins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82" y="2438400"/>
            <a:ext cx="2979318" cy="2162175"/>
          </a:xfrm>
          <a:prstGeom prst="rect">
            <a:avLst/>
          </a:prstGeom>
        </p:spPr>
      </p:pic>
    </p:spTree>
    <p:extLst>
      <p:ext uri="{BB962C8B-B14F-4D97-AF65-F5344CB8AC3E}">
        <p14:creationId xmlns:p14="http://schemas.microsoft.com/office/powerpoint/2010/main" val="667326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5" id="{AADBAF43-1B84-5D45-9267-BD04C2120BFE}" vid="{34B13290-42DA-1F4F-BAEF-B8D1472BDAFC}"/>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5" id="{AADBAF43-1B84-5D45-9267-BD04C2120BFE}" vid="{01785486-2637-CE49-A714-84EC90F302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Internal</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90e5e253-50b2-47e0-ab40-088f51eedbac"/>
    <ds:schemaRef ds:uri="http://www.w3.org/XML/1998/namespace"/>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PPT_InternalTemplate_EN_2016</Template>
  <TotalTime>769</TotalTime>
  <Words>309</Words>
  <Application>Microsoft Office PowerPoint</Application>
  <PresentationFormat>On-screen Show (4:3)</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ＭＳ Ｐゴシック</vt:lpstr>
      <vt:lpstr>Arial</vt:lpstr>
      <vt:lpstr>Arial Rounded MT Bold</vt:lpstr>
      <vt:lpstr>Calibri</vt:lpstr>
      <vt:lpstr>Lucida Grande</vt:lpstr>
      <vt:lpstr>Rockwell</vt:lpstr>
      <vt:lpstr>PPT_ConfidentialTemplate_EN_2015</vt:lpstr>
      <vt:lpstr>Original_Logo/ Upper layout</vt:lpstr>
      <vt:lpstr>PowerPoint Presentation</vt:lpstr>
      <vt:lpstr>Disclaimer</vt:lpstr>
      <vt:lpstr>Knife Bootstrap  Oracle DB Handling</vt:lpstr>
      <vt:lpstr>What is docker?</vt:lpstr>
      <vt:lpstr>PowerPoint Presentation</vt:lpstr>
      <vt:lpstr>Chef components review</vt:lpstr>
      <vt:lpstr>Nexus</vt:lpstr>
      <vt:lpstr>Oracle</vt:lpstr>
      <vt:lpstr>Jenkins</vt:lpstr>
      <vt:lpstr>Demo bootstrap pipeline</vt:lpstr>
      <vt:lpstr>Bootstraping chef-node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César Alejandro Acosta Acosta</dc:creator>
  <cp:lastModifiedBy>Luis Felipe Mendoza Orozco</cp:lastModifiedBy>
  <cp:revision>58</cp:revision>
  <dcterms:created xsi:type="dcterms:W3CDTF">2016-12-29T02:11:59Z</dcterms:created>
  <dcterms:modified xsi:type="dcterms:W3CDTF">2017-02-17T20:03:24Z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