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15"/>
  </p:notesMasterIdLst>
  <p:handoutMasterIdLst>
    <p:handoutMasterId r:id="rId16"/>
  </p:handoutMasterIdLst>
  <p:sldIdLst>
    <p:sldId id="290" r:id="rId6"/>
    <p:sldId id="293" r:id="rId7"/>
    <p:sldId id="291" r:id="rId8"/>
    <p:sldId id="304" r:id="rId9"/>
    <p:sldId id="307" r:id="rId10"/>
    <p:sldId id="295" r:id="rId11"/>
    <p:sldId id="305" r:id="rId12"/>
    <p:sldId id="289" r:id="rId13"/>
    <p:sldId id="28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5673"/>
  </p:normalViewPr>
  <p:slideViewPr>
    <p:cSldViewPr>
      <p:cViewPr varScale="1">
        <p:scale>
          <a:sx n="74" d="100"/>
          <a:sy n="74" d="100"/>
        </p:scale>
        <p:origin x="136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31/03/2017</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31/03/2017</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03648" y="0"/>
            <a:ext cx="7746175" cy="6857999"/>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03">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chemeClr val="accent1"/>
              </a:gs>
              <a:gs pos="100000">
                <a:srgbClr val="FFC00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3918281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93040" y="0"/>
            <a:ext cx="7350960"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chemeClr val="accent1"/>
              </a:gs>
              <a:gs pos="100000">
                <a:srgbClr val="FFC000"/>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735288" y="-13693"/>
            <a:ext cx="6408712" cy="6885385"/>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itle 19"/>
          <p:cNvSpPr>
            <a:spLocks noGrp="1"/>
          </p:cNvSpPr>
          <p:nvPr>
            <p:ph type="title" hasCustomPrompt="1"/>
          </p:nvPr>
        </p:nvSpPr>
        <p:spPr>
          <a:xfrm>
            <a:off x="467544" y="62068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dirty="0" smtClean="0"/>
              <a:t>Click to </a:t>
            </a:r>
            <a:br>
              <a:rPr lang="en-US" noProof="0" dirty="0" smtClean="0"/>
            </a:br>
            <a:r>
              <a:rPr lang="en-US" noProof="0" dirty="0" smtClean="0"/>
              <a:t>edit Master </a:t>
            </a:r>
            <a:br>
              <a:rPr lang="en-US" noProof="0" dirty="0" smtClean="0"/>
            </a:br>
            <a:r>
              <a:rPr lang="en-US" noProof="0" dirty="0" smtClean="0"/>
              <a:t>title style</a:t>
            </a:r>
            <a:endParaRPr lang="en-US" noProof="0" dirty="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mper_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62068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913908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8" name="Text Placeholder 10"/>
          <p:cNvSpPr>
            <a:spLocks noGrp="1"/>
          </p:cNvSpPr>
          <p:nvPr>
            <p:ph type="body" sz="quarter" idx="12"/>
          </p:nvPr>
        </p:nvSpPr>
        <p:spPr>
          <a:xfrm>
            <a:off x="5148064" y="3861048"/>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8" name="Text Placeholder 10"/>
          <p:cNvSpPr>
            <a:spLocks noGrp="1"/>
          </p:cNvSpPr>
          <p:nvPr>
            <p:ph type="body" sz="quarter" idx="12"/>
          </p:nvPr>
        </p:nvSpPr>
        <p:spPr>
          <a:xfrm>
            <a:off x="5148064" y="260694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27228"/>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9269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1506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sp>
        <p:nvSpPr>
          <p:cNvPr id="28" name="Text Placeholder 10"/>
          <p:cNvSpPr>
            <a:spLocks noGrp="1"/>
          </p:cNvSpPr>
          <p:nvPr>
            <p:ph type="body" sz="quarter" idx="18"/>
          </p:nvPr>
        </p:nvSpPr>
        <p:spPr>
          <a:xfrm>
            <a:off x="5148064" y="260694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31484"/>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9269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15060"/>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dirty="0" smtClean="0">
                <a:solidFill>
                  <a:schemeClr val="bg2"/>
                </a:solidFill>
                <a:latin typeface="Arial"/>
                <a:cs typeface="Arial"/>
              </a:rPr>
              <a:t>Q</a:t>
            </a:r>
            <a:r>
              <a:rPr lang="en-US" sz="8000" spc="600" baseline="30000" noProof="0" dirty="0" smtClean="0">
                <a:solidFill>
                  <a:schemeClr val="bg2"/>
                </a:solidFill>
                <a:latin typeface="Arial"/>
                <a:cs typeface="Arial"/>
              </a:rPr>
              <a:t>&amp;</a:t>
            </a:r>
            <a:r>
              <a:rPr lang="en-US" sz="12000" spc="600" noProof="0" dirty="0" smtClean="0">
                <a:solidFill>
                  <a:schemeClr val="bg2"/>
                </a:solidFill>
                <a:latin typeface="Arial"/>
                <a:cs typeface="Arial"/>
              </a:rPr>
              <a:t>A</a:t>
            </a:r>
            <a:endParaRPr lang="en-US" sz="12000" spc="600" noProof="0" dirty="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0.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98" r:id="rId5"/>
    <p:sldLayoutId id="2147485164" r:id="rId6"/>
    <p:sldLayoutId id="2147485180" r:id="rId7"/>
    <p:sldLayoutId id="2147485185" r:id="rId8"/>
    <p:sldLayoutId id="2147485186" r:id="rId9"/>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2"/>
            <a:endParaRPr lang="en-US" noProof="0"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dirty="0" smtClean="0"/>
              <a:t>Click to edit Master title style</a:t>
            </a:r>
          </a:p>
        </p:txBody>
      </p:sp>
      <p:pic>
        <p:nvPicPr>
          <p:cNvPr id="2050" name="Picture 2" descr="C:\Users\joel.solis\Desktop\2013 Templates\softtek.emf"/>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dirty="0" smtClean="0">
                <a:cs typeface="Arial" charset="0"/>
              </a:rPr>
              <a:t>|</a:t>
            </a:r>
            <a:r>
              <a:rPr lang="en-US" sz="800" baseline="0" noProof="0" dirty="0" smtClean="0">
                <a:cs typeface="Arial" charset="0"/>
              </a:rPr>
              <a:t>  </a:t>
            </a:r>
            <a:r>
              <a:rPr lang="en-US" sz="800" noProof="0" dirty="0" smtClean="0">
                <a:cs typeface="Arial" charset="0"/>
              </a:rPr>
              <a:t>All Rights Reserved © </a:t>
            </a:r>
            <a:r>
              <a:rPr lang="en-US" sz="800" noProof="0" dirty="0" err="1" smtClean="0">
                <a:cs typeface="Arial" charset="0"/>
              </a:rPr>
              <a:t>Valores</a:t>
            </a:r>
            <a:r>
              <a:rPr lang="en-US" sz="800" noProof="0" dirty="0" smtClean="0">
                <a:cs typeface="Arial" charset="0"/>
              </a:rPr>
              <a:t> </a:t>
            </a:r>
            <a:r>
              <a:rPr lang="en-US" sz="800" noProof="0" dirty="0" err="1" smtClean="0">
                <a:cs typeface="Arial" charset="0"/>
              </a:rPr>
              <a:t>Corporativos</a:t>
            </a:r>
            <a:r>
              <a:rPr lang="en-US" sz="800" noProof="0" dirty="0" smtClean="0">
                <a:cs typeface="Arial" charset="0"/>
              </a:rPr>
              <a:t> </a:t>
            </a:r>
            <a:r>
              <a:rPr lang="en-US" sz="800" noProof="0" dirty="0" err="1" smtClean="0">
                <a:cs typeface="Arial" charset="0"/>
              </a:rPr>
              <a:t>Softtek</a:t>
            </a:r>
            <a:r>
              <a:rPr lang="en-US" sz="800" noProof="0" dirty="0" smtClean="0">
                <a:cs typeface="Arial" charset="0"/>
              </a:rPr>
              <a:t> S.A. de C.V. 2016.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99" r:id="rId6"/>
    <p:sldLayoutId id="2147485187" r:id="rId7"/>
    <p:sldLayoutId id="2147485188" r:id="rId8"/>
    <p:sldLayoutId id="2147485196" r:id="rId9"/>
    <p:sldLayoutId id="2147485190" r:id="rId10"/>
    <p:sldLayoutId id="2147485191" r:id="rId11"/>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21148596"/>
              </p:ext>
            </p:extLst>
          </p:nvPr>
        </p:nvGraphicFramePr>
        <p:xfrm>
          <a:off x="899592" y="2475736"/>
          <a:ext cx="7560840" cy="108204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30760949"/>
              </p:ext>
            </p:extLst>
          </p:nvPr>
        </p:nvGraphicFramePr>
        <p:xfrm>
          <a:off x="899592" y="4538816"/>
          <a:ext cx="7560840" cy="152400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The contents of this document are property of Softtek, and are classified as Confidential. Any reproduction </a:t>
            </a:r>
            <a:b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Softtek.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dirty="0" smtClean="0"/>
              <a:t>Disclaimer</a:t>
            </a:r>
            <a:endParaRPr lang="en-US" dirty="0"/>
          </a:p>
        </p:txBody>
      </p:sp>
      <p:sp>
        <p:nvSpPr>
          <p:cNvPr id="6" name="Slide Number Placeholder 4"/>
          <p:cNvSpPr>
            <a:spLocks noGrp="1"/>
          </p:cNvSpPr>
          <p:nvPr>
            <p:ph type="sldNum" sz="quarter" idx="4"/>
          </p:nvPr>
        </p:nvSpPr>
        <p:spPr/>
        <p:txBody>
          <a:bodyPr/>
          <a:lstStyle/>
          <a:p>
            <a:pPr>
              <a:defRPr/>
            </a:pPr>
            <a:fld id="{4AD834FB-D050-4DAD-A587-98ECF1E1D3D9}" type="slidenum">
              <a:rPr lang="es-MX" smtClean="0"/>
              <a:pPr>
                <a:defRPr/>
              </a:pPr>
              <a:t>2</a:t>
            </a:fld>
            <a:endParaRPr lang="es-MX" dirty="0"/>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s-E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Pipeline from Tester’s perspective</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2227" y="4175349"/>
            <a:ext cx="8208912" cy="2344909"/>
          </a:xfrm>
        </p:spPr>
        <p:txBody>
          <a:bodyPr/>
          <a:lstStyle/>
          <a:p>
            <a:pPr marL="285750" indent="-285750">
              <a:buFont typeface="Wingdings" panose="05000000000000000000" pitchFamily="2" charset="2"/>
              <a:buChar char="ü"/>
            </a:pPr>
            <a:r>
              <a:rPr lang="en-US" dirty="0"/>
              <a:t>Jenkins is a self-contained, open source automation server which can be used to automate all sorts of tasks such as building, testing, and deploying software. Jenkins can be installed through native system packages, Docker, or even run standalone by any machine with the Java Runtime Environment installed</a:t>
            </a:r>
            <a:r>
              <a:rPr lang="en-US" dirty="0" smtClean="0"/>
              <a:t>.</a:t>
            </a:r>
          </a:p>
          <a:p>
            <a:pPr marL="285750" indent="-285750">
              <a:buFont typeface="Wingdings" panose="05000000000000000000" pitchFamily="2" charset="2"/>
              <a:buChar char="ü"/>
            </a:pPr>
            <a:r>
              <a:rPr lang="en-US" dirty="0"/>
              <a:t>Docker is the world’s leading software container platform. Developers use Docker to eliminate “works on my machine” problems when collaborating on code with co-workers. </a:t>
            </a:r>
            <a:endParaRPr lang="es-MX" dirty="0"/>
          </a:p>
        </p:txBody>
      </p:sp>
      <p:sp>
        <p:nvSpPr>
          <p:cNvPr id="6" name="Title 5"/>
          <p:cNvSpPr>
            <a:spLocks noGrp="1"/>
          </p:cNvSpPr>
          <p:nvPr>
            <p:ph type="title"/>
          </p:nvPr>
        </p:nvSpPr>
        <p:spPr/>
        <p:txBody>
          <a:bodyPr/>
          <a:lstStyle/>
          <a:p>
            <a:r>
              <a:rPr lang="es-MX" dirty="0" smtClean="0"/>
              <a:t>Jenkins and </a:t>
            </a:r>
            <a:r>
              <a:rPr lang="es-MX" dirty="0" err="1" smtClean="0"/>
              <a:t>Docker</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pic>
        <p:nvPicPr>
          <p:cNvPr id="1026" name="Picture 2" descr="Resultado de imagen para docker and jenk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08" y="896540"/>
            <a:ext cx="6813550" cy="327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4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4876800"/>
            <a:ext cx="8686800" cy="1387886"/>
          </a:xfrm>
        </p:spPr>
        <p:txBody>
          <a:bodyPr/>
          <a:lstStyle/>
          <a:p>
            <a:pPr marL="0" indent="0">
              <a:buNone/>
            </a:pPr>
            <a:r>
              <a:rPr lang="en-US" dirty="0"/>
              <a:t>There is a transformation happening in IT and it is made up of three waves of innovation: infrastructure, application architectures and process/methodologies. Lightweight Docker containers, </a:t>
            </a:r>
            <a:r>
              <a:rPr lang="en-US" dirty="0" err="1"/>
              <a:t>microservices</a:t>
            </a:r>
            <a:r>
              <a:rPr lang="en-US" dirty="0"/>
              <a:t>-based application architectures and continuous delivery are simultaneously feeding on each other and giving IT the ability to provide more value faster to the business, consumer and user.</a:t>
            </a:r>
            <a:endParaRPr lang="es-MX" dirty="0"/>
          </a:p>
        </p:txBody>
      </p:sp>
      <p:sp>
        <p:nvSpPr>
          <p:cNvPr id="2" name="Title 1"/>
          <p:cNvSpPr>
            <a:spLocks noGrp="1"/>
          </p:cNvSpPr>
          <p:nvPr>
            <p:ph type="title"/>
          </p:nvPr>
        </p:nvSpPr>
        <p:spPr/>
        <p:txBody>
          <a:bodyPr/>
          <a:lstStyle/>
          <a:p>
            <a:r>
              <a:rPr lang="es-MX" dirty="0" smtClean="0"/>
              <a:t>Jenkins and </a:t>
            </a:r>
            <a:r>
              <a:rPr lang="es-MX" dirty="0" err="1" smtClean="0"/>
              <a:t>Docker</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pic>
        <p:nvPicPr>
          <p:cNvPr id="2054" name="Picture 6" descr="https://www.cloudbees.com/sites/default/files/docker-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96973"/>
            <a:ext cx="8333111" cy="359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25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r>
              <a:rPr lang="es-MX" dirty="0" smtClean="0"/>
              <a:t> </a:t>
            </a:r>
            <a:r>
              <a:rPr lang="en-US" dirty="0" smtClean="0"/>
              <a:t>Registry</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
        <p:nvSpPr>
          <p:cNvPr id="3" name="Content Placeholder 2"/>
          <p:cNvSpPr>
            <a:spLocks noGrp="1"/>
          </p:cNvSpPr>
          <p:nvPr>
            <p:ph sz="quarter" idx="4294967295"/>
          </p:nvPr>
        </p:nvSpPr>
        <p:spPr>
          <a:xfrm>
            <a:off x="457200" y="1371600"/>
            <a:ext cx="8208963" cy="3276600"/>
          </a:xfrm>
        </p:spPr>
        <p:txBody>
          <a:bodyPr/>
          <a:lstStyle/>
          <a:p>
            <a:r>
              <a:rPr lang="en-US" dirty="0"/>
              <a:t>By default, your registry data is persisted as a </a:t>
            </a:r>
            <a:r>
              <a:rPr lang="en-US" u="sng" dirty="0" err="1"/>
              <a:t>docker</a:t>
            </a:r>
            <a:r>
              <a:rPr lang="en-US" u="sng" dirty="0"/>
              <a:t> </a:t>
            </a:r>
            <a:r>
              <a:rPr lang="en-US" u="sng" dirty="0" smtClean="0"/>
              <a:t>volume</a:t>
            </a:r>
            <a:r>
              <a:rPr lang="en-US" dirty="0"/>
              <a:t> on the host filesystem. Properly understanding volumes is essential if you want to stick with a local filesystem storage.</a:t>
            </a:r>
          </a:p>
          <a:p>
            <a:r>
              <a:rPr lang="en-US" dirty="0"/>
              <a:t>A </a:t>
            </a:r>
            <a:r>
              <a:rPr lang="en-US" b="1" i="1" dirty="0"/>
              <a:t>data volume</a:t>
            </a:r>
            <a:r>
              <a:rPr lang="en-US" dirty="0"/>
              <a:t> is a specially-designated directory within one or more containers that bypasses the </a:t>
            </a:r>
            <a:r>
              <a:rPr lang="en-US" u="sng" dirty="0"/>
              <a:t>Union File System</a:t>
            </a:r>
            <a:r>
              <a:rPr lang="en-US" dirty="0" smtClean="0"/>
              <a:t>.</a:t>
            </a:r>
          </a:p>
          <a:p>
            <a:r>
              <a:rPr lang="en-US" b="1" dirty="0"/>
              <a:t>Union file systems</a:t>
            </a:r>
            <a:r>
              <a:rPr lang="en-US" dirty="0"/>
              <a:t> implement a </a:t>
            </a:r>
            <a:r>
              <a:rPr lang="en-US" u="sng" dirty="0"/>
              <a:t>union mount</a:t>
            </a:r>
            <a:r>
              <a:rPr lang="en-US" dirty="0"/>
              <a:t> and operate by creating layers. Docker uses union file systems in conjunction with copy-on-write techniques to provide the building blocks for containers, making them very lightweight and fast</a:t>
            </a:r>
            <a:r>
              <a:rPr lang="en-US" dirty="0" smtClean="0"/>
              <a:t>.</a:t>
            </a:r>
          </a:p>
          <a:p>
            <a:r>
              <a:rPr lang="en-US" b="1" dirty="0"/>
              <a:t>union mounting</a:t>
            </a:r>
            <a:r>
              <a:rPr lang="en-US" dirty="0"/>
              <a:t> is a way of combining multiple directories into one that appears to contain their combined contents.</a:t>
            </a:r>
            <a:endParaRPr lang="es-MX" dirty="0"/>
          </a:p>
        </p:txBody>
      </p:sp>
      <p:pic>
        <p:nvPicPr>
          <p:cNvPr id="4098" name="Picture 2" descr="Resultado de imagen para registry do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16751"/>
            <a:ext cx="387667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5105400"/>
            <a:ext cx="8991600" cy="1219200"/>
          </a:xfrm>
        </p:spPr>
        <p:txBody>
          <a:bodyPr/>
          <a:lstStyle/>
          <a:p>
            <a:pPr marL="0" indent="0">
              <a:buNone/>
            </a:pPr>
            <a:r>
              <a:rPr lang="en-US" b="1" dirty="0"/>
              <a:t>Compose</a:t>
            </a:r>
            <a:r>
              <a:rPr lang="en-US" dirty="0"/>
              <a:t> is a tool for defining and running multi-container Docker applications. With Compose, you use a Compose file to configure your application’s services. Then, using a single command, you create and start all the services from your configuration. </a:t>
            </a:r>
            <a:endParaRPr lang="en-US" dirty="0"/>
          </a:p>
        </p:txBody>
      </p:sp>
      <p:sp>
        <p:nvSpPr>
          <p:cNvPr id="3" name="Title 2"/>
          <p:cNvSpPr>
            <a:spLocks noGrp="1"/>
          </p:cNvSpPr>
          <p:nvPr>
            <p:ph type="title"/>
          </p:nvPr>
        </p:nvSpPr>
        <p:spPr/>
        <p:txBody>
          <a:bodyPr/>
          <a:lstStyle/>
          <a:p>
            <a:r>
              <a:rPr lang="es-419" dirty="0" err="1" smtClean="0"/>
              <a:t>Docker</a:t>
            </a:r>
            <a:r>
              <a:rPr lang="es-419" dirty="0" smtClean="0"/>
              <a:t> </a:t>
            </a:r>
            <a:r>
              <a:rPr lang="es-419" dirty="0" err="1" smtClean="0"/>
              <a:t>Compose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pic>
        <p:nvPicPr>
          <p:cNvPr id="3074" name="Picture 2" descr="Resultado de imagen para docker comp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41400"/>
            <a:ext cx="7315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46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endParaRPr lang="en-US"/>
          </a:p>
        </p:txBody>
      </p:sp>
      <p:sp>
        <p:nvSpPr>
          <p:cNvPr id="11" name="Text Placeholder 10"/>
          <p:cNvSpPr>
            <a:spLocks noGrp="1"/>
          </p:cNvSpPr>
          <p:nvPr>
            <p:ph type="body" sz="quarter" idx="19"/>
          </p:nvPr>
        </p:nvSpPr>
        <p:spPr/>
        <p:txBody>
          <a:bodyPr/>
          <a:lstStyle/>
          <a:p>
            <a:endParaRPr lang="en-US"/>
          </a:p>
        </p:txBody>
      </p:sp>
      <p:sp>
        <p:nvSpPr>
          <p:cNvPr id="12" name="Text Placeholder 11"/>
          <p:cNvSpPr>
            <a:spLocks noGrp="1"/>
          </p:cNvSpPr>
          <p:nvPr>
            <p:ph type="body" sz="quarter" idx="20"/>
          </p:nvPr>
        </p:nvSpPr>
        <p:spPr/>
        <p:txBody>
          <a:bodyPr/>
          <a:lstStyle/>
          <a:p>
            <a:endParaRPr lang="en-US"/>
          </a:p>
        </p:txBody>
      </p:sp>
      <p:sp>
        <p:nvSpPr>
          <p:cNvPr id="13" name="Text Placeholder 12"/>
          <p:cNvSpPr>
            <a:spLocks noGrp="1"/>
          </p:cNvSpPr>
          <p:nvPr>
            <p:ph type="body" sz="quarter" idx="21"/>
          </p:nvPr>
        </p:nvSpPr>
        <p:spPr/>
        <p:txBody>
          <a:bodyPr/>
          <a:lstStyle/>
          <a:p>
            <a:endParaRPr lang="en-US"/>
          </a:p>
        </p:txBody>
      </p:sp>
      <p:sp>
        <p:nvSpPr>
          <p:cNvPr id="14" name="Text Placeholder 13"/>
          <p:cNvSpPr>
            <a:spLocks noGrp="1"/>
          </p:cNvSpPr>
          <p:nvPr>
            <p:ph type="body" sz="quarter" idx="22"/>
          </p:nvPr>
        </p:nvSpPr>
        <p:spPr/>
        <p:txBody>
          <a:bodyPr/>
          <a:lstStyle/>
          <a:p>
            <a:endParaRPr lang="en-US"/>
          </a:p>
        </p:txBody>
      </p:sp>
      <p:sp>
        <p:nvSpPr>
          <p:cNvPr id="15" name="Text Placeholder 14"/>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5" id="{AADBAF43-1B84-5D45-9267-BD04C2120BFE}" vid="{34B13290-42DA-1F4F-BAEF-B8D1472BDAFC}"/>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5" id="{AADBAF43-1B84-5D45-9267-BD04C2120BFE}" vid="{01785486-2637-CE49-A714-84EC90F302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Internal</Data_x0020_Classification1>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http://purl.org/dc/elements/1.1/"/>
    <ds:schemaRef ds:uri="90e5e253-50b2-47e0-ab40-088f51eedbac"/>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PPT_InternalTemplate_EN_2016</Template>
  <TotalTime>815</TotalTime>
  <Words>301</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PGothic</vt:lpstr>
      <vt:lpstr>Arial</vt:lpstr>
      <vt:lpstr>Arial Rounded MT Bold</vt:lpstr>
      <vt:lpstr>Calibri</vt:lpstr>
      <vt:lpstr>Lucida Grande</vt:lpstr>
      <vt:lpstr>Rockwell</vt:lpstr>
      <vt:lpstr>Wingdings</vt:lpstr>
      <vt:lpstr>PPT_ConfidentialTemplate_EN_2015</vt:lpstr>
      <vt:lpstr>Original_Logo/ Upper layout</vt:lpstr>
      <vt:lpstr>PowerPoint Presentation</vt:lpstr>
      <vt:lpstr>Disclaimer</vt:lpstr>
      <vt:lpstr>CD Pipeline from Tester’s perspective</vt:lpstr>
      <vt:lpstr>Jenkins and Docker</vt:lpstr>
      <vt:lpstr>Jenkins and Docker</vt:lpstr>
      <vt:lpstr>Private Registry</vt:lpstr>
      <vt:lpstr>Docker Compose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César Alejandro Acosta Acosta</dc:creator>
  <cp:lastModifiedBy>Luis Felipe Mendoza Orozco</cp:lastModifiedBy>
  <cp:revision>65</cp:revision>
  <dcterms:created xsi:type="dcterms:W3CDTF">2016-12-29T02:11:59Z</dcterms:created>
  <dcterms:modified xsi:type="dcterms:W3CDTF">2017-03-31T17:44:27Z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