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32"/>
  </p:notesMasterIdLst>
  <p:handoutMasterIdLst>
    <p:handoutMasterId r:id="rId33"/>
  </p:handoutMasterIdLst>
  <p:sldIdLst>
    <p:sldId id="410" r:id="rId5"/>
    <p:sldId id="411" r:id="rId6"/>
    <p:sldId id="422" r:id="rId7"/>
    <p:sldId id="421" r:id="rId8"/>
    <p:sldId id="423" r:id="rId9"/>
    <p:sldId id="418" r:id="rId10"/>
    <p:sldId id="419" r:id="rId11"/>
    <p:sldId id="441" r:id="rId12"/>
    <p:sldId id="420" r:id="rId13"/>
    <p:sldId id="424" r:id="rId14"/>
    <p:sldId id="412" r:id="rId15"/>
    <p:sldId id="415" r:id="rId16"/>
    <p:sldId id="425" r:id="rId17"/>
    <p:sldId id="426" r:id="rId18"/>
    <p:sldId id="438" r:id="rId19"/>
    <p:sldId id="433" r:id="rId20"/>
    <p:sldId id="437" r:id="rId21"/>
    <p:sldId id="440" r:id="rId22"/>
    <p:sldId id="434" r:id="rId23"/>
    <p:sldId id="416" r:id="rId24"/>
    <p:sldId id="427" r:id="rId25"/>
    <p:sldId id="428" r:id="rId26"/>
    <p:sldId id="429" r:id="rId27"/>
    <p:sldId id="430" r:id="rId28"/>
    <p:sldId id="439" r:id="rId29"/>
    <p:sldId id="431" r:id="rId30"/>
    <p:sldId id="44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C5FD47-D778-4E66-93B3-22BD62538FDE}" v="51" dt="2024-04-23T01:03:02.057"/>
    <p1510:client id="{F37377B7-C3CF-45AC-A2A6-EEC78155C116}" v="222" dt="2024-04-23T00:24:10.783"/>
  </p1510:revLst>
</p1510:revInfo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1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40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endParaRPr lang="en-US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Healthcare Database Management System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365E5-413B-455F-41B9-1F17E1561C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/>
              <a:t>Brandon Sandoval</a:t>
            </a:r>
          </a:p>
          <a:p>
            <a:r>
              <a:rPr lang="en-US"/>
              <a:t>Nicholas Bridges</a:t>
            </a:r>
          </a:p>
          <a:p>
            <a:r>
              <a:rPr lang="en-US"/>
              <a:t>Christopher Witt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0656D-01DF-F902-DF50-546904EA0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MySQL Workbench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A106C-6116-0FC0-42CE-D0C972B648E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676525"/>
            <a:ext cx="6865636" cy="3597470"/>
          </a:xfrm>
        </p:spPr>
        <p:txBody>
          <a:bodyPr vert="horz" lIns="0" tIns="45720" rIns="91440" bIns="45720" rtlCol="0" anchor="t">
            <a:normAutofit/>
          </a:bodyPr>
          <a:lstStyle/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 sz="2400"/>
              <a:t>A majority of the backend database work will be completed in MySQL Workbench.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 sz="2400"/>
              <a:t>MySQL Workbench is an accessible editor that provides a comprehensive set of tools that will be necessary for work.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 sz="2400"/>
              <a:t>All queries and schemas will be created here.</a:t>
            </a:r>
          </a:p>
        </p:txBody>
      </p:sp>
      <p:pic>
        <p:nvPicPr>
          <p:cNvPr id="5" name="Content Placeholder 4" descr="MySQL Workbench (@MySQLWorkbench) / X">
            <a:extLst>
              <a:ext uri="{FF2B5EF4-FFF2-40B4-BE49-F238E27FC236}">
                <a16:creationId xmlns:a16="http://schemas.microsoft.com/office/drawing/2014/main" id="{1FC947B4-0A73-EC98-898E-58F13E2327BD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7464562" y="2557721"/>
            <a:ext cx="3389935" cy="3198470"/>
          </a:xfrm>
        </p:spPr>
      </p:pic>
    </p:spTree>
    <p:extLst>
      <p:ext uri="{BB962C8B-B14F-4D97-AF65-F5344CB8AC3E}">
        <p14:creationId xmlns:p14="http://schemas.microsoft.com/office/powerpoint/2010/main" val="2344451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E441B2-00F6-3B68-DB87-19FDA4CE3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Technology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1EE7DD2-ABDE-F3DB-434C-5D0658D1CE7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676525"/>
            <a:ext cx="5168016" cy="3597470"/>
          </a:xfrm>
        </p:spPr>
        <p:txBody>
          <a:bodyPr vert="horz" lIns="0" tIns="45720" rIns="91440" bIns="45720" rtlCol="0" anchor="t">
            <a:normAutofit/>
          </a:bodyPr>
          <a:lstStyle/>
          <a:p>
            <a:pPr algn="ctr"/>
            <a:r>
              <a:rPr lang="en-US" sz="2400" b="1" u="sng"/>
              <a:t>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/>
              <a:t>HTML (</a:t>
            </a:r>
            <a:r>
              <a:rPr lang="en-US" sz="1600" err="1">
                <a:ea typeface="+mn-lt"/>
                <a:cs typeface="+mn-lt"/>
              </a:rPr>
              <a:t>HyperText</a:t>
            </a:r>
            <a:r>
              <a:rPr lang="en-US" sz="1600">
                <a:ea typeface="+mn-lt"/>
                <a:cs typeface="+mn-lt"/>
              </a:rPr>
              <a:t> Markup Language) is the standard markup language used to create web pages.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>
                <a:ea typeface="+mn-lt"/>
                <a:cs typeface="+mn-lt"/>
              </a:rPr>
              <a:t>This will offer a good structure to put the content of the website. It's very accessible and easy to understand language that offers a vast amount of creativity.</a:t>
            </a: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A985B-B57B-377F-DF71-42C21B22704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395013" y="2676525"/>
            <a:ext cx="5172147" cy="3597470"/>
          </a:xfrm>
        </p:spPr>
        <p:txBody>
          <a:bodyPr vert="horz" lIns="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400" b="1" u="sng"/>
              <a:t>CSS</a:t>
            </a:r>
          </a:p>
          <a:p>
            <a:endParaRPr lang="en-US" sz="2400"/>
          </a:p>
          <a:p>
            <a:r>
              <a:rPr lang="en-US" sz="1800"/>
              <a:t>CSS (</a:t>
            </a:r>
            <a:r>
              <a:rPr lang="en-US" sz="1800">
                <a:ea typeface="+mn-lt"/>
                <a:cs typeface="+mn-lt"/>
              </a:rPr>
              <a:t>Cascading Style Sheets) is a style sheet language used to describe the presentation of a document written in HTML. </a:t>
            </a:r>
          </a:p>
          <a:p>
            <a:r>
              <a:rPr lang="en-US" sz="1800">
                <a:ea typeface="+mn-lt"/>
                <a:cs typeface="+mn-lt"/>
              </a:rPr>
              <a:t>It defines how the on-screen elements are seen.</a:t>
            </a:r>
          </a:p>
          <a:p>
            <a:r>
              <a:rPr lang="en-US" sz="1800"/>
              <a:t>It generally revolves around writing rules to format the HTML code.</a:t>
            </a:r>
          </a:p>
        </p:txBody>
      </p:sp>
      <p:pic>
        <p:nvPicPr>
          <p:cNvPr id="5" name="Picture 4" descr="Download Logo Html Html5 Royalty-Free Stock Illustration ...">
            <a:extLst>
              <a:ext uri="{FF2B5EF4-FFF2-40B4-BE49-F238E27FC236}">
                <a16:creationId xmlns:a16="http://schemas.microsoft.com/office/drawing/2014/main" id="{D098E0D9-134B-A2BE-C5E6-BBCEEE99F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754" y="2369915"/>
            <a:ext cx="1210037" cy="1143965"/>
          </a:xfrm>
          <a:prstGeom prst="rect">
            <a:avLst/>
          </a:prstGeom>
        </p:spPr>
      </p:pic>
      <p:pic>
        <p:nvPicPr>
          <p:cNvPr id="6" name="Picture 5" descr="Download Logo Css Css3 Royalty-Free Stock Illustration Image ...">
            <a:extLst>
              <a:ext uri="{FF2B5EF4-FFF2-40B4-BE49-F238E27FC236}">
                <a16:creationId xmlns:a16="http://schemas.microsoft.com/office/drawing/2014/main" id="{ED3B9284-E2D4-0CA7-6B46-9FCF3A2FC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1840" y="2408497"/>
            <a:ext cx="1267912" cy="118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54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E441B2-00F6-3B68-DB87-19FDA4CE3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Technology cont.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1EE7DD2-ABDE-F3DB-434C-5D0658D1CE7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676525"/>
            <a:ext cx="5168016" cy="3597470"/>
          </a:xfrm>
        </p:spPr>
        <p:txBody>
          <a:bodyPr vert="horz" lIns="0" tIns="45720" rIns="91440" bIns="45720" rtlCol="0" anchor="t">
            <a:normAutofit/>
          </a:bodyPr>
          <a:lstStyle/>
          <a:p>
            <a:pPr algn="ctr"/>
            <a:r>
              <a:rPr lang="en-US" sz="2400" b="1" u="sng"/>
              <a:t>MySQL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>
                <a:ea typeface="+mn-lt"/>
                <a:cs typeface="+mn-lt"/>
              </a:rPr>
              <a:t>MySQL is a popular relational database management system (RDBMS) that is widely used for storing and managing structured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>
                <a:ea typeface="+mn-lt"/>
                <a:cs typeface="+mn-lt"/>
              </a:rPr>
              <a:t>MySQL coding refers to writing queries and commands to access the data.</a:t>
            </a:r>
            <a:endParaRPr lang="en-US" sz="18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A985B-B57B-377F-DF71-42C21B22704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395013" y="2676525"/>
            <a:ext cx="5172147" cy="3597470"/>
          </a:xfrm>
        </p:spPr>
        <p:txBody>
          <a:bodyPr vert="horz" lIns="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400" b="1" u="sng"/>
              <a:t>JavaScript</a:t>
            </a:r>
          </a:p>
          <a:p>
            <a:endParaRPr lang="en-US" sz="2400"/>
          </a:p>
          <a:p>
            <a:r>
              <a:rPr lang="en-US" sz="1800">
                <a:ea typeface="+mn-lt"/>
                <a:cs typeface="+mn-lt"/>
              </a:rPr>
              <a:t>JavaScript is a versatile programming language primarily used for web development. </a:t>
            </a:r>
          </a:p>
          <a:p>
            <a:r>
              <a:rPr lang="en-US" sz="1800">
                <a:ea typeface="+mn-lt"/>
                <a:cs typeface="+mn-lt"/>
              </a:rPr>
              <a:t>It enables developers to add interactivity and dynamic functionality to websites.</a:t>
            </a:r>
          </a:p>
          <a:p>
            <a:r>
              <a:rPr lang="en-US" sz="1800"/>
              <a:t>The database will be accessed with the website through the usage of JavaScript.</a:t>
            </a:r>
          </a:p>
        </p:txBody>
      </p:sp>
      <p:pic>
        <p:nvPicPr>
          <p:cNvPr id="7" name="Picture 6" descr="MySQL logo and symbol, meaning, history, PNG">
            <a:extLst>
              <a:ext uri="{FF2B5EF4-FFF2-40B4-BE49-F238E27FC236}">
                <a16:creationId xmlns:a16="http://schemas.microsoft.com/office/drawing/2014/main" id="{7AA70E9B-A8BC-2D2D-947D-3E6BBDFD0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924" y="2209741"/>
            <a:ext cx="1546226" cy="1460148"/>
          </a:xfrm>
          <a:prstGeom prst="rect">
            <a:avLst/>
          </a:prstGeom>
        </p:spPr>
      </p:pic>
      <p:pic>
        <p:nvPicPr>
          <p:cNvPr id="9" name="Picture 8" descr="Javascript Vector Logo - Download Free SVG Icon ...">
            <a:extLst>
              <a:ext uri="{FF2B5EF4-FFF2-40B4-BE49-F238E27FC236}">
                <a16:creationId xmlns:a16="http://schemas.microsoft.com/office/drawing/2014/main" id="{9B958455-9A12-9F93-8412-3269C4D41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9783" y="2429932"/>
            <a:ext cx="1096434" cy="101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635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E441B2-00F6-3B68-DB87-19FDA4CE3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Technology cont.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1EE7DD2-ABDE-F3DB-434C-5D0658D1CE7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676525"/>
            <a:ext cx="5168016" cy="3597470"/>
          </a:xfrm>
        </p:spPr>
        <p:txBody>
          <a:bodyPr vert="horz" lIns="0" tIns="45720" rIns="91440" bIns="45720" rtlCol="0" anchor="t">
            <a:normAutofit/>
          </a:bodyPr>
          <a:lstStyle/>
          <a:p>
            <a:pPr algn="ctr"/>
            <a:r>
              <a:rPr lang="en-US" sz="2400" b="1" u="sng"/>
              <a:t>PHP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/>
              <a:t>PHP is a widely-used open-source general-purpose scripting language that is especially suited for web development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/>
              <a:t>It allows us to easily integrate SQL with HTML.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/>
              <a:t>This makes using the website to alter the database easier.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A985B-B57B-377F-DF71-42C21B22704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395013" y="2676525"/>
            <a:ext cx="5172147" cy="3597470"/>
          </a:xfrm>
        </p:spPr>
        <p:txBody>
          <a:bodyPr vert="horz" lIns="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400" b="1" u="sng"/>
              <a:t>XAMPP</a:t>
            </a:r>
          </a:p>
          <a:p>
            <a:r>
              <a:rPr lang="en-US" sz="1800"/>
              <a:t> </a:t>
            </a:r>
          </a:p>
          <a:p>
            <a:r>
              <a:rPr lang="en-US" sz="1800"/>
              <a:t>XAMPP, which stands for Cross-Platform, Apache, MySQL, PHP, and Perl, is a free platform that allows developers to test their code locally on their own computers.</a:t>
            </a:r>
          </a:p>
          <a:p>
            <a:r>
              <a:rPr lang="en-US" sz="1800"/>
              <a:t>Using this software makes the testing and debugging process simpler.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E7489E-DD23-8871-97CB-496CB2AC6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460" y="2499549"/>
            <a:ext cx="1321079" cy="9056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3B0672-BB6E-2623-86A0-452B01B8B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3407" y="2422231"/>
            <a:ext cx="982980" cy="98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884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E441B2-00F6-3B68-DB87-19FDA4CE3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PHPMYADMIN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1EE7DD2-ABDE-F3DB-434C-5D0658D1CE7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676525"/>
            <a:ext cx="3747877" cy="3597470"/>
          </a:xfrm>
        </p:spPr>
        <p:txBody>
          <a:bodyPr vert="horz" lIns="0" tIns="45720" rIns="91440" bIns="45720" rtlCol="0" anchor="t">
            <a:normAutofit/>
          </a:bodyPr>
          <a:lstStyle/>
          <a:p>
            <a:r>
              <a:rPr lang="en-US" sz="2400"/>
              <a:t>- XAMPP gives us access to a control panel where we can manage our database server and view information about it.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FC0CCC-14B8-D4BE-E784-40D4D25D0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7767" y="2100384"/>
            <a:ext cx="7633477" cy="390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988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B800B-1253-C59B-373B-E757BAB6D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PHP and SQL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C4540-895B-2D5A-E78C-877A17BB4E2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PHP is easily integrated with HTML and makes querying the database using website data streamlined.</a:t>
            </a:r>
          </a:p>
          <a:p>
            <a:r>
              <a:rPr lang="en-US"/>
              <a:t>It can be used to read and validate the data from the website before querying.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AE2C1D-03BB-9007-4B91-375F47B7E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297" y="4507759"/>
            <a:ext cx="2105939" cy="1443721"/>
          </a:xfrm>
          <a:prstGeom prst="rect">
            <a:avLst/>
          </a:prstGeom>
        </p:spPr>
      </p:pic>
      <p:pic>
        <p:nvPicPr>
          <p:cNvPr id="6" name="Picture 5" descr="MySQL logo and symbol, meaning, history, PNG">
            <a:extLst>
              <a:ext uri="{FF2B5EF4-FFF2-40B4-BE49-F238E27FC236}">
                <a16:creationId xmlns:a16="http://schemas.microsoft.com/office/drawing/2014/main" id="{2EEF2EC7-1C04-2D8D-B28E-8724BB256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5531" y="4227916"/>
            <a:ext cx="2184742" cy="2063118"/>
          </a:xfrm>
          <a:prstGeom prst="rect">
            <a:avLst/>
          </a:prstGeom>
        </p:spPr>
      </p:pic>
      <p:pic>
        <p:nvPicPr>
          <p:cNvPr id="7" name="Picture 6" descr="Download Logo Html Html5 Royalty-Free Stock Illustration ...">
            <a:extLst>
              <a:ext uri="{FF2B5EF4-FFF2-40B4-BE49-F238E27FC236}">
                <a16:creationId xmlns:a16="http://schemas.microsoft.com/office/drawing/2014/main" id="{1D96C85B-1FAA-DA42-9626-B6DDC671CA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2353" y="4419754"/>
            <a:ext cx="1777808" cy="1680734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5B7DD17F-3217-E626-71AB-4A37AC95398F}"/>
              </a:ext>
            </a:extLst>
          </p:cNvPr>
          <p:cNvSpPr/>
          <p:nvPr/>
        </p:nvSpPr>
        <p:spPr>
          <a:xfrm>
            <a:off x="4319752" y="4871545"/>
            <a:ext cx="953814" cy="53602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592AB3F-3374-52AF-9217-FEFE4802A340}"/>
              </a:ext>
            </a:extLst>
          </p:cNvPr>
          <p:cNvSpPr/>
          <p:nvPr/>
        </p:nvSpPr>
        <p:spPr>
          <a:xfrm>
            <a:off x="8113890" y="4871545"/>
            <a:ext cx="953814" cy="53602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436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9B701-27A8-7166-3951-1D38DA070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Front End</a:t>
            </a:r>
          </a:p>
        </p:txBody>
      </p:sp>
    </p:spTree>
    <p:extLst>
      <p:ext uri="{BB962C8B-B14F-4D97-AF65-F5344CB8AC3E}">
        <p14:creationId xmlns:p14="http://schemas.microsoft.com/office/powerpoint/2010/main" val="3109562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7FBDF77-831E-AF9B-F1C2-61C3124634A1}"/>
              </a:ext>
            </a:extLst>
          </p:cNvPr>
          <p:cNvSpPr/>
          <p:nvPr/>
        </p:nvSpPr>
        <p:spPr>
          <a:xfrm>
            <a:off x="331076" y="4374931"/>
            <a:ext cx="5415455" cy="1828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AE03C0-0CCE-861F-9560-C1412B984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Overall Website Design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61785C65-2542-02CE-279F-AC039B97AFF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Due to the database containing private information, several user portals are used to restrict the data they can view.</a:t>
            </a:r>
          </a:p>
          <a:p>
            <a:r>
              <a:rPr lang="en-US" dirty="0"/>
              <a:t>Login type is different per user.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Patient Page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Staff Page</a:t>
            </a:r>
          </a:p>
        </p:txBody>
      </p:sp>
    </p:spTree>
    <p:extLst>
      <p:ext uri="{BB962C8B-B14F-4D97-AF65-F5344CB8AC3E}">
        <p14:creationId xmlns:p14="http://schemas.microsoft.com/office/powerpoint/2010/main" val="684268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164E572-382E-E248-51F5-5EE8601E1764}"/>
              </a:ext>
            </a:extLst>
          </p:cNvPr>
          <p:cNvSpPr/>
          <p:nvPr/>
        </p:nvSpPr>
        <p:spPr>
          <a:xfrm>
            <a:off x="566244" y="1284627"/>
            <a:ext cx="10540563" cy="53526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3F9206-A795-C7ED-7814-16D6ABD97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766" y="415232"/>
            <a:ext cx="6787747" cy="685799"/>
          </a:xfrm>
        </p:spPr>
        <p:txBody>
          <a:bodyPr/>
          <a:lstStyle/>
          <a:p>
            <a:pPr algn="ctr"/>
            <a:r>
              <a:rPr lang="en-US" dirty="0"/>
              <a:t>Webpage Flowchart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0D428E-BAA7-D1EB-BEE0-2CE7E5CBCDC0}"/>
              </a:ext>
            </a:extLst>
          </p:cNvPr>
          <p:cNvSpPr/>
          <p:nvPr/>
        </p:nvSpPr>
        <p:spPr>
          <a:xfrm>
            <a:off x="622738" y="3458430"/>
            <a:ext cx="1726324" cy="7725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Main Login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3EA16E-70D8-8581-9958-182EC8C80589}"/>
              </a:ext>
            </a:extLst>
          </p:cNvPr>
          <p:cNvSpPr/>
          <p:nvPr/>
        </p:nvSpPr>
        <p:spPr>
          <a:xfrm>
            <a:off x="2921875" y="2149106"/>
            <a:ext cx="1726324" cy="7725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Patient Login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1E3757-A8E2-A92D-4A8E-F00E94CA8152}"/>
              </a:ext>
            </a:extLst>
          </p:cNvPr>
          <p:cNvSpPr/>
          <p:nvPr/>
        </p:nvSpPr>
        <p:spPr>
          <a:xfrm>
            <a:off x="2844478" y="4816699"/>
            <a:ext cx="1726324" cy="7725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Staff Login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37BE38-BA62-994D-3840-FB2AA2692726}"/>
              </a:ext>
            </a:extLst>
          </p:cNvPr>
          <p:cNvSpPr/>
          <p:nvPr/>
        </p:nvSpPr>
        <p:spPr>
          <a:xfrm>
            <a:off x="5410200" y="4816699"/>
            <a:ext cx="1726324" cy="7725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Staff Access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9A8831-64AB-78C9-B1D2-92DEA6FB30F5}"/>
              </a:ext>
            </a:extLst>
          </p:cNvPr>
          <p:cNvSpPr/>
          <p:nvPr/>
        </p:nvSpPr>
        <p:spPr>
          <a:xfrm>
            <a:off x="8258503" y="5413389"/>
            <a:ext cx="1726324" cy="7725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Create Bills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58D263-A893-356B-2189-A4B56F73458C}"/>
              </a:ext>
            </a:extLst>
          </p:cNvPr>
          <p:cNvSpPr/>
          <p:nvPr/>
        </p:nvSpPr>
        <p:spPr>
          <a:xfrm>
            <a:off x="8258503" y="4189495"/>
            <a:ext cx="1726324" cy="7725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Add New Patient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D90101-502C-CD4E-702D-AB6E96BE4457}"/>
              </a:ext>
            </a:extLst>
          </p:cNvPr>
          <p:cNvSpPr/>
          <p:nvPr/>
        </p:nvSpPr>
        <p:spPr>
          <a:xfrm>
            <a:off x="5410200" y="2149105"/>
            <a:ext cx="1726324" cy="7725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Staff Access Page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419656-CB55-7A7E-0AC4-85ABC4CED61E}"/>
              </a:ext>
            </a:extLst>
          </p:cNvPr>
          <p:cNvSpPr/>
          <p:nvPr/>
        </p:nvSpPr>
        <p:spPr>
          <a:xfrm>
            <a:off x="8258503" y="1619911"/>
            <a:ext cx="1726324" cy="7725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View Information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941414-71F1-E22B-2B69-85639E44D5BF}"/>
              </a:ext>
            </a:extLst>
          </p:cNvPr>
          <p:cNvSpPr/>
          <p:nvPr/>
        </p:nvSpPr>
        <p:spPr>
          <a:xfrm>
            <a:off x="8258503" y="2692392"/>
            <a:ext cx="1794641" cy="8618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Update Personal Information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DE58AF52-24D6-0A60-C1CB-85EC03FA87B6}"/>
              </a:ext>
            </a:extLst>
          </p:cNvPr>
          <p:cNvSpPr/>
          <p:nvPr/>
        </p:nvSpPr>
        <p:spPr>
          <a:xfrm rot="19005026">
            <a:off x="2294448" y="3097952"/>
            <a:ext cx="599090" cy="21283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8C27E8A8-55CC-1930-FD1F-1EA962CF6219}"/>
              </a:ext>
            </a:extLst>
          </p:cNvPr>
          <p:cNvSpPr/>
          <p:nvPr/>
        </p:nvSpPr>
        <p:spPr>
          <a:xfrm rot="3149240">
            <a:off x="2278117" y="4419634"/>
            <a:ext cx="599090" cy="21283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690D92DE-4E4F-4DB9-3FB3-04158299B742}"/>
              </a:ext>
            </a:extLst>
          </p:cNvPr>
          <p:cNvSpPr/>
          <p:nvPr/>
        </p:nvSpPr>
        <p:spPr>
          <a:xfrm>
            <a:off x="4724400" y="2453119"/>
            <a:ext cx="599090" cy="21283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08BD57A-943B-A905-4D09-5E4B6E3F7A5C}"/>
              </a:ext>
            </a:extLst>
          </p:cNvPr>
          <p:cNvSpPr/>
          <p:nvPr/>
        </p:nvSpPr>
        <p:spPr>
          <a:xfrm>
            <a:off x="4724400" y="5096537"/>
            <a:ext cx="599090" cy="21283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A8F83EE-D413-3C25-2496-E0256AC7C3C1}"/>
              </a:ext>
            </a:extLst>
          </p:cNvPr>
          <p:cNvSpPr/>
          <p:nvPr/>
        </p:nvSpPr>
        <p:spPr>
          <a:xfrm rot="20412730">
            <a:off x="7397968" y="2145160"/>
            <a:ext cx="599090" cy="21283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42407B99-FBB9-2B3B-B764-0BBAADCDAC34}"/>
              </a:ext>
            </a:extLst>
          </p:cNvPr>
          <p:cNvSpPr/>
          <p:nvPr/>
        </p:nvSpPr>
        <p:spPr>
          <a:xfrm rot="1335737">
            <a:off x="7398320" y="2848837"/>
            <a:ext cx="599090" cy="21283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FB8FF2CC-9961-A475-902E-91D3D36FF026}"/>
              </a:ext>
            </a:extLst>
          </p:cNvPr>
          <p:cNvSpPr/>
          <p:nvPr/>
        </p:nvSpPr>
        <p:spPr>
          <a:xfrm rot="2125298">
            <a:off x="7410072" y="5480524"/>
            <a:ext cx="599090" cy="21283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BA1834D9-90FD-5E56-B920-20E70462400B}"/>
              </a:ext>
            </a:extLst>
          </p:cNvPr>
          <p:cNvSpPr/>
          <p:nvPr/>
        </p:nvSpPr>
        <p:spPr>
          <a:xfrm rot="19978104">
            <a:off x="7443950" y="4684032"/>
            <a:ext cx="599090" cy="21283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72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9B701-27A8-7166-3951-1D38DA070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&amp;</a:t>
            </a:r>
            <a:br>
              <a:rPr lang="en-US" dirty="0"/>
            </a:br>
            <a:r>
              <a:rPr lang="en-US" dirty="0"/>
              <a:t>Back End</a:t>
            </a:r>
          </a:p>
        </p:txBody>
      </p:sp>
    </p:spTree>
    <p:extLst>
      <p:ext uri="{BB962C8B-B14F-4D97-AF65-F5344CB8AC3E}">
        <p14:creationId xmlns:p14="http://schemas.microsoft.com/office/powerpoint/2010/main" val="100735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F9206-A795-C7ED-7814-16D6ABD97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6E0C8-E97A-F7FF-C3CA-1814C5714F8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0" tIns="228600" rIns="0" bIns="0" rtlCol="0" anchor="t">
            <a:normAutofit/>
          </a:bodyPr>
          <a:lstStyle/>
          <a:p>
            <a:pPr marL="283210" indent="-283210"/>
            <a:r>
              <a:rPr lang="en-US">
                <a:solidFill>
                  <a:schemeClr val="bg1"/>
                </a:solidFill>
              </a:rPr>
              <a:t>The main goal is to create a database system that may be utilized via website by hospitals, insurance companies, and patients to store and access data.</a:t>
            </a:r>
          </a:p>
          <a:p>
            <a:pPr marL="283210" indent="-283210"/>
            <a:r>
              <a:rPr lang="en-US">
                <a:solidFill>
                  <a:schemeClr val="bg1"/>
                </a:solidFill>
              </a:rPr>
              <a:t>This system will focus on the general information that a health facility is expected to incorporate:</a:t>
            </a:r>
          </a:p>
          <a:p>
            <a:pPr lvl="1">
              <a:buFontTx/>
              <a:buChar char="-"/>
            </a:pPr>
            <a:r>
              <a:rPr lang="en-US"/>
              <a:t>Patients</a:t>
            </a:r>
          </a:p>
          <a:p>
            <a:pPr lvl="1">
              <a:buFontTx/>
              <a:buChar char="-"/>
            </a:pPr>
            <a:r>
              <a:rPr lang="en-US"/>
              <a:t>Insurance</a:t>
            </a:r>
          </a:p>
          <a:p>
            <a:pPr lvl="1">
              <a:buFontTx/>
              <a:buChar char="-"/>
            </a:pPr>
            <a:r>
              <a:rPr lang="en-US"/>
              <a:t>Billing</a:t>
            </a:r>
          </a:p>
          <a:p>
            <a:pPr lvl="1">
              <a:buFontTx/>
              <a:buChar char="-"/>
            </a:pPr>
            <a:r>
              <a:rPr lang="en-US"/>
              <a:t>Procedure data</a:t>
            </a:r>
          </a:p>
          <a:p>
            <a:pPr marL="685546" lvl="1" indent="-283210"/>
            <a:endParaRPr lang="en-US"/>
          </a:p>
          <a:p>
            <a:pPr marL="685546" lvl="1" indent="-28321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240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15639-6EDB-6CFC-BDFF-99115DEDB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</a:t>
            </a:r>
            <a:br>
              <a:rPr lang="en-US"/>
            </a:br>
            <a:r>
              <a:rPr lang="en-US"/>
              <a:t>Schema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8B2799-40A7-C969-AF84-840353CA4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9318" y="1383107"/>
            <a:ext cx="3429297" cy="16155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53C3AB-02D1-6034-52C9-16DAF5FFD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248" y="3988999"/>
            <a:ext cx="3414056" cy="16232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BDF6EBE-0101-7317-C937-B2D093FAE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3976" y="365758"/>
            <a:ext cx="4473328" cy="345215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A4F14C6-8B98-39A4-2117-5D4E13F477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9318" y="3143193"/>
            <a:ext cx="4435224" cy="28348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A9E032F-5165-0B1C-E76F-F7025FFD54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888" y="4147065"/>
            <a:ext cx="3227477" cy="243280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8942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F9206-A795-C7ED-7814-16D6ABD97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Patient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6E0C8-E97A-F7FF-C3CA-1814C5714F8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0" tIns="228600" rIns="0" bIns="0" rtlCol="0" anchor="t">
            <a:normAutofit/>
          </a:bodyPr>
          <a:lstStyle/>
          <a:p>
            <a:pPr marL="283210" indent="-283210"/>
            <a:r>
              <a:rPr lang="en-US">
                <a:solidFill>
                  <a:schemeClr val="bg1"/>
                </a:solidFill>
              </a:rPr>
              <a:t>Contains information about individual patients.</a:t>
            </a:r>
          </a:p>
          <a:p>
            <a:pPr marL="283210" indent="-283210"/>
            <a:r>
              <a:rPr lang="en-US">
                <a:solidFill>
                  <a:schemeClr val="bg1"/>
                </a:solidFill>
              </a:rPr>
              <a:t>Attributes include personal information such as social security number, address, and contact information.</a:t>
            </a:r>
          </a:p>
          <a:p>
            <a:pPr marL="283210" indent="-283210"/>
            <a:r>
              <a:rPr lang="en-US">
                <a:solidFill>
                  <a:schemeClr val="bg1"/>
                </a:solidFill>
              </a:rPr>
              <a:t>Its primary key is social security number.</a:t>
            </a:r>
          </a:p>
          <a:p>
            <a:pPr marL="283210" indent="-283210"/>
            <a:r>
              <a:rPr lang="en-US">
                <a:solidFill>
                  <a:schemeClr val="bg1"/>
                </a:solidFill>
              </a:rPr>
              <a:t>Its foreign key is an insurance ID number, which is used to access the insurance table.</a:t>
            </a:r>
          </a:p>
        </p:txBody>
      </p:sp>
    </p:spTree>
    <p:extLst>
      <p:ext uri="{BB962C8B-B14F-4D97-AF65-F5344CB8AC3E}">
        <p14:creationId xmlns:p14="http://schemas.microsoft.com/office/powerpoint/2010/main" val="555575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F9206-A795-C7ED-7814-16D6ABD97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Billing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6E0C8-E97A-F7FF-C3CA-1814C5714F8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0" tIns="228600" rIns="0" bIns="0" rtlCol="0" anchor="t">
            <a:normAutofit/>
          </a:bodyPr>
          <a:lstStyle/>
          <a:p>
            <a:pPr marL="283210" indent="-283210"/>
            <a:r>
              <a:rPr lang="en-US">
                <a:solidFill>
                  <a:schemeClr val="bg1"/>
                </a:solidFill>
              </a:rPr>
              <a:t>Contains information about transactions.</a:t>
            </a:r>
          </a:p>
          <a:p>
            <a:pPr marL="283210" indent="-283210"/>
            <a:r>
              <a:rPr lang="en-US">
                <a:solidFill>
                  <a:schemeClr val="bg1"/>
                </a:solidFill>
              </a:rPr>
              <a:t>Attributes include information on procedure costs, past operations, and anything related to payment.</a:t>
            </a:r>
          </a:p>
          <a:p>
            <a:pPr marL="283210" indent="-283210"/>
            <a:r>
              <a:rPr lang="en-US">
                <a:solidFill>
                  <a:schemeClr val="bg1"/>
                </a:solidFill>
              </a:rPr>
              <a:t>Its primary key a billing ID number.</a:t>
            </a:r>
          </a:p>
          <a:p>
            <a:pPr marL="283210" indent="-283210"/>
            <a:r>
              <a:rPr lang="en-US">
                <a:solidFill>
                  <a:schemeClr val="bg1"/>
                </a:solidFill>
              </a:rPr>
              <a:t>Its first foreign key is SSN to access the patient table.</a:t>
            </a:r>
          </a:p>
          <a:p>
            <a:pPr marL="283210" indent="-283210"/>
            <a:r>
              <a:rPr lang="en-US">
                <a:solidFill>
                  <a:schemeClr val="bg1"/>
                </a:solidFill>
              </a:rPr>
              <a:t>Its second foreign key is a procedure code which  accesses the procedure table.</a:t>
            </a:r>
          </a:p>
        </p:txBody>
      </p:sp>
    </p:spTree>
    <p:extLst>
      <p:ext uri="{BB962C8B-B14F-4D97-AF65-F5344CB8AC3E}">
        <p14:creationId xmlns:p14="http://schemas.microsoft.com/office/powerpoint/2010/main" val="14420642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F9206-A795-C7ED-7814-16D6ABD97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Insurance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6E0C8-E97A-F7FF-C3CA-1814C5714F8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0" tIns="228600" rIns="0" bIns="0" rtlCol="0" anchor="t">
            <a:normAutofit/>
          </a:bodyPr>
          <a:lstStyle/>
          <a:p>
            <a:pPr marL="283210" indent="-283210"/>
            <a:r>
              <a:rPr lang="en-US">
                <a:solidFill>
                  <a:schemeClr val="bg1"/>
                </a:solidFill>
              </a:rPr>
              <a:t>Contains insurance information</a:t>
            </a:r>
          </a:p>
          <a:p>
            <a:pPr marL="283210" indent="-283210"/>
            <a:r>
              <a:rPr lang="en-US">
                <a:solidFill>
                  <a:schemeClr val="bg1"/>
                </a:solidFill>
              </a:rPr>
              <a:t>Attributes include insurance company name, policy number, and dates.</a:t>
            </a:r>
          </a:p>
          <a:p>
            <a:pPr marL="283210" indent="-283210"/>
            <a:r>
              <a:rPr lang="en-US">
                <a:solidFill>
                  <a:schemeClr val="bg1"/>
                </a:solidFill>
              </a:rPr>
              <a:t>Its primary key is insurance number.</a:t>
            </a:r>
          </a:p>
          <a:p>
            <a:pPr marL="283210" indent="-283210"/>
            <a:r>
              <a:rPr lang="en-US">
                <a:solidFill>
                  <a:schemeClr val="bg1"/>
                </a:solidFill>
              </a:rPr>
              <a:t>It has no foreign key.</a:t>
            </a:r>
          </a:p>
        </p:txBody>
      </p:sp>
    </p:spTree>
    <p:extLst>
      <p:ext uri="{BB962C8B-B14F-4D97-AF65-F5344CB8AC3E}">
        <p14:creationId xmlns:p14="http://schemas.microsoft.com/office/powerpoint/2010/main" val="215277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F9206-A795-C7ED-7814-16D6ABD97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Procedure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6E0C8-E97A-F7FF-C3CA-1814C5714F8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0" tIns="228600" rIns="0" bIns="0" rtlCol="0" anchor="t">
            <a:normAutofit/>
          </a:bodyPr>
          <a:lstStyle/>
          <a:p>
            <a:pPr marL="283210" indent="-283210"/>
            <a:r>
              <a:rPr lang="en-US">
                <a:solidFill>
                  <a:schemeClr val="bg1"/>
                </a:solidFill>
              </a:rPr>
              <a:t>Contains information about past procedures.</a:t>
            </a:r>
          </a:p>
          <a:p>
            <a:pPr marL="283210" indent="-283210"/>
            <a:r>
              <a:rPr lang="en-US">
                <a:solidFill>
                  <a:schemeClr val="bg1"/>
                </a:solidFill>
              </a:rPr>
              <a:t>Attributes include dates, operation type via code, and a description of the operation.</a:t>
            </a:r>
          </a:p>
          <a:p>
            <a:pPr marL="283210" indent="-283210"/>
            <a:r>
              <a:rPr lang="en-US">
                <a:solidFill>
                  <a:schemeClr val="bg1"/>
                </a:solidFill>
              </a:rPr>
              <a:t>Its primary key is the procedure code.</a:t>
            </a:r>
          </a:p>
          <a:p>
            <a:pPr marL="283210" indent="-283210"/>
            <a:r>
              <a:rPr lang="en-US">
                <a:solidFill>
                  <a:schemeClr val="bg1"/>
                </a:solidFill>
              </a:rPr>
              <a:t>It has no foreign key.</a:t>
            </a:r>
          </a:p>
        </p:txBody>
      </p:sp>
    </p:spTree>
    <p:extLst>
      <p:ext uri="{BB962C8B-B14F-4D97-AF65-F5344CB8AC3E}">
        <p14:creationId xmlns:p14="http://schemas.microsoft.com/office/powerpoint/2010/main" val="11338667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F9206-A795-C7ED-7814-16D6ABD97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Staff and Patient </a:t>
            </a:r>
            <a:br>
              <a:rPr lang="en-US" dirty="0"/>
            </a:br>
            <a:r>
              <a:rPr lang="en-US" dirty="0"/>
              <a:t>Login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6E0C8-E97A-F7FF-C3CA-1814C5714F8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0" tIns="228600" rIns="0" bIns="0" rtlCol="0" anchor="t">
            <a:normAutofit/>
          </a:bodyPr>
          <a:lstStyle/>
          <a:p>
            <a:pPr marL="283210" indent="-283210"/>
            <a:endParaRPr lang="en-US" dirty="0">
              <a:solidFill>
                <a:schemeClr val="bg1"/>
              </a:solidFill>
            </a:endParaRPr>
          </a:p>
          <a:p>
            <a:pPr marL="283210" indent="-283210"/>
            <a:r>
              <a:rPr lang="en-US" dirty="0">
                <a:solidFill>
                  <a:schemeClr val="bg1"/>
                </a:solidFill>
              </a:rPr>
              <a:t>Hold login information for each type of user.</a:t>
            </a:r>
          </a:p>
          <a:p>
            <a:pPr marL="283210" indent="-283210"/>
            <a:r>
              <a:rPr lang="en-US" dirty="0">
                <a:solidFill>
                  <a:schemeClr val="bg1"/>
                </a:solidFill>
              </a:rPr>
              <a:t>Used to validate credentials and serve users based on type.</a:t>
            </a:r>
          </a:p>
        </p:txBody>
      </p:sp>
    </p:spTree>
    <p:extLst>
      <p:ext uri="{BB962C8B-B14F-4D97-AF65-F5344CB8AC3E}">
        <p14:creationId xmlns:p14="http://schemas.microsoft.com/office/powerpoint/2010/main" val="34387233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F9206-A795-C7ED-7814-16D6ABD97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2126" y="472440"/>
            <a:ext cx="6787747" cy="685799"/>
          </a:xfrm>
        </p:spPr>
        <p:txBody>
          <a:bodyPr/>
          <a:lstStyle/>
          <a:p>
            <a:pPr algn="ctr"/>
            <a:r>
              <a:rPr lang="en-US"/>
              <a:t>EER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3DB6F1-5883-5715-1616-2F386C52C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022" y="1249636"/>
            <a:ext cx="7003954" cy="560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1455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9B701-27A8-7166-3951-1D38DA070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Demo</a:t>
            </a:r>
          </a:p>
        </p:txBody>
      </p:sp>
    </p:spTree>
    <p:extLst>
      <p:ext uri="{BB962C8B-B14F-4D97-AF65-F5344CB8AC3E}">
        <p14:creationId xmlns:p14="http://schemas.microsoft.com/office/powerpoint/2010/main" val="2136811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58725-3E56-C024-C000-E82E5BFEF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Existing Systems</a:t>
            </a:r>
            <a:br>
              <a:rPr lang="en-US"/>
            </a:br>
            <a:r>
              <a:rPr lang="en-US"/>
              <a:t>in the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9F084-16F8-C1D3-5F06-2A75B806B6A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2008"/>
            <a:ext cx="8218714" cy="4345581"/>
          </a:xfrm>
        </p:spPr>
        <p:txBody>
          <a:bodyPr vert="horz" lIns="0" tIns="228600" rIns="0" bIns="0" rtlCol="0" anchor="t"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800"/>
              </a:spcBef>
              <a:buNone/>
            </a:pPr>
            <a:r>
              <a:rPr lang="en-US" u="sng"/>
              <a:t>MEDITECH</a:t>
            </a:r>
            <a:endParaRPr lang="en-US"/>
          </a:p>
          <a:p>
            <a:pPr marL="568960" indent="-285750">
              <a:lnSpc>
                <a:spcPct val="100000"/>
              </a:lnSpc>
              <a:spcBef>
                <a:spcPts val="800"/>
              </a:spcBef>
              <a:buFont typeface="Calibri" panose="020B0604020202020204" pitchFamily="34" charset="0"/>
              <a:buChar char="-"/>
            </a:pPr>
            <a:r>
              <a:rPr lang="en-US" sz="1800"/>
              <a:t>Offers integrated EHR (Electronic Health Record) and healthcare data 	management solutions for both healthcare organizations and hospitals. 	MEDITECH Expanse provides efficient and safe support for a wide range of 	applications.</a:t>
            </a:r>
          </a:p>
          <a:p>
            <a:pPr marL="0" indent="0">
              <a:lnSpc>
                <a:spcPct val="100000"/>
              </a:lnSpc>
              <a:spcBef>
                <a:spcPts val="800"/>
              </a:spcBef>
              <a:buNone/>
            </a:pPr>
            <a:r>
              <a:rPr lang="en-US" u="sng"/>
              <a:t>Epic Systems</a:t>
            </a:r>
            <a:endParaRPr lang="en-US"/>
          </a:p>
          <a:p>
            <a:pPr marL="0" indent="0">
              <a:lnSpc>
                <a:spcPct val="100000"/>
              </a:lnSpc>
              <a:spcBef>
                <a:spcPts val="800"/>
              </a:spcBef>
              <a:buNone/>
            </a:pPr>
            <a:r>
              <a:rPr lang="en-US" sz="1600"/>
              <a:t>  -     </a:t>
            </a:r>
            <a:r>
              <a:rPr lang="en-US" sz="1800"/>
              <a:t>Epic is one of the largest EHR providers in the world. Their system, EpicCare, is 	widely used and specializes in seamless interoperability between different 	health facilities.</a:t>
            </a:r>
          </a:p>
          <a:p>
            <a:pPr marL="0" indent="0">
              <a:lnSpc>
                <a:spcPct val="100000"/>
              </a:lnSpc>
              <a:spcBef>
                <a:spcPts val="800"/>
              </a:spcBef>
              <a:buNone/>
            </a:pPr>
            <a:r>
              <a:rPr lang="en-US" u="sng"/>
              <a:t>Cerner</a:t>
            </a:r>
          </a:p>
          <a:p>
            <a:pPr marL="568960" indent="-285750">
              <a:lnSpc>
                <a:spcPct val="100000"/>
              </a:lnSpc>
              <a:spcBef>
                <a:spcPts val="800"/>
              </a:spcBef>
              <a:buFont typeface="Calibri" panose="020B0604020202020204" pitchFamily="34" charset="0"/>
              <a:buChar char="-"/>
            </a:pPr>
            <a:r>
              <a:rPr lang="en-US" sz="1800"/>
              <a:t>Cerner's flagship platform is called Cerner Millennium. It is mainly utilized to 	manage patient records, workflows, medication, and revenue. It focuses on 	operation efficiency and improving clinical outcomes.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 descr="Meditech-Logo - Z Systems, inc.">
            <a:extLst>
              <a:ext uri="{FF2B5EF4-FFF2-40B4-BE49-F238E27FC236}">
                <a16:creationId xmlns:a16="http://schemas.microsoft.com/office/drawing/2014/main" id="{E72D1F30-3A65-43BF-BA57-B591DC2AE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082" y="2377934"/>
            <a:ext cx="1593328" cy="1583682"/>
          </a:xfrm>
          <a:prstGeom prst="rect">
            <a:avLst/>
          </a:prstGeom>
        </p:spPr>
      </p:pic>
      <p:pic>
        <p:nvPicPr>
          <p:cNvPr id="5" name="Picture 4" descr="Epic Systems Logo and symbol, meaning, history, PNG, brand">
            <a:extLst>
              <a:ext uri="{FF2B5EF4-FFF2-40B4-BE49-F238E27FC236}">
                <a16:creationId xmlns:a16="http://schemas.microsoft.com/office/drawing/2014/main" id="{7203F125-A9CC-5E68-E8F2-FAC4A4B34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275" y="4055411"/>
            <a:ext cx="1825425" cy="1021466"/>
          </a:xfrm>
          <a:prstGeom prst="rect">
            <a:avLst/>
          </a:prstGeom>
        </p:spPr>
      </p:pic>
      <p:pic>
        <p:nvPicPr>
          <p:cNvPr id="6" name="Picture 5" descr="File:2011.Cerner.logo.png - Wikipedia">
            <a:extLst>
              <a:ext uri="{FF2B5EF4-FFF2-40B4-BE49-F238E27FC236}">
                <a16:creationId xmlns:a16="http://schemas.microsoft.com/office/drawing/2014/main" id="{F73AF63C-9717-28DE-053B-D881ADB5BD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105" y="5682936"/>
            <a:ext cx="2269965" cy="55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776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9B701-27A8-7166-3951-1D38DA070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3403850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F9206-A795-C7ED-7814-16D6ABD97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6E0C8-E97A-F7FF-C3CA-1814C5714F8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0" tIns="228600" rIns="0" bIns="0" rtlCol="0" anchor="t">
            <a:normAutofit/>
          </a:bodyPr>
          <a:lstStyle/>
          <a:p>
            <a:pPr marL="283210" indent="-283210"/>
            <a:r>
              <a:rPr lang="en-US">
                <a:solidFill>
                  <a:schemeClr val="bg1"/>
                </a:solidFill>
              </a:rPr>
              <a:t>The database will be accessible to users via website.</a:t>
            </a:r>
          </a:p>
          <a:p>
            <a:pPr marL="283210" indent="-283210"/>
            <a:r>
              <a:rPr lang="en-US">
                <a:solidFill>
                  <a:schemeClr val="bg1"/>
                </a:solidFill>
              </a:rPr>
              <a:t>Depending on the user, different data will be available to view and edit.</a:t>
            </a:r>
          </a:p>
          <a:p>
            <a:pPr marL="283210" indent="-283210"/>
            <a:r>
              <a:rPr lang="en-US">
                <a:solidFill>
                  <a:schemeClr val="bg1"/>
                </a:solidFill>
              </a:rPr>
              <a:t>Authority will be determined by which login portal is used, and each user type will have a specific type of login credentials.</a:t>
            </a:r>
          </a:p>
        </p:txBody>
      </p:sp>
    </p:spTree>
    <p:extLst>
      <p:ext uri="{BB962C8B-B14F-4D97-AF65-F5344CB8AC3E}">
        <p14:creationId xmlns:p14="http://schemas.microsoft.com/office/powerpoint/2010/main" val="3587344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F9409-D0B0-CAE9-D852-AA0085BA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will it work?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E40FB8-C10E-007A-E6D3-10806E05ED72}"/>
              </a:ext>
            </a:extLst>
          </p:cNvPr>
          <p:cNvSpPr/>
          <p:nvPr/>
        </p:nvSpPr>
        <p:spPr>
          <a:xfrm>
            <a:off x="7263439" y="2354943"/>
            <a:ext cx="2086428" cy="11067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235EEA-E6EF-A6D6-E44F-9FC49EC13545}"/>
              </a:ext>
            </a:extLst>
          </p:cNvPr>
          <p:cNvSpPr txBox="1"/>
          <p:nvPr/>
        </p:nvSpPr>
        <p:spPr>
          <a:xfrm>
            <a:off x="7258852" y="2358783"/>
            <a:ext cx="2088989" cy="10464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u="sng">
                <a:solidFill>
                  <a:schemeClr val="bg1"/>
                </a:solidFill>
              </a:rPr>
              <a:t>Patient Portal:</a:t>
            </a:r>
          </a:p>
          <a:p>
            <a:pPr marL="171450" indent="-171450" algn="ctr">
              <a:buFont typeface="Arial"/>
              <a:buChar char="•"/>
            </a:pPr>
            <a:r>
              <a:rPr lang="en-US" sz="1200">
                <a:solidFill>
                  <a:schemeClr val="bg1"/>
                </a:solidFill>
              </a:rPr>
              <a:t>Account information</a:t>
            </a:r>
            <a:endParaRPr lang="en-US">
              <a:solidFill>
                <a:schemeClr val="bg1"/>
              </a:solidFill>
            </a:endParaRPr>
          </a:p>
          <a:p>
            <a:pPr marL="171450" indent="-171450" algn="ctr">
              <a:buFont typeface="Arial"/>
              <a:buChar char="•"/>
            </a:pPr>
            <a:r>
              <a:rPr lang="en-US" sz="1200">
                <a:solidFill>
                  <a:schemeClr val="bg1"/>
                </a:solidFill>
              </a:rPr>
              <a:t>Billing and Medical History</a:t>
            </a:r>
          </a:p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6BC220-5616-1049-52C8-E7A0FD5B14D5}"/>
              </a:ext>
            </a:extLst>
          </p:cNvPr>
          <p:cNvSpPr/>
          <p:nvPr/>
        </p:nvSpPr>
        <p:spPr>
          <a:xfrm>
            <a:off x="7272510" y="4695371"/>
            <a:ext cx="2086428" cy="11067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u="sng">
                <a:solidFill>
                  <a:schemeClr val="bg1"/>
                </a:solidFill>
                <a:ea typeface="+mn-lt"/>
                <a:cs typeface="+mn-lt"/>
              </a:rPr>
              <a:t>Administration Portal:</a:t>
            </a:r>
          </a:p>
          <a:p>
            <a:pPr marL="171450" indent="-171450" algn="ctr">
              <a:buFont typeface="Arial"/>
              <a:buChar char="•"/>
            </a:pPr>
            <a:r>
              <a:rPr lang="en-US" sz="1200">
                <a:solidFill>
                  <a:schemeClr val="bg1"/>
                </a:solidFill>
              </a:rPr>
              <a:t>Overall tasks records</a:t>
            </a:r>
          </a:p>
          <a:p>
            <a:pPr marL="171450" indent="-171450" algn="ctr">
              <a:buFont typeface="Arial"/>
              <a:buChar char="•"/>
            </a:pPr>
            <a:r>
              <a:rPr lang="en-US" sz="1200">
                <a:solidFill>
                  <a:schemeClr val="bg1"/>
                </a:solidFill>
              </a:rPr>
              <a:t>Employee Information 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4549A5-45F3-1583-5023-47EE526505AB}"/>
              </a:ext>
            </a:extLst>
          </p:cNvPr>
          <p:cNvCxnSpPr/>
          <p:nvPr/>
        </p:nvCxnSpPr>
        <p:spPr>
          <a:xfrm>
            <a:off x="8353424" y="3463924"/>
            <a:ext cx="7257" cy="12318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39700E6-A250-58A1-F5FF-78C3119D7EBE}"/>
              </a:ext>
            </a:extLst>
          </p:cNvPr>
          <p:cNvCxnSpPr/>
          <p:nvPr/>
        </p:nvCxnSpPr>
        <p:spPr>
          <a:xfrm flipV="1">
            <a:off x="6028870" y="2897413"/>
            <a:ext cx="1213757" cy="1226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26D49D9-E943-9126-7EFF-65237D55B5B2}"/>
              </a:ext>
            </a:extLst>
          </p:cNvPr>
          <p:cNvCxnSpPr/>
          <p:nvPr/>
        </p:nvCxnSpPr>
        <p:spPr>
          <a:xfrm>
            <a:off x="6062889" y="4112531"/>
            <a:ext cx="1204684" cy="1104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DF2FEB3-9931-0BC3-02AF-899957CD11FA}"/>
              </a:ext>
            </a:extLst>
          </p:cNvPr>
          <p:cNvSpPr/>
          <p:nvPr/>
        </p:nvSpPr>
        <p:spPr>
          <a:xfrm>
            <a:off x="3979581" y="3470728"/>
            <a:ext cx="2086428" cy="11067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DD5DF5-EBA8-C7B4-6675-4F67F138512D}"/>
              </a:ext>
            </a:extLst>
          </p:cNvPr>
          <p:cNvSpPr txBox="1"/>
          <p:nvPr/>
        </p:nvSpPr>
        <p:spPr>
          <a:xfrm>
            <a:off x="3977127" y="3460803"/>
            <a:ext cx="207084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u="sng">
                <a:solidFill>
                  <a:schemeClr val="bg1"/>
                </a:solidFill>
              </a:rPr>
              <a:t>Main Web Page:</a:t>
            </a:r>
            <a:endParaRPr lang="en-US"/>
          </a:p>
          <a:p>
            <a:pPr algn="ctr"/>
            <a:endParaRPr lang="en-US">
              <a:solidFill>
                <a:schemeClr val="bg1"/>
              </a:solidFill>
            </a:endParaRPr>
          </a:p>
          <a:p>
            <a:pPr marL="171450" indent="-171450" algn="ctr">
              <a:buFont typeface="Arial"/>
              <a:buChar char="•"/>
            </a:pPr>
            <a:r>
              <a:rPr lang="en-US" sz="1200">
                <a:solidFill>
                  <a:schemeClr val="bg1"/>
                </a:solidFill>
              </a:rPr>
              <a:t>Login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7C59A8B-CFB7-6FB2-8B04-50A7CD48DB26}"/>
              </a:ext>
            </a:extLst>
          </p:cNvPr>
          <p:cNvSpPr/>
          <p:nvPr/>
        </p:nvSpPr>
        <p:spPr>
          <a:xfrm>
            <a:off x="986010" y="3470728"/>
            <a:ext cx="2086428" cy="11067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7334E78-0DE6-322F-0829-33726E152950}"/>
              </a:ext>
            </a:extLst>
          </p:cNvPr>
          <p:cNvCxnSpPr/>
          <p:nvPr/>
        </p:nvCxnSpPr>
        <p:spPr>
          <a:xfrm flipV="1">
            <a:off x="3073853" y="4033610"/>
            <a:ext cx="905327" cy="1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78CA18F-11F5-BE8A-D165-5DEAD771B02A}"/>
              </a:ext>
            </a:extLst>
          </p:cNvPr>
          <p:cNvSpPr txBox="1"/>
          <p:nvPr/>
        </p:nvSpPr>
        <p:spPr>
          <a:xfrm>
            <a:off x="1006287" y="3496554"/>
            <a:ext cx="2070847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u="sng">
                <a:solidFill>
                  <a:schemeClr val="bg1"/>
                </a:solidFill>
              </a:rPr>
              <a:t>HTML and CSS:</a:t>
            </a:r>
            <a:endParaRPr lang="en-US">
              <a:solidFill>
                <a:schemeClr val="bg1"/>
              </a:solidFill>
            </a:endParaRPr>
          </a:p>
          <a:p>
            <a:pPr marL="171450" indent="-171450" algn="ctr">
              <a:buFont typeface="Arial"/>
              <a:buChar char="•"/>
            </a:pPr>
            <a:r>
              <a:rPr lang="en-US" sz="1200">
                <a:solidFill>
                  <a:schemeClr val="bg1"/>
                </a:solidFill>
              </a:rPr>
              <a:t>All pages of the website will feature a similar design but different key aspects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32C01D-82FE-F089-7239-738FE88743F1}"/>
              </a:ext>
            </a:extLst>
          </p:cNvPr>
          <p:cNvSpPr/>
          <p:nvPr/>
        </p:nvSpPr>
        <p:spPr>
          <a:xfrm>
            <a:off x="9939509" y="3525156"/>
            <a:ext cx="2086428" cy="11067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E1A1994-B35E-6A8F-077B-50840A9788C9}"/>
              </a:ext>
            </a:extLst>
          </p:cNvPr>
          <p:cNvCxnSpPr/>
          <p:nvPr/>
        </p:nvCxnSpPr>
        <p:spPr>
          <a:xfrm>
            <a:off x="9349014" y="2899228"/>
            <a:ext cx="560614" cy="587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3F22F1-D6DF-72E8-CE9B-75D42928923C}"/>
              </a:ext>
            </a:extLst>
          </p:cNvPr>
          <p:cNvCxnSpPr/>
          <p:nvPr/>
        </p:nvCxnSpPr>
        <p:spPr>
          <a:xfrm flipV="1">
            <a:off x="9355817" y="4664074"/>
            <a:ext cx="551543" cy="627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37327A6-CCE2-D3B6-6253-861B9089C02C}"/>
              </a:ext>
            </a:extLst>
          </p:cNvPr>
          <p:cNvSpPr txBox="1"/>
          <p:nvPr/>
        </p:nvSpPr>
        <p:spPr>
          <a:xfrm>
            <a:off x="9941752" y="3523022"/>
            <a:ext cx="208898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u="sng">
                <a:solidFill>
                  <a:schemeClr val="bg1"/>
                </a:solidFill>
              </a:rPr>
              <a:t>Data Base (SQL):</a:t>
            </a:r>
          </a:p>
          <a:p>
            <a:pPr marL="171450" indent="-171450" algn="ctr">
              <a:buFont typeface="Arial"/>
              <a:buChar char="•"/>
            </a:pPr>
            <a:r>
              <a:rPr lang="en-US" sz="1200">
                <a:solidFill>
                  <a:schemeClr val="bg1"/>
                </a:solidFill>
              </a:rPr>
              <a:t>Information is accessible to each specific user using JavaScript</a:t>
            </a:r>
          </a:p>
        </p:txBody>
      </p:sp>
    </p:spTree>
    <p:extLst>
      <p:ext uri="{BB962C8B-B14F-4D97-AF65-F5344CB8AC3E}">
        <p14:creationId xmlns:p14="http://schemas.microsoft.com/office/powerpoint/2010/main" val="1495328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79973D5-B945-617A-B84F-F68C645D73A1}"/>
              </a:ext>
            </a:extLst>
          </p:cNvPr>
          <p:cNvSpPr/>
          <p:nvPr/>
        </p:nvSpPr>
        <p:spPr>
          <a:xfrm>
            <a:off x="4513780" y="4718378"/>
            <a:ext cx="5167014" cy="166734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A2C4695-9C71-91FE-42DA-A94F867E445B}"/>
              </a:ext>
            </a:extLst>
          </p:cNvPr>
          <p:cNvSpPr/>
          <p:nvPr/>
        </p:nvSpPr>
        <p:spPr>
          <a:xfrm>
            <a:off x="4513779" y="3175327"/>
            <a:ext cx="6794460" cy="1428424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1846D3D-0D5F-236E-D481-BE967E294D88}"/>
              </a:ext>
            </a:extLst>
          </p:cNvPr>
          <p:cNvSpPr/>
          <p:nvPr/>
        </p:nvSpPr>
        <p:spPr>
          <a:xfrm>
            <a:off x="4556112" y="2131154"/>
            <a:ext cx="6794460" cy="92954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723EC29-05C0-FEE9-2414-9078E07B3DB0}"/>
              </a:ext>
            </a:extLst>
          </p:cNvPr>
          <p:cNvSpPr/>
          <p:nvPr/>
        </p:nvSpPr>
        <p:spPr>
          <a:xfrm>
            <a:off x="4513779" y="549762"/>
            <a:ext cx="6738421" cy="14885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9C09E7-7F70-9EA1-B87F-BB0DF8A34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2028280"/>
          </a:xfrm>
        </p:spPr>
        <p:txBody>
          <a:bodyPr/>
          <a:lstStyle/>
          <a:p>
            <a:r>
              <a:rPr lang="en-US" dirty="0"/>
              <a:t>Typical</a:t>
            </a:r>
            <a:br>
              <a:rPr lang="en-US" dirty="0"/>
            </a:br>
            <a:r>
              <a:rPr lang="en-US" dirty="0"/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522FB-C99D-4733-2C2E-B9552A3DEAA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52340" y="419342"/>
            <a:ext cx="6540501" cy="6408660"/>
          </a:xfrm>
        </p:spPr>
        <p:txBody>
          <a:bodyPr vert="horz" lIns="0" tIns="228600" rIns="0" bIns="0" rtlCol="0" anchor="t">
            <a:normAutofit/>
          </a:bodyPr>
          <a:lstStyle/>
          <a:p>
            <a:pPr marL="283210" indent="-283210"/>
            <a:r>
              <a:rPr lang="en-US"/>
              <a:t>Patient:</a:t>
            </a:r>
          </a:p>
          <a:p>
            <a:pPr lvl="1">
              <a:buFontTx/>
              <a:buChar char="-"/>
            </a:pPr>
            <a:r>
              <a:rPr lang="en-US"/>
              <a:t>Full view patient data, May only edit with permission Select view but not edit procedure, billing, and insurance information</a:t>
            </a:r>
          </a:p>
          <a:p>
            <a:pPr marL="283210" indent="-283210"/>
            <a:r>
              <a:rPr lang="en-US"/>
              <a:t>Administrator:</a:t>
            </a:r>
          </a:p>
          <a:p>
            <a:pPr marL="0" indent="0">
              <a:buNone/>
            </a:pPr>
            <a:r>
              <a:rPr lang="en-US"/>
              <a:t>      -    Full edit and view all data</a:t>
            </a:r>
          </a:p>
          <a:p>
            <a:pPr marL="283210" indent="-283210"/>
            <a:r>
              <a:rPr lang="en-US"/>
              <a:t>Hospital</a:t>
            </a:r>
          </a:p>
          <a:p>
            <a:pPr lvl="1" indent="-283210">
              <a:buFont typeface="Calibri,Sans-Serif" panose="020B0604020202020204" pitchFamily="34" charset="0"/>
              <a:buChar char="-"/>
            </a:pPr>
            <a:r>
              <a:rPr lang="en-US"/>
              <a:t>Partial view patient, billing, insurance info.</a:t>
            </a:r>
            <a:endParaRPr lang="en-US">
              <a:solidFill>
                <a:srgbClr val="808080"/>
              </a:solidFill>
            </a:endParaRPr>
          </a:p>
          <a:p>
            <a:pPr lvl="1" indent="-283210">
              <a:buFont typeface="Calibri,Sans-Serif" panose="020B0604020202020204" pitchFamily="34" charset="0"/>
              <a:buChar char="-"/>
            </a:pPr>
            <a:r>
              <a:rPr lang="en-US"/>
              <a:t>May edit procedure and some billing data.</a:t>
            </a:r>
          </a:p>
          <a:p>
            <a:pPr marL="283210" indent="-283210"/>
            <a:r>
              <a:rPr lang="en-US"/>
              <a:t>Insurance Company</a:t>
            </a:r>
          </a:p>
          <a:p>
            <a:pPr lvl="1" indent="-283210">
              <a:buFont typeface="Calibri" panose="020B0604020202020204" pitchFamily="34" charset="0"/>
              <a:buChar char="-"/>
            </a:pPr>
            <a:r>
              <a:rPr lang="en-US"/>
              <a:t>Partial view patient and billing info.</a:t>
            </a:r>
          </a:p>
          <a:p>
            <a:pPr lvl="1" indent="-283210">
              <a:buFont typeface="Calibri" panose="020B0604020202020204" pitchFamily="34" charset="0"/>
              <a:buChar char="-"/>
            </a:pPr>
            <a:r>
              <a:rPr lang="en-US"/>
              <a:t>May edit insurance info.</a:t>
            </a:r>
          </a:p>
          <a:p>
            <a:pPr marL="402590" lvl="1" indent="0">
              <a:buNone/>
            </a:pPr>
            <a:endParaRPr lang="en-US"/>
          </a:p>
          <a:p>
            <a:pPr lvl="1" indent="-283210">
              <a:buFont typeface="Calibri" panose="020B0604020202020204" pitchFamily="34" charset="0"/>
              <a:buChar char="-"/>
            </a:pPr>
            <a:endParaRPr lang="en-US"/>
          </a:p>
          <a:p>
            <a:pPr marL="283210" indent="-283210"/>
            <a:endParaRPr lang="en-US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41EAB829-BA65-7F0C-6EFC-39DAF71DAE57}"/>
              </a:ext>
            </a:extLst>
          </p:cNvPr>
          <p:cNvSpPr/>
          <p:nvPr/>
        </p:nvSpPr>
        <p:spPr>
          <a:xfrm>
            <a:off x="3849993" y="2131153"/>
            <a:ext cx="706119" cy="430292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B5E09A-BE8B-AA28-DC6E-FD4C1D10A90E}"/>
              </a:ext>
            </a:extLst>
          </p:cNvPr>
          <p:cNvSpPr txBox="1"/>
          <p:nvPr/>
        </p:nvSpPr>
        <p:spPr>
          <a:xfrm>
            <a:off x="2801732" y="3889539"/>
            <a:ext cx="1328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Possible types of Staff</a:t>
            </a:r>
          </a:p>
        </p:txBody>
      </p:sp>
    </p:spTree>
    <p:extLst>
      <p:ext uri="{BB962C8B-B14F-4D97-AF65-F5344CB8AC3E}">
        <p14:creationId xmlns:p14="http://schemas.microsoft.com/office/powerpoint/2010/main" val="1151746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E441B2-00F6-3B68-DB87-19FDA4CE3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Staff vs Patient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1EE7DD2-ABDE-F3DB-434C-5D0658D1CE7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676525"/>
            <a:ext cx="5168016" cy="3597470"/>
          </a:xfrm>
        </p:spPr>
        <p:txBody>
          <a:bodyPr vert="horz" lIns="0" tIns="45720" rIns="91440" bIns="45720" rtlCol="0" anchor="t">
            <a:normAutofit/>
          </a:bodyPr>
          <a:lstStyle/>
          <a:p>
            <a:pPr algn="ctr"/>
            <a:r>
              <a:rPr lang="en-US" sz="2400" b="1" u="sng" dirty="0"/>
              <a:t>Staff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Closest to “Admin” role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View all patient data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Add new bills/payments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Add new patients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A985B-B57B-377F-DF71-42C21B22704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395013" y="2676525"/>
            <a:ext cx="5172147" cy="3597470"/>
          </a:xfrm>
        </p:spPr>
        <p:txBody>
          <a:bodyPr vert="horz" lIns="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400" b="1" u="sng" dirty="0"/>
              <a:t>Patient</a:t>
            </a:r>
          </a:p>
          <a:p>
            <a:r>
              <a:rPr lang="en-US" sz="2400" dirty="0"/>
              <a:t>General users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View their own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Create new account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Change account information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9724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9B701-27A8-7166-3951-1D38DA070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Technology Stack</a:t>
            </a:r>
          </a:p>
        </p:txBody>
      </p:sp>
    </p:spTree>
    <p:extLst>
      <p:ext uri="{BB962C8B-B14F-4D97-AF65-F5344CB8AC3E}">
        <p14:creationId xmlns:p14="http://schemas.microsoft.com/office/powerpoint/2010/main" val="279056882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1d7ce33-dfe0-44a5-a210-f9ab29f6f09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D1717C43E29F48965591C0FE3FB630" ma:contentTypeVersion="8" ma:contentTypeDescription="Create a new document." ma:contentTypeScope="" ma:versionID="007bec110b1aee58e70eaab377d92dfe">
  <xsd:schema xmlns:xsd="http://www.w3.org/2001/XMLSchema" xmlns:xs="http://www.w3.org/2001/XMLSchema" xmlns:p="http://schemas.microsoft.com/office/2006/metadata/properties" xmlns:ns3="11d7ce33-dfe0-44a5-a210-f9ab29f6f09c" xmlns:ns4="5dc1f009-03bb-4a08-950e-aabddf1dd0e9" targetNamespace="http://schemas.microsoft.com/office/2006/metadata/properties" ma:root="true" ma:fieldsID="8ef50bc3df263c62a6192b3a4c84f7cf" ns3:_="" ns4:_="">
    <xsd:import namespace="11d7ce33-dfe0-44a5-a210-f9ab29f6f09c"/>
    <xsd:import namespace="5dc1f009-03bb-4a08-950e-aabddf1dd0e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d7ce33-dfe0-44a5-a210-f9ab29f6f0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c1f009-03bb-4a08-950e-aabddf1dd0e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4B194E-8B30-4377-8C59-ECFB902D2A26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5dc1f009-03bb-4a08-950e-aabddf1dd0e9"/>
    <ds:schemaRef ds:uri="11d7ce33-dfe0-44a5-a210-f9ab29f6f09c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E25E1FC-564E-4386-A895-BC4FF5BAEBEE}">
  <ds:schemaRefs>
    <ds:schemaRef ds:uri="11d7ce33-dfe0-44a5-a210-f9ab29f6f09c"/>
    <ds:schemaRef ds:uri="5dc1f009-03bb-4a08-950e-aabddf1dd0e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{6FD182BE-0886-4E81-B7D2-42FF4864BB42}tf78853419_win32</Template>
  <TotalTime>0</TotalTime>
  <Words>1038</Words>
  <Application>Microsoft Office PowerPoint</Application>
  <PresentationFormat>Widescreen</PresentationFormat>
  <Paragraphs>150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Calibri,Sans-Serif</vt:lpstr>
      <vt:lpstr>Franklin Gothic Book</vt:lpstr>
      <vt:lpstr>Franklin Gothic Demi</vt:lpstr>
      <vt:lpstr>Wingdings</vt:lpstr>
      <vt:lpstr>Custom</vt:lpstr>
      <vt:lpstr>Healthcare Database Management System</vt:lpstr>
      <vt:lpstr>Main Idea</vt:lpstr>
      <vt:lpstr>Existing Systems in the Industry</vt:lpstr>
      <vt:lpstr>Design</vt:lpstr>
      <vt:lpstr>Accessibility</vt:lpstr>
      <vt:lpstr>How will it work?</vt:lpstr>
      <vt:lpstr>Typical End Users</vt:lpstr>
      <vt:lpstr>Staff vs Patient</vt:lpstr>
      <vt:lpstr>Technology Stack</vt:lpstr>
      <vt:lpstr>MySQL Workbench</vt:lpstr>
      <vt:lpstr>Technology</vt:lpstr>
      <vt:lpstr>Technology cont.</vt:lpstr>
      <vt:lpstr>Technology cont.</vt:lpstr>
      <vt:lpstr>PHPMYADMIN</vt:lpstr>
      <vt:lpstr>PHP and SQL</vt:lpstr>
      <vt:lpstr>Front End</vt:lpstr>
      <vt:lpstr>Overall Website Design</vt:lpstr>
      <vt:lpstr>Webpage Flowchart</vt:lpstr>
      <vt:lpstr>Database &amp; Back End</vt:lpstr>
      <vt:lpstr>Basic Schema</vt:lpstr>
      <vt:lpstr>Patient Table</vt:lpstr>
      <vt:lpstr>Billing Table</vt:lpstr>
      <vt:lpstr>Insurance Table</vt:lpstr>
      <vt:lpstr>Procedure Table</vt:lpstr>
      <vt:lpstr>Staff and Patient  Login Tables</vt:lpstr>
      <vt:lpstr>EER Diagram</vt:lpstr>
      <vt:lpstr>Short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Healthcare Database System</dc:title>
  <dc:creator>Christopher Witt</dc:creator>
  <cp:lastModifiedBy>Chris Witt</cp:lastModifiedBy>
  <cp:revision>1</cp:revision>
  <dcterms:created xsi:type="dcterms:W3CDTF">2024-02-09T17:12:24Z</dcterms:created>
  <dcterms:modified xsi:type="dcterms:W3CDTF">2024-04-23T01:05:14Z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0x0101001ED1717C43E29F48965591C0FE3FB630</vt:lpwstr>
  </property>
</Properties>
</file>