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410" r:id="rId5"/>
    <p:sldId id="411" r:id="rId6"/>
    <p:sldId id="422" r:id="rId7"/>
    <p:sldId id="421" r:id="rId8"/>
    <p:sldId id="423" r:id="rId9"/>
    <p:sldId id="418" r:id="rId10"/>
    <p:sldId id="419" r:id="rId11"/>
    <p:sldId id="434" r:id="rId12"/>
    <p:sldId id="416" r:id="rId13"/>
    <p:sldId id="427" r:id="rId14"/>
    <p:sldId id="428" r:id="rId15"/>
    <p:sldId id="429" r:id="rId16"/>
    <p:sldId id="430" r:id="rId17"/>
    <p:sldId id="431" r:id="rId18"/>
    <p:sldId id="420" r:id="rId19"/>
    <p:sldId id="424" r:id="rId20"/>
    <p:sldId id="412" r:id="rId21"/>
    <p:sldId id="415" r:id="rId22"/>
    <p:sldId id="425" r:id="rId23"/>
    <p:sldId id="426" r:id="rId24"/>
    <p:sldId id="433" r:id="rId25"/>
    <p:sldId id="437" r:id="rId26"/>
    <p:sldId id="43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6BB5A-F0B7-4F54-85FA-0A5989D44800}" v="833" dt="2024-03-21T23:43:05.718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Healthcare Database Management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65E5-413B-455F-41B9-1F17E1561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Brandon Sandoval</a:t>
            </a:r>
          </a:p>
          <a:p>
            <a:r>
              <a:rPr lang="en-US"/>
              <a:t>Nicholas Bridges</a:t>
            </a:r>
          </a:p>
          <a:p>
            <a:r>
              <a:rPr lang="en-US"/>
              <a:t>Christopher Witt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Patient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Contains information about individual patients.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Attributes include personal information such as social security number, address, and contact information.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primary key is social security number.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foreign key is an insurance ID number, which is used to access the insurance table.</a:t>
            </a:r>
          </a:p>
        </p:txBody>
      </p:sp>
    </p:spTree>
    <p:extLst>
      <p:ext uri="{BB962C8B-B14F-4D97-AF65-F5344CB8AC3E}">
        <p14:creationId xmlns:p14="http://schemas.microsoft.com/office/powerpoint/2010/main" val="55557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Billing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Contains information about transactions.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Attributes include information on procedure costs, past operations, and anything related to payment.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primary key a billing ID number.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first foreign key is SSN to access the patient table.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second foreign key is a procedure code which  accesses the procedure table.</a:t>
            </a:r>
          </a:p>
        </p:txBody>
      </p:sp>
    </p:spTree>
    <p:extLst>
      <p:ext uri="{BB962C8B-B14F-4D97-AF65-F5344CB8AC3E}">
        <p14:creationId xmlns:p14="http://schemas.microsoft.com/office/powerpoint/2010/main" val="144206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Insurance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Contains insurance information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Attributes include insurance company name, policy number, and dates.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primary key is insurance number.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 has no foreign key.</a:t>
            </a:r>
          </a:p>
        </p:txBody>
      </p:sp>
    </p:spTree>
    <p:extLst>
      <p:ext uri="{BB962C8B-B14F-4D97-AF65-F5344CB8AC3E}">
        <p14:creationId xmlns:p14="http://schemas.microsoft.com/office/powerpoint/2010/main" val="21527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Contains information about past procedures.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Attributes include dates, operation type via code, and a description of the operation.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Its primary key is the procedure code.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It has no foreign key.</a:t>
            </a:r>
          </a:p>
        </p:txBody>
      </p:sp>
    </p:spTree>
    <p:extLst>
      <p:ext uri="{BB962C8B-B14F-4D97-AF65-F5344CB8AC3E}">
        <p14:creationId xmlns:p14="http://schemas.microsoft.com/office/powerpoint/2010/main" val="113386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126" y="472440"/>
            <a:ext cx="6787747" cy="685799"/>
          </a:xfrm>
        </p:spPr>
        <p:txBody>
          <a:bodyPr/>
          <a:lstStyle/>
          <a:p>
            <a:pPr algn="ctr"/>
            <a:r>
              <a:rPr lang="en-US"/>
              <a:t>EER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2BB56-86D3-81FB-0741-2926301DBC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67730" y="1264919"/>
            <a:ext cx="7656539" cy="5057787"/>
          </a:xfrm>
        </p:spPr>
      </p:pic>
    </p:spTree>
    <p:extLst>
      <p:ext uri="{BB962C8B-B14F-4D97-AF65-F5344CB8AC3E}">
        <p14:creationId xmlns:p14="http://schemas.microsoft.com/office/powerpoint/2010/main" val="278614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79056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656D-01DF-F902-DF50-546904E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106C-6116-0FC0-42CE-D0C972B648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686563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A majority of the backend database work will be completed in MySQL Workbench.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MySQL Workbench is an accessible editor that provides a comprehensive set of tools that will be necessary for work.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All queries and schemas will be created here.</a:t>
            </a:r>
          </a:p>
        </p:txBody>
      </p:sp>
      <p:pic>
        <p:nvPicPr>
          <p:cNvPr id="5" name="Content Placeholder 4" descr="MySQL Workbench (@MySQLWorkbench) / X">
            <a:extLst>
              <a:ext uri="{FF2B5EF4-FFF2-40B4-BE49-F238E27FC236}">
                <a16:creationId xmlns:a16="http://schemas.microsoft.com/office/drawing/2014/main" id="{1FC947B4-0A73-EC98-898E-58F13E2327B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464562" y="2557721"/>
            <a:ext cx="3389935" cy="3198470"/>
          </a:xfrm>
        </p:spPr>
      </p:pic>
    </p:spTree>
    <p:extLst>
      <p:ext uri="{BB962C8B-B14F-4D97-AF65-F5344CB8AC3E}">
        <p14:creationId xmlns:p14="http://schemas.microsoft.com/office/powerpoint/2010/main" val="234445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HTML (</a:t>
            </a:r>
            <a:r>
              <a:rPr lang="en-US" sz="1600" err="1">
                <a:ea typeface="+mn-lt"/>
                <a:cs typeface="+mn-lt"/>
              </a:rPr>
              <a:t>HyperText</a:t>
            </a:r>
            <a:r>
              <a:rPr lang="en-US" sz="1600">
                <a:ea typeface="+mn-lt"/>
                <a:cs typeface="+mn-lt"/>
              </a:rPr>
              <a:t> Markup Language) is the standard markup language used to create web pages.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This will offer a good structure to put the content of the website. It's very accessible and easy to understand language that offers a vast amount of creativity.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/>
              <a:t>CSS</a:t>
            </a:r>
          </a:p>
          <a:p>
            <a:endParaRPr lang="en-US" sz="2400"/>
          </a:p>
          <a:p>
            <a:r>
              <a:rPr lang="en-US" sz="1800"/>
              <a:t>CSS (</a:t>
            </a:r>
            <a:r>
              <a:rPr lang="en-US" sz="1800">
                <a:ea typeface="+mn-lt"/>
                <a:cs typeface="+mn-lt"/>
              </a:rPr>
              <a:t>Cascading Style Sheets) is a style sheet language used to describe the presentation of a document written in HTML. </a:t>
            </a:r>
          </a:p>
          <a:p>
            <a:r>
              <a:rPr lang="en-US" sz="1800">
                <a:ea typeface="+mn-lt"/>
                <a:cs typeface="+mn-lt"/>
              </a:rPr>
              <a:t>It defines how the on-screen elements are seen.</a:t>
            </a:r>
          </a:p>
          <a:p>
            <a:r>
              <a:rPr lang="en-US" sz="1800"/>
              <a:t>It generally revolves around writing rules to format the HTML code.</a:t>
            </a:r>
          </a:p>
        </p:txBody>
      </p:sp>
      <p:pic>
        <p:nvPicPr>
          <p:cNvPr id="5" name="Picture 4" descr="Download Logo Html Html5 Royalty-Free Stock Illustration ...">
            <a:extLst>
              <a:ext uri="{FF2B5EF4-FFF2-40B4-BE49-F238E27FC236}">
                <a16:creationId xmlns:a16="http://schemas.microsoft.com/office/drawing/2014/main" id="{D098E0D9-134B-A2BE-C5E6-BBCEEE99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754" y="2369915"/>
            <a:ext cx="1210037" cy="1143965"/>
          </a:xfrm>
          <a:prstGeom prst="rect">
            <a:avLst/>
          </a:prstGeom>
        </p:spPr>
      </p:pic>
      <p:pic>
        <p:nvPicPr>
          <p:cNvPr id="6" name="Picture 5" descr="Download Logo Css Css3 Royalty-Free Stock Illustration Image ...">
            <a:extLst>
              <a:ext uri="{FF2B5EF4-FFF2-40B4-BE49-F238E27FC236}">
                <a16:creationId xmlns:a16="http://schemas.microsoft.com/office/drawing/2014/main" id="{ED3B9284-E2D4-0CA7-6B46-9FCF3A2F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840" y="2408497"/>
            <a:ext cx="1267912" cy="118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cont.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/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MySQL is a popular relational database management system (RDBMS) that is widely used for storing and managing structured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MySQL coding refers to writing queries and commands to access the data.</a:t>
            </a:r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/>
              <a:t>JavaScript</a:t>
            </a:r>
          </a:p>
          <a:p>
            <a:endParaRPr lang="en-US" sz="2400"/>
          </a:p>
          <a:p>
            <a:r>
              <a:rPr lang="en-US" sz="1800">
                <a:ea typeface="+mn-lt"/>
                <a:cs typeface="+mn-lt"/>
              </a:rPr>
              <a:t>JavaScript is a versatile programming language primarily used for web development. </a:t>
            </a:r>
          </a:p>
          <a:p>
            <a:r>
              <a:rPr lang="en-US" sz="1800">
                <a:ea typeface="+mn-lt"/>
                <a:cs typeface="+mn-lt"/>
              </a:rPr>
              <a:t>It enables developers to add interactivity and dynamic functionality to websites.</a:t>
            </a:r>
          </a:p>
          <a:p>
            <a:r>
              <a:rPr lang="en-US" sz="1800"/>
              <a:t>The database will be accessed with the website through the usage of JavaScript.</a:t>
            </a:r>
          </a:p>
        </p:txBody>
      </p:sp>
      <p:pic>
        <p:nvPicPr>
          <p:cNvPr id="7" name="Picture 6" descr="MySQL logo and symbol, meaning, history, PNG">
            <a:extLst>
              <a:ext uri="{FF2B5EF4-FFF2-40B4-BE49-F238E27FC236}">
                <a16:creationId xmlns:a16="http://schemas.microsoft.com/office/drawing/2014/main" id="{7AA70E9B-A8BC-2D2D-947D-3E6BBDFD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24" y="2209741"/>
            <a:ext cx="1546226" cy="1460148"/>
          </a:xfrm>
          <a:prstGeom prst="rect">
            <a:avLst/>
          </a:prstGeom>
        </p:spPr>
      </p:pic>
      <p:pic>
        <p:nvPicPr>
          <p:cNvPr id="9" name="Picture 8" descr="Javascript Vector Logo - Download Free SVG Icon ...">
            <a:extLst>
              <a:ext uri="{FF2B5EF4-FFF2-40B4-BE49-F238E27FC236}">
                <a16:creationId xmlns:a16="http://schemas.microsoft.com/office/drawing/2014/main" id="{9B958455-9A12-9F93-8412-3269C4D41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783" y="2429932"/>
            <a:ext cx="1096434" cy="10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35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cont.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168016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algn="ctr"/>
            <a:r>
              <a:rPr lang="en-US" sz="2400" b="1" u="sng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PHP is a widely-used open-source general-purpose scripting language that is especially suited for web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It allows us to easily integrate SQL with HTML.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/>
              <a:t>This makes using the website to alter the database easier.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985B-B57B-377F-DF71-42C21B2270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013" y="2676525"/>
            <a:ext cx="517214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/>
              <a:t>XAMPP</a:t>
            </a:r>
          </a:p>
          <a:p>
            <a:r>
              <a:rPr lang="en-US" sz="1800"/>
              <a:t> </a:t>
            </a:r>
          </a:p>
          <a:p>
            <a:r>
              <a:rPr lang="en-US" sz="1800"/>
              <a:t>XAMPP, which stands for Cross-Platform, Apache, MySQL, PHP, and Perl, is a free platform that allows developers to test their code locally on their own computers.</a:t>
            </a:r>
          </a:p>
          <a:p>
            <a:r>
              <a:rPr lang="en-US" sz="1800"/>
              <a:t>Using this software makes the testing and debugging process simpler.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7489E-DD23-8871-97CB-496CB2AC6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460" y="2499549"/>
            <a:ext cx="1321079" cy="905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B0672-BB6E-2623-86A0-452B01B8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407" y="2422231"/>
            <a:ext cx="982980" cy="9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8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The main goal is to create a database system that may be utilized via website by hospitals, insurance companies, and patients to store and access data.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This system will focus on the general information that a health facility is expected to incorporate:</a:t>
            </a:r>
          </a:p>
          <a:p>
            <a:pPr lvl="1">
              <a:buFontTx/>
              <a:buChar char="-"/>
            </a:pPr>
            <a:r>
              <a:rPr lang="en-US"/>
              <a:t>Patients</a:t>
            </a:r>
          </a:p>
          <a:p>
            <a:pPr lvl="1">
              <a:buFontTx/>
              <a:buChar char="-"/>
            </a:pPr>
            <a:r>
              <a:rPr lang="en-US"/>
              <a:t>Insurance</a:t>
            </a:r>
          </a:p>
          <a:p>
            <a:pPr lvl="1">
              <a:buFontTx/>
              <a:buChar char="-"/>
            </a:pPr>
            <a:r>
              <a:rPr lang="en-US"/>
              <a:t>Billing</a:t>
            </a:r>
          </a:p>
          <a:p>
            <a:pPr lvl="1">
              <a:buFontTx/>
              <a:buChar char="-"/>
            </a:pPr>
            <a:r>
              <a:rPr lang="en-US"/>
              <a:t>Procedure data</a:t>
            </a:r>
          </a:p>
          <a:p>
            <a:pPr marL="685546" lvl="1" indent="-283210"/>
            <a:endParaRPr lang="en-US"/>
          </a:p>
          <a:p>
            <a:pPr marL="685546" lvl="1" indent="-28321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40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441B2-00F6-3B68-DB87-19FDA4CE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PHPMYADMIN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EE7DD2-ABDE-F3DB-434C-5D0658D1CE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3747877" cy="3597470"/>
          </a:xfrm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sz="2400"/>
              <a:t>- XAMPP gives us access to a control panel where we can manage our database server and view information about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0CCC-14B8-D4BE-E784-40D4D25D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67" y="2100384"/>
            <a:ext cx="7633477" cy="39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8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3109562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FBDF77-831E-AF9B-F1C2-61C3124634A1}"/>
              </a:ext>
            </a:extLst>
          </p:cNvPr>
          <p:cNvSpPr/>
          <p:nvPr/>
        </p:nvSpPr>
        <p:spPr>
          <a:xfrm>
            <a:off x="331076" y="4374931"/>
            <a:ext cx="5415455" cy="182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E03C0-0CCE-861F-9560-C1412B98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Website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1785C65-2542-02CE-279F-AC039B97AFF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/>
              <a:t>Due to the database containing private information, several user portals are used to restrict the data they can view.</a:t>
            </a:r>
          </a:p>
          <a:p>
            <a:r>
              <a:rPr lang="en-US"/>
              <a:t>Login type is different per user.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AutoNum type="arabicPeriod"/>
            </a:pPr>
            <a:r>
              <a:rPr lang="en-US"/>
              <a:t>Patient Page</a:t>
            </a:r>
          </a:p>
          <a:p>
            <a:pPr marL="514350" indent="-514350">
              <a:buAutoNum type="arabicPeriod"/>
            </a:pPr>
            <a:r>
              <a:rPr lang="en-US"/>
              <a:t>Insurance Company Page</a:t>
            </a:r>
          </a:p>
          <a:p>
            <a:pPr marL="514350" indent="-514350">
              <a:buAutoNum type="arabicPeriod"/>
            </a:pPr>
            <a:r>
              <a:rPr lang="en-US"/>
              <a:t>Hospital Page</a:t>
            </a:r>
          </a:p>
        </p:txBody>
      </p:sp>
    </p:spTree>
    <p:extLst>
      <p:ext uri="{BB962C8B-B14F-4D97-AF65-F5344CB8AC3E}">
        <p14:creationId xmlns:p14="http://schemas.microsoft.com/office/powerpoint/2010/main" val="68426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00B-1253-C59B-373B-E757BAB6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and 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C4540-895B-2D5A-E78C-877A17BB4E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PHP is easily integrated with HTML and makes querying the database using website data streamlined.</a:t>
            </a:r>
          </a:p>
          <a:p>
            <a:r>
              <a:rPr lang="en-US"/>
              <a:t>It can be used to read and validate the data from the website before querying.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E2C1D-03BB-9007-4B91-375F47B7E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97" y="4507759"/>
            <a:ext cx="2105939" cy="1443721"/>
          </a:xfrm>
          <a:prstGeom prst="rect">
            <a:avLst/>
          </a:prstGeom>
        </p:spPr>
      </p:pic>
      <p:pic>
        <p:nvPicPr>
          <p:cNvPr id="6" name="Picture 5" descr="MySQL logo and symbol, meaning, history, PNG">
            <a:extLst>
              <a:ext uri="{FF2B5EF4-FFF2-40B4-BE49-F238E27FC236}">
                <a16:creationId xmlns:a16="http://schemas.microsoft.com/office/drawing/2014/main" id="{2EEF2EC7-1C04-2D8D-B28E-8724BB256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531" y="4227916"/>
            <a:ext cx="2184742" cy="2063118"/>
          </a:xfrm>
          <a:prstGeom prst="rect">
            <a:avLst/>
          </a:prstGeom>
        </p:spPr>
      </p:pic>
      <p:pic>
        <p:nvPicPr>
          <p:cNvPr id="7" name="Picture 6" descr="Download Logo Html Html5 Royalty-Free Stock Illustration ...">
            <a:extLst>
              <a:ext uri="{FF2B5EF4-FFF2-40B4-BE49-F238E27FC236}">
                <a16:creationId xmlns:a16="http://schemas.microsoft.com/office/drawing/2014/main" id="{1D96C85B-1FAA-DA42-9626-B6DDC671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353" y="4419754"/>
            <a:ext cx="1777808" cy="16807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B7DD17F-3217-E626-71AB-4A37AC95398F}"/>
              </a:ext>
            </a:extLst>
          </p:cNvPr>
          <p:cNvSpPr/>
          <p:nvPr/>
        </p:nvSpPr>
        <p:spPr>
          <a:xfrm>
            <a:off x="4319752" y="4871545"/>
            <a:ext cx="953814" cy="5360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92AB3F-3374-52AF-9217-FEFE4802A340}"/>
              </a:ext>
            </a:extLst>
          </p:cNvPr>
          <p:cNvSpPr/>
          <p:nvPr/>
        </p:nvSpPr>
        <p:spPr>
          <a:xfrm>
            <a:off x="8113890" y="4871545"/>
            <a:ext cx="953814" cy="5360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8725-3E56-C024-C000-E82E5BFE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Systems</a:t>
            </a:r>
            <a:br>
              <a:rPr lang="en-US"/>
            </a:br>
            <a:r>
              <a:rPr lang="en-US"/>
              <a:t>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F084-16F8-C1D3-5F06-2A75B806B6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8218714" cy="4345581"/>
          </a:xfrm>
        </p:spPr>
        <p:txBody>
          <a:bodyPr vert="horz" lIns="0" tIns="228600" rIns="0" bIns="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/>
              <a:t>MEDITECH</a:t>
            </a:r>
            <a:endParaRPr lang="en-US"/>
          </a:p>
          <a:p>
            <a:pPr marL="568960" indent="-285750">
              <a:lnSpc>
                <a:spcPct val="100000"/>
              </a:lnSpc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800"/>
              <a:t>Offers integrated EHR (Electronic Health Record) and healthcare data 	management solutions for both healthcare organizations and hospitals. 	MEDITECH Expanse provides efficient and safe support for a wide range of 	applications.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/>
              <a:t>Epic Systems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600"/>
              <a:t>  -     </a:t>
            </a:r>
            <a:r>
              <a:rPr lang="en-US" sz="1800"/>
              <a:t>Epic is one of the largest EHR providers in the world. Their system, EpicCare, is 	widely used and specializes in seamless interoperability between different 	health facilities.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u="sng"/>
              <a:t>Cerner</a:t>
            </a:r>
          </a:p>
          <a:p>
            <a:pPr marL="568960" indent="-285750">
              <a:lnSpc>
                <a:spcPct val="100000"/>
              </a:lnSpc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800"/>
              <a:t>Cerner's flagship platform is called Cerner Millennium. It is mainly utilized to 	manage patient records, workflows, medication, and revenue. It focuses on 	operation efficiency and improving clinical outcomes.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Meditech-Logo - Z Systems, inc.">
            <a:extLst>
              <a:ext uri="{FF2B5EF4-FFF2-40B4-BE49-F238E27FC236}">
                <a16:creationId xmlns:a16="http://schemas.microsoft.com/office/drawing/2014/main" id="{E72D1F30-3A65-43BF-BA57-B591DC2A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82" y="2377934"/>
            <a:ext cx="1593328" cy="1583682"/>
          </a:xfrm>
          <a:prstGeom prst="rect">
            <a:avLst/>
          </a:prstGeom>
        </p:spPr>
      </p:pic>
      <p:pic>
        <p:nvPicPr>
          <p:cNvPr id="5" name="Picture 4" descr="Epic Systems Logo and symbol, meaning, history, PNG, brand">
            <a:extLst>
              <a:ext uri="{FF2B5EF4-FFF2-40B4-BE49-F238E27FC236}">
                <a16:creationId xmlns:a16="http://schemas.microsoft.com/office/drawing/2014/main" id="{7203F125-A9CC-5E68-E8F2-FAC4A4B3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75" y="4055411"/>
            <a:ext cx="1825425" cy="1021466"/>
          </a:xfrm>
          <a:prstGeom prst="rect">
            <a:avLst/>
          </a:prstGeom>
        </p:spPr>
      </p:pic>
      <p:pic>
        <p:nvPicPr>
          <p:cNvPr id="6" name="Picture 5" descr="File:2011.Cerner.logo.png - Wikipedia">
            <a:extLst>
              <a:ext uri="{FF2B5EF4-FFF2-40B4-BE49-F238E27FC236}">
                <a16:creationId xmlns:a16="http://schemas.microsoft.com/office/drawing/2014/main" id="{F73AF63C-9717-28DE-053B-D881ADB5B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105" y="5682936"/>
            <a:ext cx="2269965" cy="55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7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40385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206-A795-C7ED-7814-16D6ABD9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E0C8-E97A-F7FF-C3CA-1814C5714F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>
                <a:solidFill>
                  <a:schemeClr val="bg1"/>
                </a:solidFill>
              </a:rPr>
              <a:t>The database will be accessible to users via website.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Depending on the user, different data will be available to view and edit.</a:t>
            </a:r>
          </a:p>
          <a:p>
            <a:pPr marL="283210" indent="-283210"/>
            <a:r>
              <a:rPr lang="en-US">
                <a:solidFill>
                  <a:schemeClr val="bg1"/>
                </a:solidFill>
              </a:rPr>
              <a:t>Authority will be determined by which login portal is used, and each user type will have a specific type of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358734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9409-D0B0-CAE9-D852-AA0085BA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will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9AAD-3255-9867-10F2-4A080C2948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21171" y="476794"/>
            <a:ext cx="2286001" cy="832757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40FB8-C10E-007A-E6D3-10806E05ED72}"/>
              </a:ext>
            </a:extLst>
          </p:cNvPr>
          <p:cNvSpPr/>
          <p:nvPr/>
        </p:nvSpPr>
        <p:spPr>
          <a:xfrm>
            <a:off x="7263439" y="2354943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35EEA-E6EF-A6D6-E44F-9FC49EC13545}"/>
              </a:ext>
            </a:extLst>
          </p:cNvPr>
          <p:cNvSpPr txBox="1"/>
          <p:nvPr/>
        </p:nvSpPr>
        <p:spPr>
          <a:xfrm>
            <a:off x="7258852" y="2358783"/>
            <a:ext cx="2088989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u="sng">
                <a:solidFill>
                  <a:schemeClr val="bg1"/>
                </a:solidFill>
              </a:rPr>
              <a:t>Patient Portal: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Account information</a:t>
            </a:r>
            <a:endParaRPr lang="en-US">
              <a:solidFill>
                <a:schemeClr val="bg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Billing and Medical History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6BC220-5616-1049-52C8-E7A0FD5B14D5}"/>
              </a:ext>
            </a:extLst>
          </p:cNvPr>
          <p:cNvSpPr/>
          <p:nvPr/>
        </p:nvSpPr>
        <p:spPr>
          <a:xfrm>
            <a:off x="7272510" y="4695371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>
                <a:solidFill>
                  <a:schemeClr val="bg1"/>
                </a:solidFill>
                <a:ea typeface="+mn-lt"/>
                <a:cs typeface="+mn-lt"/>
              </a:rPr>
              <a:t>Administration Portal: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Overall tasks records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Employee Information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4549A5-45F3-1583-5023-47EE526505AB}"/>
              </a:ext>
            </a:extLst>
          </p:cNvPr>
          <p:cNvCxnSpPr/>
          <p:nvPr/>
        </p:nvCxnSpPr>
        <p:spPr>
          <a:xfrm>
            <a:off x="8353424" y="3463924"/>
            <a:ext cx="7257" cy="123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9700E6-A250-58A1-F5FF-78C3119D7EBE}"/>
              </a:ext>
            </a:extLst>
          </p:cNvPr>
          <p:cNvCxnSpPr/>
          <p:nvPr/>
        </p:nvCxnSpPr>
        <p:spPr>
          <a:xfrm flipV="1">
            <a:off x="6028870" y="2897413"/>
            <a:ext cx="1213757" cy="122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6D49D9-E943-9126-7EFF-65237D55B5B2}"/>
              </a:ext>
            </a:extLst>
          </p:cNvPr>
          <p:cNvCxnSpPr/>
          <p:nvPr/>
        </p:nvCxnSpPr>
        <p:spPr>
          <a:xfrm>
            <a:off x="6062889" y="4112531"/>
            <a:ext cx="1204684" cy="110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2FEB3-9931-0BC3-02AF-899957CD11FA}"/>
              </a:ext>
            </a:extLst>
          </p:cNvPr>
          <p:cNvSpPr/>
          <p:nvPr/>
        </p:nvSpPr>
        <p:spPr>
          <a:xfrm>
            <a:off x="3979581" y="3470728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D5DF5-EBA8-C7B4-6675-4F67F138512D}"/>
              </a:ext>
            </a:extLst>
          </p:cNvPr>
          <p:cNvSpPr txBox="1"/>
          <p:nvPr/>
        </p:nvSpPr>
        <p:spPr>
          <a:xfrm>
            <a:off x="3977127" y="3460803"/>
            <a:ext cx="20708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Main Web Page:</a:t>
            </a:r>
            <a:endParaRPr lang="en-US"/>
          </a:p>
          <a:p>
            <a:pPr algn="ctr"/>
            <a:endParaRPr lang="en-US">
              <a:solidFill>
                <a:schemeClr val="bg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C59A8B-CFB7-6FB2-8B04-50A7CD48DB26}"/>
              </a:ext>
            </a:extLst>
          </p:cNvPr>
          <p:cNvSpPr/>
          <p:nvPr/>
        </p:nvSpPr>
        <p:spPr>
          <a:xfrm>
            <a:off x="986010" y="3470728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334E78-0DE6-322F-0829-33726E152950}"/>
              </a:ext>
            </a:extLst>
          </p:cNvPr>
          <p:cNvCxnSpPr/>
          <p:nvPr/>
        </p:nvCxnSpPr>
        <p:spPr>
          <a:xfrm flipV="1">
            <a:off x="3073853" y="4033610"/>
            <a:ext cx="905327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8CA18F-11F5-BE8A-D165-5DEAD771B02A}"/>
              </a:ext>
            </a:extLst>
          </p:cNvPr>
          <p:cNvSpPr txBox="1"/>
          <p:nvPr/>
        </p:nvSpPr>
        <p:spPr>
          <a:xfrm>
            <a:off x="1006287" y="3496554"/>
            <a:ext cx="207084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HTML and CSS:</a:t>
            </a:r>
            <a:endParaRPr lang="en-US">
              <a:solidFill>
                <a:schemeClr val="bg1"/>
              </a:solidFill>
            </a:endParaRP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All pages of the website will feature a similar design but different key aspects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32C01D-82FE-F089-7239-738FE88743F1}"/>
              </a:ext>
            </a:extLst>
          </p:cNvPr>
          <p:cNvSpPr/>
          <p:nvPr/>
        </p:nvSpPr>
        <p:spPr>
          <a:xfrm>
            <a:off x="9939509" y="3525156"/>
            <a:ext cx="2086428" cy="110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1A1994-B35E-6A8F-077B-50840A9788C9}"/>
              </a:ext>
            </a:extLst>
          </p:cNvPr>
          <p:cNvCxnSpPr/>
          <p:nvPr/>
        </p:nvCxnSpPr>
        <p:spPr>
          <a:xfrm>
            <a:off x="9349014" y="2899228"/>
            <a:ext cx="560614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3F22F1-D6DF-72E8-CE9B-75D42928923C}"/>
              </a:ext>
            </a:extLst>
          </p:cNvPr>
          <p:cNvCxnSpPr/>
          <p:nvPr/>
        </p:nvCxnSpPr>
        <p:spPr>
          <a:xfrm flipV="1">
            <a:off x="9355817" y="4664074"/>
            <a:ext cx="551543" cy="627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7327A6-CCE2-D3B6-6253-861B9089C02C}"/>
              </a:ext>
            </a:extLst>
          </p:cNvPr>
          <p:cNvSpPr txBox="1"/>
          <p:nvPr/>
        </p:nvSpPr>
        <p:spPr>
          <a:xfrm>
            <a:off x="9941752" y="3523022"/>
            <a:ext cx="208898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Data Base (SQL):</a:t>
            </a:r>
          </a:p>
          <a:p>
            <a:pPr marL="171450" indent="-171450" algn="ctr">
              <a:buFont typeface="Arial"/>
              <a:buChar char="•"/>
            </a:pPr>
            <a:r>
              <a:rPr lang="en-US" sz="1200">
                <a:solidFill>
                  <a:schemeClr val="bg1"/>
                </a:solidFill>
              </a:rPr>
              <a:t>Information is accessible to each specific user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149532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9973D5-B945-617A-B84F-F68C645D73A1}"/>
              </a:ext>
            </a:extLst>
          </p:cNvPr>
          <p:cNvSpPr/>
          <p:nvPr/>
        </p:nvSpPr>
        <p:spPr>
          <a:xfrm>
            <a:off x="4516126" y="4833504"/>
            <a:ext cx="5164667" cy="15522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C4695-9C71-91FE-42DA-A94F867E445B}"/>
              </a:ext>
            </a:extLst>
          </p:cNvPr>
          <p:cNvSpPr/>
          <p:nvPr/>
        </p:nvSpPr>
        <p:spPr>
          <a:xfrm>
            <a:off x="4516091" y="3307029"/>
            <a:ext cx="6792148" cy="142051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846D3D-0D5F-236E-D481-BE967E294D88}"/>
              </a:ext>
            </a:extLst>
          </p:cNvPr>
          <p:cNvSpPr/>
          <p:nvPr/>
        </p:nvSpPr>
        <p:spPr>
          <a:xfrm>
            <a:off x="4513761" y="1574536"/>
            <a:ext cx="6876815" cy="16180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3EC29-05C0-FEE9-2414-9078E07B3DB0}"/>
              </a:ext>
            </a:extLst>
          </p:cNvPr>
          <p:cNvSpPr/>
          <p:nvPr/>
        </p:nvSpPr>
        <p:spPr>
          <a:xfrm>
            <a:off x="4513779" y="549762"/>
            <a:ext cx="5917259" cy="931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C09E7-7F70-9EA1-B87F-BB0DF8A3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2028280"/>
          </a:xfrm>
        </p:spPr>
        <p:txBody>
          <a:bodyPr/>
          <a:lstStyle/>
          <a:p>
            <a:r>
              <a:rPr lang="en-US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22FB-C99D-4733-2C2E-B9552A3DEA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340" y="419342"/>
            <a:ext cx="6540501" cy="6408660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/>
            <a:r>
              <a:rPr lang="en-US"/>
              <a:t>Administrator: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Full edit and view all data</a:t>
            </a:r>
          </a:p>
          <a:p>
            <a:pPr marL="283210" indent="-283210"/>
            <a:r>
              <a:rPr lang="en-US"/>
              <a:t>Patient: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Full view patient data, May only edit with permission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Select view but not edit procedure, billing, and insurance information.</a:t>
            </a:r>
          </a:p>
          <a:p>
            <a:pPr marL="283210" indent="-283210"/>
            <a:r>
              <a:rPr lang="en-US"/>
              <a:t>Hospital</a:t>
            </a:r>
          </a:p>
          <a:p>
            <a:pPr lvl="1" indent="-283210">
              <a:buFont typeface="Calibri,Sans-Serif" panose="020B0604020202020204" pitchFamily="34" charset="0"/>
              <a:buChar char="-"/>
            </a:pPr>
            <a:r>
              <a:rPr lang="en-US"/>
              <a:t>Partial view patient, billing, insurance info.</a:t>
            </a:r>
            <a:endParaRPr lang="en-US">
              <a:solidFill>
                <a:srgbClr val="808080"/>
              </a:solidFill>
            </a:endParaRPr>
          </a:p>
          <a:p>
            <a:pPr lvl="1" indent="-283210">
              <a:buFont typeface="Calibri,Sans-Serif" panose="020B0604020202020204" pitchFamily="34" charset="0"/>
              <a:buChar char="-"/>
            </a:pPr>
            <a:r>
              <a:rPr lang="en-US"/>
              <a:t>May edit procedure and some billing data.</a:t>
            </a:r>
          </a:p>
          <a:p>
            <a:pPr marL="283210" indent="-283210"/>
            <a:r>
              <a:rPr lang="en-US"/>
              <a:t>Insurance Company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Partial view patient and billing info.</a:t>
            </a:r>
          </a:p>
          <a:p>
            <a:pPr lvl="1" indent="-283210">
              <a:buFont typeface="Calibri" panose="020B0604020202020204" pitchFamily="34" charset="0"/>
              <a:buChar char="-"/>
            </a:pPr>
            <a:r>
              <a:rPr lang="en-US"/>
              <a:t>May edit and insurance info.</a:t>
            </a:r>
          </a:p>
          <a:p>
            <a:pPr marL="402590" lvl="1" indent="0">
              <a:buNone/>
            </a:pPr>
            <a:endParaRPr lang="en-US"/>
          </a:p>
          <a:p>
            <a:pPr lvl="1" indent="-283210">
              <a:buFont typeface="Calibri" panose="020B0604020202020204" pitchFamily="34" charset="0"/>
              <a:buChar char="-"/>
            </a:pPr>
            <a:endParaRPr lang="en-US"/>
          </a:p>
          <a:p>
            <a:pPr marL="283210" indent="-28321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B701-27A8-7166-3951-1D38DA07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073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5639-6EDB-6CFC-BDFF-99115DED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</a:t>
            </a:r>
            <a:br>
              <a:rPr lang="en-US"/>
            </a:br>
            <a:r>
              <a:rPr lang="en-US"/>
              <a:t>Schema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B2799-40A7-C969-AF84-840353CA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318" y="1383107"/>
            <a:ext cx="3429297" cy="1615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3C3AB-02D1-6034-52C9-16DAF5FFD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48" y="3988999"/>
            <a:ext cx="3414056" cy="1623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DF6EBE-0101-7317-C937-B2D093FA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976" y="365758"/>
            <a:ext cx="4473328" cy="34521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4F14C6-8B98-39A4-2117-5D4E13F47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318" y="3143193"/>
            <a:ext cx="4435224" cy="2834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89424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1d7ce33-dfe0-44a5-a210-f9ab29f6f09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1717C43E29F48965591C0FE3FB630" ma:contentTypeVersion="8" ma:contentTypeDescription="Create a new document." ma:contentTypeScope="" ma:versionID="007bec110b1aee58e70eaab377d92dfe">
  <xsd:schema xmlns:xsd="http://www.w3.org/2001/XMLSchema" xmlns:xs="http://www.w3.org/2001/XMLSchema" xmlns:p="http://schemas.microsoft.com/office/2006/metadata/properties" xmlns:ns3="11d7ce33-dfe0-44a5-a210-f9ab29f6f09c" xmlns:ns4="5dc1f009-03bb-4a08-950e-aabddf1dd0e9" targetNamespace="http://schemas.microsoft.com/office/2006/metadata/properties" ma:root="true" ma:fieldsID="8ef50bc3df263c62a6192b3a4c84f7cf" ns3:_="" ns4:_="">
    <xsd:import namespace="11d7ce33-dfe0-44a5-a210-f9ab29f6f09c"/>
    <xsd:import namespace="5dc1f009-03bb-4a08-950e-aabddf1dd0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d7ce33-dfe0-44a5-a210-f9ab29f6f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c1f009-03bb-4a08-950e-aabddf1dd0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11d7ce33-dfe0-44a5-a210-f9ab29f6f09c"/>
    <ds:schemaRef ds:uri="5dc1f009-03bb-4a08-950e-aabddf1dd0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5E1FC-564E-4386-A895-BC4FF5BAEBEE}">
  <ds:schemaRefs>
    <ds:schemaRef ds:uri="11d7ce33-dfe0-44a5-a210-f9ab29f6f09c"/>
    <ds:schemaRef ds:uri="5dc1f009-03bb-4a08-950e-aabddf1dd0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{6FD182BE-0886-4E81-B7D2-42FF4864BB42}tf78853419_win32</Template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Custom</vt:lpstr>
      <vt:lpstr>Healthcare Database Management System</vt:lpstr>
      <vt:lpstr>Main Idea</vt:lpstr>
      <vt:lpstr>Existing Systems in the Industry</vt:lpstr>
      <vt:lpstr>Design</vt:lpstr>
      <vt:lpstr>Accessibility</vt:lpstr>
      <vt:lpstr>How will it work?</vt:lpstr>
      <vt:lpstr>End Users</vt:lpstr>
      <vt:lpstr>Database</vt:lpstr>
      <vt:lpstr>Basic Schema</vt:lpstr>
      <vt:lpstr>Patient Table</vt:lpstr>
      <vt:lpstr>Billing Table</vt:lpstr>
      <vt:lpstr>Insurance Table</vt:lpstr>
      <vt:lpstr>Procedure Table</vt:lpstr>
      <vt:lpstr>EER Diagram</vt:lpstr>
      <vt:lpstr>Technology Stack</vt:lpstr>
      <vt:lpstr>MySQL Workbench</vt:lpstr>
      <vt:lpstr>Technology</vt:lpstr>
      <vt:lpstr>Technology cont.</vt:lpstr>
      <vt:lpstr>Technology cont.</vt:lpstr>
      <vt:lpstr>PHPMYADMIN</vt:lpstr>
      <vt:lpstr>Front End</vt:lpstr>
      <vt:lpstr>Overall Website Design</vt:lpstr>
      <vt:lpstr>PHP and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Database System</dc:title>
  <dc:creator>Christopher Witt</dc:creator>
  <cp:revision>2</cp:revision>
  <dcterms:created xsi:type="dcterms:W3CDTF">2024-02-09T17:12:24Z</dcterms:created>
  <dcterms:modified xsi:type="dcterms:W3CDTF">2024-03-21T23:43:56Z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0x0101001ED1717C43E29F48965591C0FE3FB630</vt:lpwstr>
  </property>
</Properties>
</file>