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07" r:id="rId8"/>
    <p:sldId id="306" r:id="rId9"/>
    <p:sldId id="313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421"/>
    <a:srgbClr val="483318"/>
    <a:srgbClr val="4C4300"/>
    <a:srgbClr val="D2CE80"/>
    <a:srgbClr val="352217"/>
    <a:srgbClr val="6D4003"/>
    <a:srgbClr val="2F271D"/>
    <a:srgbClr val="734303"/>
    <a:srgbClr val="361A1A"/>
    <a:srgbClr val="72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2183-9864-430F-882F-621CCD2ED341}" v="317" dt="2021-10-30T13:00:1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30/10/2021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30/10/2021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3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2299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C (</a:t>
            </a:r>
            <a:r>
              <a:rPr lang="en-US" sz="2300" dirty="0" err="1">
                <a:latin typeface="-apple-system"/>
                <a:ea typeface="-apple-system"/>
                <a:cs typeface="-apple-system"/>
              </a:rPr>
              <a:t>funzionalitá</a:t>
            </a:r>
            <a:r>
              <a:rPr lang="en-US" sz="2300" dirty="0">
                <a:latin typeface="-apple-system"/>
                <a:ea typeface="-apple-system"/>
                <a:cs typeface="-apple-system"/>
              </a:rPr>
              <a:t> di base)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277270" y="5988690"/>
            <a:ext cx="763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 Mirko Legnini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 Natanaele Stagni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73306" y="3252042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296025" y="2654900"/>
            <a:ext cx="5324474" cy="2672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Sviluppare un protocollo di trasferimento file basato sul </a:t>
            </a:r>
            <a:r>
              <a:rPr lang="it-IT" sz="3200" dirty="0" err="1"/>
              <a:t>socket</a:t>
            </a:r>
            <a:r>
              <a:rPr lang="it-IT" sz="3200" dirty="0"/>
              <a:t> senza connessione(UDP) e con connessione(TCP).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97540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3" y="2271713"/>
            <a:ext cx="5039520" cy="361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/>
              <a:t>SPECIFICHE CLIENT UDP:</a:t>
            </a:r>
          </a:p>
          <a:p>
            <a:r>
              <a:rPr lang="it-IT" sz="2200" dirty="0"/>
              <a:t>Il Client chiede all’utente il nome di un file, invia al server una richiesta con il nome inserito; infine attende una risposta che indica il numero di caratteri della parola più lunga del file . </a:t>
            </a:r>
          </a:p>
          <a:p>
            <a:r>
              <a:rPr lang="it-IT" sz="2200" dirty="0"/>
              <a:t>Se il file è presente sul server, riceve un intero, altrimenti una notifica di errore.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535AEC-6BF7-47D0-8766-0DCF2798BDE0}"/>
              </a:ext>
            </a:extLst>
          </p:cNvPr>
          <p:cNvSpPr txBox="1"/>
          <p:nvPr/>
        </p:nvSpPr>
        <p:spPr>
          <a:xfrm>
            <a:off x="1220788" y="1257300"/>
            <a:ext cx="103679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fornisce informazioni sulla parola più lunga in un file di testo presente su un file server remoto.</a:t>
            </a:r>
          </a:p>
          <a:p>
            <a:endParaRPr lang="it-IT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72250" y="2271713"/>
            <a:ext cx="4449761" cy="3611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UDP:</a:t>
            </a:r>
          </a:p>
          <a:p>
            <a:r>
              <a:rPr lang="it-IT" dirty="0"/>
              <a:t>Riceve il nome del file.</a:t>
            </a:r>
          </a:p>
          <a:p>
            <a:r>
              <a:rPr lang="it-IT" dirty="0"/>
              <a:t>Se esiste, identifica la parola formata dal maggior numero di lettere.</a:t>
            </a:r>
          </a:p>
          <a:p>
            <a:r>
              <a:rPr lang="it-IT" dirty="0"/>
              <a:t>Invia al client un intero che indica il numero di lettere della parola più grande.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808" y="168765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562" y="63984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1205D8C-4835-4608-A118-65353B5E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2355050"/>
            <a:ext cx="3553321" cy="140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894EBAA-CABA-4C77-91BF-27035173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4" y="4867775"/>
            <a:ext cx="5203849" cy="108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EC16BC-67A2-4042-924F-E4326184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98" y="1684315"/>
            <a:ext cx="6180328" cy="3983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362884" y="913642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892175" y="1957388"/>
            <a:ext cx="312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1240471" y="4481513"/>
            <a:ext cx="24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Assegnazione IP e porta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1E96460-4944-4E03-A132-2ED2407E8F5D}"/>
              </a:ext>
            </a:extLst>
          </p:cNvPr>
          <p:cNvCxnSpPr/>
          <p:nvPr/>
        </p:nvCxnSpPr>
        <p:spPr>
          <a:xfrm rot="5400000" flipH="1" flipV="1">
            <a:off x="4669398" y="4021699"/>
            <a:ext cx="919628" cy="5810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8674EAE-F0DD-40CC-8960-B2E7F460394D}"/>
              </a:ext>
            </a:extLst>
          </p:cNvPr>
          <p:cNvCxnSpPr/>
          <p:nvPr/>
        </p:nvCxnSpPr>
        <p:spPr>
          <a:xfrm>
            <a:off x="5419725" y="3847634"/>
            <a:ext cx="40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FDB5C5A-9F07-4BBC-9E8B-6D4B34198B5C}"/>
              </a:ext>
            </a:extLst>
          </p:cNvPr>
          <p:cNvSpPr txBox="1"/>
          <p:nvPr/>
        </p:nvSpPr>
        <p:spPr>
          <a:xfrm>
            <a:off x="8083336" y="2047488"/>
            <a:ext cx="275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Invio richiesta contenente il nome file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3F924F0-CA35-45B4-9FCB-0A77BA9FA289}"/>
              </a:ext>
            </a:extLst>
          </p:cNvPr>
          <p:cNvSpPr txBox="1"/>
          <p:nvPr/>
        </p:nvSpPr>
        <p:spPr>
          <a:xfrm>
            <a:off x="7817245" y="3790156"/>
            <a:ext cx="36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Attesa risposta (o </a:t>
            </a:r>
            <a:r>
              <a:rPr lang="it-IT" sz="1200" dirty="0" err="1"/>
              <a:t>num</a:t>
            </a:r>
            <a:r>
              <a:rPr lang="it-IT" sz="1200" dirty="0"/>
              <a:t>. caratteri parola o errore)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39EBE8D-7A9B-4E8B-B17A-504A805A1E45}"/>
              </a:ext>
            </a:extLst>
          </p:cNvPr>
          <p:cNvCxnSpPr>
            <a:stCxn id="18" idx="2"/>
          </p:cNvCxnSpPr>
          <p:nvPr/>
        </p:nvCxnSpPr>
        <p:spPr>
          <a:xfrm>
            <a:off x="2364216" y="1282974"/>
            <a:ext cx="6451" cy="6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0B8B99F-1B1E-4F86-B9CC-C9A47CAEA906}"/>
              </a:ext>
            </a:extLst>
          </p:cNvPr>
          <p:cNvCxnSpPr/>
          <p:nvPr/>
        </p:nvCxnSpPr>
        <p:spPr>
          <a:xfrm>
            <a:off x="2506133" y="3790156"/>
            <a:ext cx="0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udp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453" y="6356177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86" y="6330950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5776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332D81-EFEB-4475-9ED4-7567D335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2" y="2466965"/>
            <a:ext cx="4112839" cy="3602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787D6F-9894-4889-BC4D-7F9D8574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44" y="4390192"/>
            <a:ext cx="2280006" cy="2065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D25881B-4E17-4312-84E9-C65FDC6A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128" y="5358050"/>
            <a:ext cx="5611008" cy="111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58EC0B-F6B3-4DB0-8B8D-D6C25910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481" y="1790145"/>
            <a:ext cx="6239310" cy="2538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B6EF814-633D-4222-8419-135B055D2F95}"/>
              </a:ext>
            </a:extLst>
          </p:cNvPr>
          <p:cNvCxnSpPr>
            <a:cxnSpLocks/>
          </p:cNvCxnSpPr>
          <p:nvPr/>
        </p:nvCxnSpPr>
        <p:spPr>
          <a:xfrm>
            <a:off x="7370764" y="4672012"/>
            <a:ext cx="2125661" cy="326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596DBB8-980F-4B08-A22D-3DD4B366D5ED}"/>
              </a:ext>
            </a:extLst>
          </p:cNvPr>
          <p:cNvCxnSpPr/>
          <p:nvPr/>
        </p:nvCxnSpPr>
        <p:spPr>
          <a:xfrm>
            <a:off x="7370762" y="4402404"/>
            <a:ext cx="0" cy="26960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8369661" y="4687957"/>
            <a:ext cx="15018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Conto lettere  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315E5ED-9A01-470E-8ECC-93FA006D92D6}"/>
              </a:ext>
            </a:extLst>
          </p:cNvPr>
          <p:cNvCxnSpPr/>
          <p:nvPr/>
        </p:nvCxnSpPr>
        <p:spPr>
          <a:xfrm flipH="1">
            <a:off x="8692759" y="5812439"/>
            <a:ext cx="85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5038557" y="4958568"/>
            <a:ext cx="301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risposta al Client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C8CFE8-F83F-475D-B738-5FBF531D5030}"/>
              </a:ext>
            </a:extLst>
          </p:cNvPr>
          <p:cNvCxnSpPr>
            <a:endCxn id="12" idx="1"/>
          </p:cNvCxnSpPr>
          <p:nvPr/>
        </p:nvCxnSpPr>
        <p:spPr>
          <a:xfrm>
            <a:off x="4902200" y="3056467"/>
            <a:ext cx="640281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24" y="63500"/>
            <a:ext cx="8200787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8D8F2-DFB5-4112-A550-4F41370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788" y="638333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E68828-E9DD-4E81-9E63-0AE91DB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4596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7D6DFF1-6827-42CE-9A55-898AF9A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9159" y="6369051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E776556-09E8-41A3-B915-099A4D8A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457" y="2256631"/>
            <a:ext cx="3916364" cy="318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SPECIFICHE CLIENT TCP:</a:t>
            </a:r>
          </a:p>
          <a:p>
            <a:r>
              <a:rPr lang="it-IT" dirty="0"/>
              <a:t>Il Client invia il nome del file e il numero di linea (forniti dall’utente) ad un Server. </a:t>
            </a:r>
          </a:p>
          <a:p>
            <a:r>
              <a:rPr lang="it-IT" dirty="0"/>
              <a:t>Stampa a video la risposta del server</a:t>
            </a:r>
            <a:endParaRPr lang="it-IT" sz="2400" dirty="0"/>
          </a:p>
          <a:p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BA94DAA-B44E-4A6F-8DA7-30A32D29B224}"/>
              </a:ext>
            </a:extLst>
          </p:cNvPr>
          <p:cNvSpPr txBox="1"/>
          <p:nvPr/>
        </p:nvSpPr>
        <p:spPr>
          <a:xfrm>
            <a:off x="1185070" y="1251627"/>
            <a:ext cx="1036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elimina una linea all’interno di un file di testo presente sul file system del cliente.</a:t>
            </a:r>
            <a:endParaRPr lang="it-IT" dirty="0"/>
          </a:p>
        </p:txBody>
      </p:sp>
      <p:sp>
        <p:nvSpPr>
          <p:cNvPr id="42" name="Segnaposto contenuto 8">
            <a:extLst>
              <a:ext uri="{FF2B5EF4-FFF2-40B4-BE49-F238E27FC236}">
                <a16:creationId xmlns:a16="http://schemas.microsoft.com/office/drawing/2014/main" id="{F9350C12-DD98-46B6-A67F-13F8E4BD455E}"/>
              </a:ext>
            </a:extLst>
          </p:cNvPr>
          <p:cNvSpPr txBox="1">
            <a:spLocks/>
          </p:cNvSpPr>
          <p:nvPr/>
        </p:nvSpPr>
        <p:spPr>
          <a:xfrm>
            <a:off x="5930103" y="2176463"/>
            <a:ext cx="5084759" cy="318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TCP:</a:t>
            </a:r>
          </a:p>
          <a:p>
            <a:r>
              <a:rPr lang="it-IT" dirty="0"/>
              <a:t>Ad ogni richiesta, il padre genera un processo figlio.</a:t>
            </a:r>
          </a:p>
          <a:p>
            <a:r>
              <a:rPr lang="it-IT" dirty="0"/>
              <a:t> Il processo figlio riceve il file, effettua l’eliminazione richiesta e spedisce il risultato al client.</a:t>
            </a:r>
          </a:p>
        </p:txBody>
      </p:sp>
    </p:spTree>
    <p:extLst>
      <p:ext uri="{BB962C8B-B14F-4D97-AF65-F5344CB8AC3E}">
        <p14:creationId xmlns:p14="http://schemas.microsoft.com/office/powerpoint/2010/main" val="40465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81" y="5367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7610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2042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641377" y="837286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ECFB709-E837-4C46-A008-7B7803BFA6C0}"/>
              </a:ext>
            </a:extLst>
          </p:cNvPr>
          <p:cNvSpPr/>
          <p:nvPr/>
        </p:nvSpPr>
        <p:spPr>
          <a:xfrm rot="5400000">
            <a:off x="2471200" y="1327942"/>
            <a:ext cx="343018" cy="158658"/>
          </a:xfrm>
          <a:custGeom>
            <a:avLst/>
            <a:gdLst>
              <a:gd name="connsiteX0" fmla="*/ 555370 w 678984"/>
              <a:gd name="connsiteY0" fmla="*/ 2269 h 258661"/>
              <a:gd name="connsiteX1" fmla="*/ 543941 w 678984"/>
              <a:gd name="connsiteY1" fmla="*/ 2468 h 258661"/>
              <a:gd name="connsiteX2" fmla="*/ 543941 w 678984"/>
              <a:gd name="connsiteY2" fmla="*/ 13699 h 258661"/>
              <a:gd name="connsiteX3" fmla="*/ 651253 w 678984"/>
              <a:gd name="connsiteY3" fmla="*/ 121011 h 258661"/>
              <a:gd name="connsiteX4" fmla="*/ 651252 w 678984"/>
              <a:gd name="connsiteY4" fmla="*/ 121125 h 258661"/>
              <a:gd name="connsiteX5" fmla="*/ 651196 w 678984"/>
              <a:gd name="connsiteY5" fmla="*/ 121148 h 258661"/>
              <a:gd name="connsiteX6" fmla="*/ 8083 w 678984"/>
              <a:gd name="connsiteY6" fmla="*/ 121148 h 258661"/>
              <a:gd name="connsiteX7" fmla="*/ 0 w 678984"/>
              <a:gd name="connsiteY7" fmla="*/ 129231 h 258661"/>
              <a:gd name="connsiteX8" fmla="*/ 8083 w 678984"/>
              <a:gd name="connsiteY8" fmla="*/ 137315 h 258661"/>
              <a:gd name="connsiteX9" fmla="*/ 651196 w 678984"/>
              <a:gd name="connsiteY9" fmla="*/ 137315 h 258661"/>
              <a:gd name="connsiteX10" fmla="*/ 651276 w 678984"/>
              <a:gd name="connsiteY10" fmla="*/ 137396 h 258661"/>
              <a:gd name="connsiteX11" fmla="*/ 651253 w 678984"/>
              <a:gd name="connsiteY11" fmla="*/ 137452 h 258661"/>
              <a:gd name="connsiteX12" fmla="*/ 543941 w 678984"/>
              <a:gd name="connsiteY12" fmla="*/ 244764 h 258661"/>
              <a:gd name="connsiteX13" fmla="*/ 543742 w 678984"/>
              <a:gd name="connsiteY13" fmla="*/ 256194 h 258661"/>
              <a:gd name="connsiteX14" fmla="*/ 555171 w 678984"/>
              <a:gd name="connsiteY14" fmla="*/ 256393 h 258661"/>
              <a:gd name="connsiteX15" fmla="*/ 555370 w 678984"/>
              <a:gd name="connsiteY15" fmla="*/ 256194 h 258661"/>
              <a:gd name="connsiteX16" fmla="*/ 676618 w 678984"/>
              <a:gd name="connsiteY16" fmla="*/ 134946 h 258661"/>
              <a:gd name="connsiteX17" fmla="*/ 676618 w 678984"/>
              <a:gd name="connsiteY17" fmla="*/ 123517 h 25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984" h="258661">
                <a:moveTo>
                  <a:pt x="555370" y="2269"/>
                </a:moveTo>
                <a:cubicBezTo>
                  <a:pt x="552159" y="-832"/>
                  <a:pt x="547042" y="-743"/>
                  <a:pt x="543941" y="2468"/>
                </a:cubicBezTo>
                <a:cubicBezTo>
                  <a:pt x="540915" y="5600"/>
                  <a:pt x="540915" y="10567"/>
                  <a:pt x="543941" y="13699"/>
                </a:cubicBezTo>
                <a:lnTo>
                  <a:pt x="651253" y="121011"/>
                </a:lnTo>
                <a:cubicBezTo>
                  <a:pt x="651284" y="121042"/>
                  <a:pt x="651283" y="121094"/>
                  <a:pt x="651252" y="121125"/>
                </a:cubicBezTo>
                <a:cubicBezTo>
                  <a:pt x="651237" y="121139"/>
                  <a:pt x="651217" y="121148"/>
                  <a:pt x="651196" y="121148"/>
                </a:cubicBezTo>
                <a:lnTo>
                  <a:pt x="8083" y="121148"/>
                </a:lnTo>
                <a:cubicBezTo>
                  <a:pt x="3619" y="121148"/>
                  <a:pt x="0" y="124767"/>
                  <a:pt x="0" y="129231"/>
                </a:cubicBezTo>
                <a:cubicBezTo>
                  <a:pt x="0" y="133696"/>
                  <a:pt x="3619" y="137315"/>
                  <a:pt x="8083" y="137315"/>
                </a:cubicBezTo>
                <a:lnTo>
                  <a:pt x="651196" y="137315"/>
                </a:lnTo>
                <a:cubicBezTo>
                  <a:pt x="651241" y="137315"/>
                  <a:pt x="651276" y="137352"/>
                  <a:pt x="651276" y="137396"/>
                </a:cubicBezTo>
                <a:cubicBezTo>
                  <a:pt x="651275" y="137417"/>
                  <a:pt x="651267" y="137438"/>
                  <a:pt x="651253" y="137452"/>
                </a:cubicBezTo>
                <a:lnTo>
                  <a:pt x="543941" y="244764"/>
                </a:lnTo>
                <a:cubicBezTo>
                  <a:pt x="540729" y="247866"/>
                  <a:pt x="540640" y="252982"/>
                  <a:pt x="543742" y="256194"/>
                </a:cubicBezTo>
                <a:cubicBezTo>
                  <a:pt x="546843" y="259405"/>
                  <a:pt x="551961" y="259494"/>
                  <a:pt x="555171" y="256393"/>
                </a:cubicBezTo>
                <a:cubicBezTo>
                  <a:pt x="555239" y="256327"/>
                  <a:pt x="555305" y="256261"/>
                  <a:pt x="555370" y="256194"/>
                </a:cubicBezTo>
                <a:lnTo>
                  <a:pt x="676618" y="134946"/>
                </a:lnTo>
                <a:cubicBezTo>
                  <a:pt x="679773" y="131790"/>
                  <a:pt x="679773" y="126673"/>
                  <a:pt x="676618" y="123517"/>
                </a:cubicBezTo>
                <a:close/>
              </a:path>
            </a:pathLst>
          </a:custGeom>
          <a:solidFill>
            <a:srgbClr val="2F271D"/>
          </a:solidFill>
          <a:ln w="6350" cap="flat">
            <a:solidFill>
              <a:srgbClr val="2F271D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1000124" y="1477532"/>
            <a:ext cx="36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Creazione, apertura </a:t>
            </a:r>
            <a:r>
              <a:rPr lang="it-IT" dirty="0" err="1"/>
              <a:t>socket</a:t>
            </a:r>
            <a:r>
              <a:rPr lang="it-IT" dirty="0"/>
              <a:t> e </a:t>
            </a:r>
            <a:r>
              <a:rPr lang="it-IT" dirty="0" err="1"/>
              <a:t>bind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7622042" y="1344395"/>
            <a:ext cx="389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del n. riga, invio del file e chiusura </a:t>
            </a:r>
            <a:r>
              <a:rPr lang="it-IT" dirty="0" err="1"/>
              <a:t>socket</a:t>
            </a:r>
            <a:r>
              <a:rPr lang="it-IT" dirty="0"/>
              <a:t> spedizione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796F13-BCD0-4B0D-97CD-80779E69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27743"/>
            <a:ext cx="4318979" cy="2137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B21580-BB1E-40E8-BDFF-95EC6D8B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2" y="2115053"/>
            <a:ext cx="4007454" cy="255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4E29902-C10F-4103-9D34-977CD729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97" y="4266184"/>
            <a:ext cx="3950678" cy="2434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96AE459-0598-42FD-8626-BDA20E082769}"/>
              </a:ext>
            </a:extLst>
          </p:cNvPr>
          <p:cNvCxnSpPr/>
          <p:nvPr/>
        </p:nvCxnSpPr>
        <p:spPr>
          <a:xfrm>
            <a:off x="5242672" y="2658533"/>
            <a:ext cx="218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1A5D925-9929-4013-9F27-F8344CEBE0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2043" y="4741331"/>
            <a:ext cx="1945447" cy="102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15F824-303B-4C7A-BFE5-C378FCDAEE09}"/>
              </a:ext>
            </a:extLst>
          </p:cNvPr>
          <p:cNvSpPr txBox="1"/>
          <p:nvPr/>
        </p:nvSpPr>
        <p:spPr>
          <a:xfrm>
            <a:off x="789450" y="4975907"/>
            <a:ext cx="282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Ricevo il file ordinato e chiudo la </a:t>
            </a:r>
            <a:r>
              <a:rPr lang="it-IT" dirty="0" err="1"/>
              <a:t>socket</a:t>
            </a:r>
            <a:r>
              <a:rPr lang="it-IT" dirty="0"/>
              <a:t> in ricezione</a:t>
            </a:r>
          </a:p>
        </p:txBody>
      </p:sp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681" y="634200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8F1AF5C-4785-455A-92B5-665FC97A98DA}"/>
              </a:ext>
            </a:extLst>
          </p:cNvPr>
          <p:cNvCxnSpPr>
            <a:cxnSpLocks/>
          </p:cNvCxnSpPr>
          <p:nvPr/>
        </p:nvCxnSpPr>
        <p:spPr>
          <a:xfrm flipV="1">
            <a:off x="4499844" y="1620838"/>
            <a:ext cx="1966576" cy="1394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 w="22225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5224097" y="4262143"/>
            <a:ext cx="16675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Creazione figlio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8269933" y="3482249"/>
            <a:ext cx="398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linea e invio risposta al 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71C4B4-3563-4EA5-89D1-9BFF552A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" y="2501727"/>
            <a:ext cx="4993824" cy="369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F7EDA5-1FD8-41EE-AA93-8A83C80E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10" y="1763084"/>
            <a:ext cx="3823754" cy="172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9142130-748E-4822-A068-B29553B9E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2" y="4718740"/>
            <a:ext cx="4297042" cy="1520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D064A37-03AD-44BA-AE03-395EFFA34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788" y="3797160"/>
            <a:ext cx="2787095" cy="268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12236AD-D560-47BD-84C6-818E220327A3}"/>
              </a:ext>
            </a:extLst>
          </p:cNvPr>
          <p:cNvCxnSpPr>
            <a:cxnSpLocks/>
          </p:cNvCxnSpPr>
          <p:nvPr/>
        </p:nvCxnSpPr>
        <p:spPr>
          <a:xfrm>
            <a:off x="6578600" y="3488715"/>
            <a:ext cx="0" cy="77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3E94A0B-4E30-4A6F-8E11-70662DA1812D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8484234" y="5140490"/>
            <a:ext cx="543554" cy="338554"/>
          </a:xfrm>
          <a:prstGeom prst="straightConnector1">
            <a:avLst/>
          </a:prstGeom>
          <a:ln w="19050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1033" y="636587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771" y="636587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B7768B-A8D2-4A8B-AD94-C0C9265B30EB}"/>
              </a:ext>
            </a:extLst>
          </p:cNvPr>
          <p:cNvCxnSpPr>
            <a:stCxn id="15" idx="3"/>
          </p:cNvCxnSpPr>
          <p:nvPr/>
        </p:nvCxnSpPr>
        <p:spPr>
          <a:xfrm>
            <a:off x="8484234" y="5479044"/>
            <a:ext cx="54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r>
              <a:rPr lang="it-IT" dirty="0"/>
              <a:t>Il Client è agnostico rispetto alle caratteristiche del Server, possiamo usare Server sequenziale e parallelo indifferentemente.</a:t>
            </a:r>
          </a:p>
          <a:p>
            <a:r>
              <a:rPr lang="it-IT" dirty="0"/>
              <a:t>Il Server parallelo risulta più efficiente a causa del minor tempo di accodamento.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37936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6905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7936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purl.org/dc/elements/1.1/"/>
    <ds:schemaRef ds:uri="b4ea0a96-3951-4160-baca-c74dadb8c17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448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Tw Cen MT</vt:lpstr>
      <vt:lpstr>Circuito</vt:lpstr>
      <vt:lpstr>ESERCITAZIONE 3</vt:lpstr>
      <vt:lpstr> UDP</vt:lpstr>
      <vt:lpstr>Client UDP</vt:lpstr>
      <vt:lpstr>Server udp</vt:lpstr>
      <vt:lpstr>tcp</vt:lpstr>
      <vt:lpstr>Client TCP</vt:lpstr>
      <vt:lpstr>Server tcp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189</cp:revision>
  <dcterms:created xsi:type="dcterms:W3CDTF">2021-10-09T10:19:03Z</dcterms:created>
  <dcterms:modified xsi:type="dcterms:W3CDTF">2021-10-30T13:04:44Z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