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0"/>
  </p:notesMasterIdLst>
  <p:handoutMasterIdLst>
    <p:handoutMasterId r:id="rId11"/>
  </p:handoutMasterIdLst>
  <p:sldIdLst>
    <p:sldId id="312" r:id="rId5"/>
    <p:sldId id="329" r:id="rId6"/>
    <p:sldId id="326" r:id="rId7"/>
    <p:sldId id="327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" y="32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07/12/2021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07/12/2021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6" Type="http://schemas.openxmlformats.org/officeDocument/2006/relationships/image" Target="../media/image20.png"/><Relationship Id="rId3" Type="http://schemas.openxmlformats.org/officeDocument/2006/relationships/image" Target="../media/image29.png"/><Relationship Id="rId21" Type="http://schemas.openxmlformats.org/officeDocument/2006/relationships/image" Target="../media/image35.svg"/><Relationship Id="rId7" Type="http://schemas.openxmlformats.org/officeDocument/2006/relationships/image" Target="../media/image10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19.svg"/><Relationship Id="rId2" Type="http://schemas.openxmlformats.org/officeDocument/2006/relationships/image" Target="../media/image3.png"/><Relationship Id="rId16" Type="http://schemas.openxmlformats.org/officeDocument/2006/relationships/image" Target="../media/image27.png"/><Relationship Id="rId20" Type="http://schemas.openxmlformats.org/officeDocument/2006/relationships/image" Target="../media/image34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11" Type="http://schemas.openxmlformats.org/officeDocument/2006/relationships/image" Target="../media/image22.png"/><Relationship Id="rId24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23" Type="http://schemas.openxmlformats.org/officeDocument/2006/relationships/image" Target="../media/image17.svg"/><Relationship Id="rId28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33.svg"/><Relationship Id="rId4" Type="http://schemas.openxmlformats.org/officeDocument/2006/relationships/image" Target="../media/image30.svg"/><Relationship Id="rId9" Type="http://schemas.openxmlformats.org/officeDocument/2006/relationships/image" Target="../media/image12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Relationship Id="rId27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18" Type="http://schemas.openxmlformats.org/officeDocument/2006/relationships/image" Target="../media/image33.svg"/><Relationship Id="rId26" Type="http://schemas.openxmlformats.org/officeDocument/2006/relationships/image" Target="../media/image21.svg"/><Relationship Id="rId3" Type="http://schemas.openxmlformats.org/officeDocument/2006/relationships/image" Target="../media/image39.png"/><Relationship Id="rId21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41.svg"/><Relationship Id="rId17" Type="http://schemas.openxmlformats.org/officeDocument/2006/relationships/image" Target="../media/image32.png"/><Relationship Id="rId25" Type="http://schemas.openxmlformats.org/officeDocument/2006/relationships/image" Target="../media/image20.png"/><Relationship Id="rId2" Type="http://schemas.openxmlformats.org/officeDocument/2006/relationships/image" Target="../media/image38.png"/><Relationship Id="rId16" Type="http://schemas.openxmlformats.org/officeDocument/2006/relationships/image" Target="../media/image37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12.png"/><Relationship Id="rId24" Type="http://schemas.openxmlformats.org/officeDocument/2006/relationships/image" Target="../media/image19.sv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23" Type="http://schemas.openxmlformats.org/officeDocument/2006/relationships/image" Target="../media/image18.png"/><Relationship Id="rId10" Type="http://schemas.openxmlformats.org/officeDocument/2006/relationships/image" Target="../media/image9.svg"/><Relationship Id="rId19" Type="http://schemas.openxmlformats.org/officeDocument/2006/relationships/image" Target="../media/image14.png"/><Relationship Id="rId4" Type="http://schemas.openxmlformats.org/officeDocument/2006/relationships/image" Target="../media/image40.png"/><Relationship Id="rId9" Type="http://schemas.openxmlformats.org/officeDocument/2006/relationships/image" Target="../media/image8.png"/><Relationship Id="rId14" Type="http://schemas.openxmlformats.org/officeDocument/2006/relationships/image" Target="../media/image23.svg"/><Relationship Id="rId22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9.png"/><Relationship Id="rId18" Type="http://schemas.openxmlformats.org/officeDocument/2006/relationships/image" Target="../media/image15.svg"/><Relationship Id="rId3" Type="http://schemas.openxmlformats.org/officeDocument/2006/relationships/image" Target="../media/image30.svg"/><Relationship Id="rId21" Type="http://schemas.openxmlformats.org/officeDocument/2006/relationships/image" Target="../media/image20.png"/><Relationship Id="rId7" Type="http://schemas.openxmlformats.org/officeDocument/2006/relationships/image" Target="../media/image11.svg"/><Relationship Id="rId12" Type="http://schemas.openxmlformats.org/officeDocument/2006/relationships/image" Target="../media/image38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3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43.svg"/><Relationship Id="rId5" Type="http://schemas.openxmlformats.org/officeDocument/2006/relationships/image" Target="../media/image7.svg"/><Relationship Id="rId15" Type="http://schemas.openxmlformats.org/officeDocument/2006/relationships/image" Target="../media/image32.png"/><Relationship Id="rId10" Type="http://schemas.openxmlformats.org/officeDocument/2006/relationships/image" Target="../media/image42.png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23.svg"/><Relationship Id="rId14" Type="http://schemas.openxmlformats.org/officeDocument/2006/relationships/image" Target="../media/image44.png"/><Relationship Id="rId22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2.png"/><Relationship Id="rId18" Type="http://schemas.openxmlformats.org/officeDocument/2006/relationships/image" Target="../media/image17.svg"/><Relationship Id="rId3" Type="http://schemas.openxmlformats.org/officeDocument/2006/relationships/image" Target="../media/image29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46.svg"/><Relationship Id="rId19" Type="http://schemas.openxmlformats.org/officeDocument/2006/relationships/image" Target="../media/image18.png"/><Relationship Id="rId4" Type="http://schemas.openxmlformats.org/officeDocument/2006/relationships/image" Target="../media/image30.svg"/><Relationship Id="rId9" Type="http://schemas.openxmlformats.org/officeDocument/2006/relationships/image" Target="../media/image45.png"/><Relationship Id="rId14" Type="http://schemas.openxmlformats.org/officeDocument/2006/relationships/image" Target="../media/image33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18452" y="147521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105347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28771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3636" y="1530798"/>
            <a:ext cx="718368" cy="718368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98662" y="4091676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71267" y="27567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13355" y="2811612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8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6AED2CD4-7E9D-48D4-92CC-DD47C6F6E2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612520" y="1834915"/>
            <a:ext cx="8039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 caratteri, le parole e le linee di un file di testo presente sul server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il numero di file (presenti nel direttorio remoto indicato dal client) la cui dimensione è maggiore di un intero indicato dal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Richiedere le operazioni mediante una chiamata ad operazione remota (RPC)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-874771" y="5356528"/>
            <a:ext cx="720000" cy="7200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EC07061-CEB5-481C-B6C4-1C2C76EC2AB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21787" y="-301132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51B73D0-9518-4246-9FB2-E88EC98014D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2370" b="3301"/>
          <a:stretch/>
        </p:blipFill>
        <p:spPr>
          <a:xfrm>
            <a:off x="12687948" y="1147663"/>
            <a:ext cx="1812550" cy="1158241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41189A-E92C-4586-BA16-3C13321F0C0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t="465" r="4814" b="2312"/>
          <a:stretch/>
        </p:blipFill>
        <p:spPr>
          <a:xfrm>
            <a:off x="5894599" y="7864905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319E6F76-B514-4FBC-8FA6-28F855050989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1305" r="7310"/>
          <a:stretch/>
        </p:blipFill>
        <p:spPr>
          <a:xfrm>
            <a:off x="13229049" y="2811612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E00F22F-94E3-410C-B0C2-50CABB444DC3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2220" t="9830" r="4465" b="5905"/>
          <a:stretch/>
        </p:blipFill>
        <p:spPr>
          <a:xfrm>
            <a:off x="13223347" y="3801242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86697" y="165350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409399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2364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4091676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885959" y="283261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31143" y="2880144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0" y="-9411483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82558" y="1929003"/>
            <a:ext cx="105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2">
                    <a:lumMod val="75000"/>
                  </a:schemeClr>
                </a:solidFill>
              </a:rPr>
              <a:t>OPERAZIONI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-868364" y="5356528"/>
            <a:ext cx="720000" cy="72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234D6C-672E-4E70-AC90-63DCCC28CA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6451" y="969777"/>
            <a:ext cx="4157693" cy="150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E4BD03-C697-464A-9DB6-F75D9F444A44}"/>
              </a:ext>
            </a:extLst>
          </p:cNvPr>
          <p:cNvSpPr txBox="1"/>
          <p:nvPr/>
        </p:nvSpPr>
        <p:spPr>
          <a:xfrm>
            <a:off x="5858096" y="1324529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>
                <a:solidFill>
                  <a:schemeClr val="accent2"/>
                </a:solidFill>
              </a:rPr>
              <a:t>rpcgen</a:t>
            </a:r>
            <a:r>
              <a:rPr lang="it-IT" sz="2000" i="1" dirty="0">
                <a:solidFill>
                  <a:schemeClr val="accent2"/>
                </a:solidFill>
              </a:rPr>
              <a:t> </a:t>
            </a:r>
            <a:r>
              <a:rPr lang="it-IT" sz="2000" i="1" dirty="0" err="1">
                <a:solidFill>
                  <a:schemeClr val="accent2"/>
                </a:solidFill>
              </a:rPr>
              <a:t>operazioni.x</a:t>
            </a:r>
            <a:endParaRPr lang="it-IT" sz="2000" i="1" dirty="0">
              <a:solidFill>
                <a:schemeClr val="accent2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AC17FF8-6389-4E5E-9D90-D2B22278FD83}"/>
              </a:ext>
            </a:extLst>
          </p:cNvPr>
          <p:cNvCxnSpPr>
            <a:cxnSpLocks/>
          </p:cNvCxnSpPr>
          <p:nvPr/>
        </p:nvCxnSpPr>
        <p:spPr>
          <a:xfrm>
            <a:off x="6443730" y="1724639"/>
            <a:ext cx="2770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AE69949-F4ED-4A40-A8CF-C28956555C4E}"/>
              </a:ext>
            </a:extLst>
          </p:cNvPr>
          <p:cNvSpPr txBox="1"/>
          <p:nvPr/>
        </p:nvSpPr>
        <p:spPr>
          <a:xfrm>
            <a:off x="2341229" y="569667"/>
            <a:ext cx="40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FILE OPERATION.X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CA2A0B02-D349-46A2-8C41-5D8DD6DA6FB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370" b="3301"/>
          <a:stretch/>
        </p:blipFill>
        <p:spPr>
          <a:xfrm>
            <a:off x="9432612" y="1145518"/>
            <a:ext cx="1812550" cy="1158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784F236-D8AF-445B-A57F-D77E4A6C7DBA}"/>
              </a:ext>
            </a:extLst>
          </p:cNvPr>
          <p:cNvCxnSpPr>
            <a:cxnSpLocks/>
          </p:cNvCxnSpPr>
          <p:nvPr/>
        </p:nvCxnSpPr>
        <p:spPr>
          <a:xfrm flipH="1">
            <a:off x="4643181" y="5249452"/>
            <a:ext cx="57172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49A97FC-1FC2-4A5D-A32C-95F2D3490187}"/>
              </a:ext>
            </a:extLst>
          </p:cNvPr>
          <p:cNvCxnSpPr>
            <a:cxnSpLocks/>
          </p:cNvCxnSpPr>
          <p:nvPr/>
        </p:nvCxnSpPr>
        <p:spPr>
          <a:xfrm>
            <a:off x="10360385" y="2369395"/>
            <a:ext cx="0" cy="2900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553C87B1-C2E6-4196-9ED8-EAB9ABAD53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" t="465" r="4814" b="2312"/>
          <a:stretch/>
        </p:blipFill>
        <p:spPr>
          <a:xfrm>
            <a:off x="2152360" y="4227844"/>
            <a:ext cx="2310377" cy="241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77A682-111A-42C8-AB12-4E196E9731D9}"/>
              </a:ext>
            </a:extLst>
          </p:cNvPr>
          <p:cNvSpPr txBox="1"/>
          <p:nvPr/>
        </p:nvSpPr>
        <p:spPr>
          <a:xfrm>
            <a:off x="2542323" y="3797608"/>
            <a:ext cx="150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 err="1"/>
              <a:t>operation.h</a:t>
            </a:r>
            <a:endParaRPr lang="it-IT" sz="2000" i="1" dirty="0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865180F-564D-453B-8FE9-F97E01A6F41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2935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BA6254EF-5445-4CE2-8B26-ED11EC26E15F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3293741"/>
            <a:ext cx="4264386" cy="20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2CCFA8-2599-414C-B061-52F1A8B9BF3C}"/>
              </a:ext>
            </a:extLst>
          </p:cNvPr>
          <p:cNvSpPr txBox="1"/>
          <p:nvPr/>
        </p:nvSpPr>
        <p:spPr>
          <a:xfrm>
            <a:off x="6322554" y="3667552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client_rpc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client.c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operazioni_clnt.c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74043B-A782-473F-80A2-CA3EB0E07996}"/>
              </a:ext>
            </a:extLst>
          </p:cNvPr>
          <p:cNvSpPr txBox="1"/>
          <p:nvPr/>
        </p:nvSpPr>
        <p:spPr>
          <a:xfrm>
            <a:off x="6319732" y="2592997"/>
            <a:ext cx="381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2"/>
                </a:solidFill>
              </a:rPr>
              <a:t>gcc</a:t>
            </a:r>
            <a:r>
              <a:rPr lang="it-IT" i="1" dirty="0">
                <a:solidFill>
                  <a:schemeClr val="accent2"/>
                </a:solidFill>
              </a:rPr>
              <a:t> –o </a:t>
            </a:r>
            <a:r>
              <a:rPr lang="it-IT" i="1" dirty="0" err="1">
                <a:solidFill>
                  <a:schemeClr val="accent2"/>
                </a:solidFill>
              </a:rPr>
              <a:t>server_rpc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implemetazione.c</a:t>
            </a:r>
            <a:r>
              <a:rPr lang="it-IT" i="1" dirty="0">
                <a:solidFill>
                  <a:schemeClr val="accent2"/>
                </a:solidFill>
              </a:rPr>
              <a:t>    </a:t>
            </a:r>
            <a:r>
              <a:rPr lang="it-IT" i="1" dirty="0" err="1">
                <a:solidFill>
                  <a:schemeClr val="accent2"/>
                </a:solidFill>
              </a:rPr>
              <a:t>operazioni_svc.c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  <a:r>
              <a:rPr lang="it-IT" i="1" dirty="0" err="1">
                <a:solidFill>
                  <a:schemeClr val="accent2"/>
                </a:solidFill>
              </a:rPr>
              <a:t>operazioni_xdr.c</a:t>
            </a:r>
            <a:r>
              <a:rPr lang="it-IT" i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77AC0043-88D4-456D-8A0E-F09EC2F7BA6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305" r="7310"/>
          <a:stretch/>
        </p:blipFill>
        <p:spPr>
          <a:xfrm>
            <a:off x="4712808" y="3145803"/>
            <a:ext cx="1230307" cy="336559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2DAD581F-4F4C-4E51-B9DA-823BF1FA843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20" t="9830" r="4465" b="5905"/>
          <a:stretch/>
        </p:blipFill>
        <p:spPr>
          <a:xfrm>
            <a:off x="4707106" y="4135433"/>
            <a:ext cx="1277151" cy="316216"/>
          </a:xfrm>
          <a:prstGeom prst="roundRect">
            <a:avLst>
              <a:gd name="adj" fmla="val 346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8" name="Elemento grafico 37" descr="Tiro a segno con riempimento a tinta unita">
            <a:extLst>
              <a:ext uri="{FF2B5EF4-FFF2-40B4-BE49-F238E27FC236}">
                <a16:creationId xmlns:a16="http://schemas.microsoft.com/office/drawing/2014/main" id="{C3A35248-9301-43A9-B8CB-69107FDD28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42109" y="319049"/>
            <a:ext cx="718368" cy="718368"/>
          </a:xfrm>
          <a:prstGeom prst="rect">
            <a:avLst/>
          </a:prstGeom>
        </p:spPr>
      </p:pic>
      <p:pic>
        <p:nvPicPr>
          <p:cNvPr id="40" name="Elemento grafico 39" descr="Singolo ingranaggio con riempimento a tinta unita">
            <a:extLst>
              <a:ext uri="{FF2B5EF4-FFF2-40B4-BE49-F238E27FC236}">
                <a16:creationId xmlns:a16="http://schemas.microsoft.com/office/drawing/2014/main" id="{2837C82D-18B8-4590-8B87-E5319650BA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941513" y="1708319"/>
            <a:ext cx="718368" cy="718368"/>
          </a:xfrm>
          <a:prstGeom prst="rect">
            <a:avLst/>
          </a:prstGeom>
        </p:spPr>
      </p:pic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8F95948D-AE46-47D0-913B-B536D2374C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46" name="Segnaposto contenuto 9" descr="Utente con riempimento a tinta unita">
            <a:extLst>
              <a:ext uri="{FF2B5EF4-FFF2-40B4-BE49-F238E27FC236}">
                <a16:creationId xmlns:a16="http://schemas.microsoft.com/office/drawing/2014/main" id="{9CAA819A-CF9E-4650-A095-A917D0E1C5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8" name="Elemento grafico 47" descr="Idrante antincendio rotto con riempimento a tinta unita">
            <a:extLst>
              <a:ext uri="{FF2B5EF4-FFF2-40B4-BE49-F238E27FC236}">
                <a16:creationId xmlns:a16="http://schemas.microsoft.com/office/drawing/2014/main" id="{77986A8B-8143-43DE-906E-1AA66FC5B1A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90B1AA0C-1841-45CB-B7D5-A255E827DE7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03427" y="-1872932"/>
            <a:ext cx="835460" cy="855019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D43A6F59-7944-4AD0-9DE0-C084A4C4AEB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-17" b="871"/>
          <a:stretch/>
        </p:blipFill>
        <p:spPr>
          <a:xfrm>
            <a:off x="9341426" y="7472006"/>
            <a:ext cx="1567535" cy="1048725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magine 45">
            <a:extLst>
              <a:ext uri="{FF2B5EF4-FFF2-40B4-BE49-F238E27FC236}">
                <a16:creationId xmlns:a16="http://schemas.microsoft.com/office/drawing/2014/main" id="{D9F03F04-D0CC-4CA4-82AF-975792F9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8" b="1916"/>
          <a:stretch/>
        </p:blipFill>
        <p:spPr>
          <a:xfrm flipV="1">
            <a:off x="7695433" y="760768"/>
            <a:ext cx="563705" cy="201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3AA4EB89-5454-41BC-80FB-B84F00FD6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" r="-817" b="-1795"/>
          <a:stretch/>
        </p:blipFill>
        <p:spPr>
          <a:xfrm flipV="1">
            <a:off x="7610385" y="2345518"/>
            <a:ext cx="648753" cy="352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407B6974-4095-4B65-ADC8-31FB66E0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8" b="318"/>
          <a:stretch/>
        </p:blipFill>
        <p:spPr>
          <a:xfrm flipV="1">
            <a:off x="7819588" y="5140255"/>
            <a:ext cx="773057" cy="324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6754" y="1571565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33560" y="398204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08188" y="53025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71938" y="1627150"/>
            <a:ext cx="718368" cy="718368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78744" y="3979728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3888" y="275642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31153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88223" y="3079770"/>
            <a:ext cx="1067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IMPL.</a:t>
            </a:r>
          </a:p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-854188" y="5356528"/>
            <a:ext cx="720000" cy="7200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7F2F27-4E98-40E2-A7FA-B5CDFA75C7EA}"/>
              </a:ext>
            </a:extLst>
          </p:cNvPr>
          <p:cNvSpPr txBox="1"/>
          <p:nvPr/>
        </p:nvSpPr>
        <p:spPr>
          <a:xfrm>
            <a:off x="1901229" y="47236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FILE_SCAN</a:t>
            </a:r>
            <a:r>
              <a:rPr lang="it-IT" sz="2000" dirty="0"/>
              <a:t>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044BE1C-6833-49D6-906D-5E888C1596E0}"/>
              </a:ext>
            </a:extLst>
          </p:cNvPr>
          <p:cNvSpPr txBox="1"/>
          <p:nvPr/>
        </p:nvSpPr>
        <p:spPr>
          <a:xfrm>
            <a:off x="1979967" y="355409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/>
              <a:t>• DIR_SCAN</a:t>
            </a:r>
            <a:r>
              <a:rPr lang="it-IT" sz="2000" dirty="0"/>
              <a:t>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AB39CB46-B4D6-4CA0-8CB6-F37E20A761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100" y="74590"/>
            <a:ext cx="2848373" cy="2915057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D05AEB4-190E-4321-82A0-392CD1955B5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-17" b="871"/>
          <a:stretch/>
        </p:blipFill>
        <p:spPr>
          <a:xfrm>
            <a:off x="5533982" y="3110945"/>
            <a:ext cx="5344271" cy="3575468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687B9EF0-D763-490B-80C1-227F2A2EC1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320812"/>
            <a:ext cx="718368" cy="718368"/>
          </a:xfrm>
          <a:prstGeom prst="rect">
            <a:avLst/>
          </a:prstGeom>
        </p:spPr>
      </p:pic>
      <p:pic>
        <p:nvPicPr>
          <p:cNvPr id="37" name="Elemento grafico 36" descr="Singolo ingranaggio con riempimento a tinta unita">
            <a:extLst>
              <a:ext uri="{FF2B5EF4-FFF2-40B4-BE49-F238E27FC236}">
                <a16:creationId xmlns:a16="http://schemas.microsoft.com/office/drawing/2014/main" id="{83C767FF-FE7E-42A0-AA40-94D63479EE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8" name="Segnaposto contenuto 7" descr="Blockchain contorno">
            <a:extLst>
              <a:ext uri="{FF2B5EF4-FFF2-40B4-BE49-F238E27FC236}">
                <a16:creationId xmlns:a16="http://schemas.microsoft.com/office/drawing/2014/main" id="{F6EE8100-9EAC-4588-A0C6-9BD35F3389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68704" y="2808272"/>
            <a:ext cx="718368" cy="718368"/>
          </a:xfrm>
          <a:prstGeom prst="rect">
            <a:avLst/>
          </a:prstGeom>
        </p:spPr>
      </p:pic>
      <p:pic>
        <p:nvPicPr>
          <p:cNvPr id="39" name="Segnaposto contenuto 9" descr="Utente con riempimento a tinta unita">
            <a:extLst>
              <a:ext uri="{FF2B5EF4-FFF2-40B4-BE49-F238E27FC236}">
                <a16:creationId xmlns:a16="http://schemas.microsoft.com/office/drawing/2014/main" id="{791C0862-4B4B-480B-B0C8-3D8CD03FEC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drante antincendio rotto con riempimento a tinta unita">
            <a:extLst>
              <a:ext uri="{FF2B5EF4-FFF2-40B4-BE49-F238E27FC236}">
                <a16:creationId xmlns:a16="http://schemas.microsoft.com/office/drawing/2014/main" id="{57E5ABCA-0D4C-48B8-B903-686A9A9DB7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02182" y="136076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403686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416399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249544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66732" y="251198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028126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16741" y="4172052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804952" y="2046175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2" name="Segnaposto contenuto 9" descr="Utente con riempimento a tinta unita">
            <a:extLst>
              <a:ext uri="{FF2B5EF4-FFF2-40B4-BE49-F238E27FC236}">
                <a16:creationId xmlns:a16="http://schemas.microsoft.com/office/drawing/2014/main" id="{6B88E99A-7F83-41B4-8469-A080F7E4B9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-938543" y="3607573"/>
            <a:ext cx="718368" cy="7183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45A04B0-7A22-4D0F-BE76-1E260CB3CF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458" b="1916"/>
          <a:stretch/>
        </p:blipFill>
        <p:spPr>
          <a:xfrm>
            <a:off x="6361970" y="211460"/>
            <a:ext cx="3732764" cy="1336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50D6B47-9A1B-4B06-AF1A-AE9847C7C84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67" r="-817" b="-1795"/>
          <a:stretch/>
        </p:blipFill>
        <p:spPr>
          <a:xfrm>
            <a:off x="6128543" y="1623153"/>
            <a:ext cx="4295937" cy="2333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53F7807-0E17-4B92-BD9D-DC79B328903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62" b="-308"/>
          <a:stretch/>
        </p:blipFill>
        <p:spPr>
          <a:xfrm>
            <a:off x="5716977" y="4031491"/>
            <a:ext cx="5119070" cy="2650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Elemento grafico 27" descr="Tiro a segno con riempimento a tinta unita">
            <a:extLst>
              <a:ext uri="{FF2B5EF4-FFF2-40B4-BE49-F238E27FC236}">
                <a16:creationId xmlns:a16="http://schemas.microsoft.com/office/drawing/2014/main" id="{59CDCCCA-0D69-4A27-A773-89F64770AF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319049"/>
            <a:ext cx="718368" cy="718368"/>
          </a:xfrm>
          <a:prstGeom prst="rect">
            <a:avLst/>
          </a:prstGeom>
        </p:spPr>
      </p:pic>
      <p:pic>
        <p:nvPicPr>
          <p:cNvPr id="34" name="Elemento grafico 33" descr="Singolo ingranaggio con riempimento a tinta unita">
            <a:extLst>
              <a:ext uri="{FF2B5EF4-FFF2-40B4-BE49-F238E27FC236}">
                <a16:creationId xmlns:a16="http://schemas.microsoft.com/office/drawing/2014/main" id="{EB5C527B-19AF-4C85-B8D8-3C3EB2D444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6" name="Segnaposto contenuto 7" descr="Blockchain contorno">
            <a:extLst>
              <a:ext uri="{FF2B5EF4-FFF2-40B4-BE49-F238E27FC236}">
                <a16:creationId xmlns:a16="http://schemas.microsoft.com/office/drawing/2014/main" id="{1DE9A0EF-5C97-44E5-8C1B-333F694D5E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7" name="Segnaposto contenuto 9" descr="Utente con riempimento a tinta unita">
            <a:extLst>
              <a:ext uri="{FF2B5EF4-FFF2-40B4-BE49-F238E27FC236}">
                <a16:creationId xmlns:a16="http://schemas.microsoft.com/office/drawing/2014/main" id="{C4B9FE2C-632A-4250-8C54-36B077BF44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8684" y="4091676"/>
            <a:ext cx="718368" cy="718368"/>
          </a:xfrm>
          <a:prstGeom prst="rect">
            <a:avLst/>
          </a:prstGeom>
        </p:spPr>
      </p:pic>
      <p:pic>
        <p:nvPicPr>
          <p:cNvPr id="38" name="Elemento grafico 37" descr="Idrante antincendio rotto con riempimento a tinta unita">
            <a:extLst>
              <a:ext uri="{FF2B5EF4-FFF2-40B4-BE49-F238E27FC236}">
                <a16:creationId xmlns:a16="http://schemas.microsoft.com/office/drawing/2014/main" id="{4DE0180C-9E5C-48AB-8BED-BA3476449E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36049" y="53565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62867" y="534912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49054" y="1416538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77369" y="361030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7369" y="4703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94238" y="1472123"/>
            <a:ext cx="718368" cy="718368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22553" y="3607990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922553" y="4762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77369" y="240251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22553" y="2450046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-8202" y="-571586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15481" y="5609237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  <p:pic>
        <p:nvPicPr>
          <p:cNvPr id="25" name="Elemento grafico 24" descr="Tiro a segno con riempimento a tinta unita">
            <a:extLst>
              <a:ext uri="{FF2B5EF4-FFF2-40B4-BE49-F238E27FC236}">
                <a16:creationId xmlns:a16="http://schemas.microsoft.com/office/drawing/2014/main" id="{B9407CC0-A32A-4F95-8DE6-831D20E115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87621" y="297120"/>
            <a:ext cx="718368" cy="718368"/>
          </a:xfrm>
          <a:prstGeom prst="rect">
            <a:avLst/>
          </a:prstGeom>
        </p:spPr>
      </p:pic>
      <p:pic>
        <p:nvPicPr>
          <p:cNvPr id="28" name="Elemento grafico 27" descr="Singolo ingranaggio con riempimento a tinta unita">
            <a:extLst>
              <a:ext uri="{FF2B5EF4-FFF2-40B4-BE49-F238E27FC236}">
                <a16:creationId xmlns:a16="http://schemas.microsoft.com/office/drawing/2014/main" id="{78D3DB00-8217-4DEE-9417-F3A918710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67411" y="1561972"/>
            <a:ext cx="718368" cy="718368"/>
          </a:xfrm>
          <a:prstGeom prst="rect">
            <a:avLst/>
          </a:prstGeom>
        </p:spPr>
      </p:pic>
      <p:pic>
        <p:nvPicPr>
          <p:cNvPr id="32" name="Segnaposto contenuto 7" descr="Blockchain contorno">
            <a:extLst>
              <a:ext uri="{FF2B5EF4-FFF2-40B4-BE49-F238E27FC236}">
                <a16:creationId xmlns:a16="http://schemas.microsoft.com/office/drawing/2014/main" id="{59DCDA2F-DCE7-4798-9D7A-7CDA4AF573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7411" y="2826824"/>
            <a:ext cx="718368" cy="718368"/>
          </a:xfrm>
          <a:prstGeom prst="rect">
            <a:avLst/>
          </a:prstGeom>
        </p:spPr>
      </p:pic>
      <p:pic>
        <p:nvPicPr>
          <p:cNvPr id="33" name="Segnaposto contenuto 9" descr="Utente con riempimento a tinta unita">
            <a:extLst>
              <a:ext uri="{FF2B5EF4-FFF2-40B4-BE49-F238E27FC236}">
                <a16:creationId xmlns:a16="http://schemas.microsoft.com/office/drawing/2014/main" id="{6A29DEE7-3CD7-4E5C-894C-1AD58F9F68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67411" y="4091676"/>
            <a:ext cx="718368" cy="718368"/>
          </a:xfrm>
          <a:prstGeom prst="rect">
            <a:avLst/>
          </a:prstGeom>
        </p:spPr>
      </p:pic>
      <p:pic>
        <p:nvPicPr>
          <p:cNvPr id="34" name="Elemento grafico 33" descr="Idrante antincendio rotto con riempimento a tinta unita">
            <a:extLst>
              <a:ext uri="{FF2B5EF4-FFF2-40B4-BE49-F238E27FC236}">
                <a16:creationId xmlns:a16="http://schemas.microsoft.com/office/drawing/2014/main" id="{FAE47147-8688-4F1C-9CB4-37838A5085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27886" y="5356528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C9401A-8619-441E-B92A-AA50D95F378F}"/>
              </a:ext>
            </a:extLst>
          </p:cNvPr>
          <p:cNvSpPr txBox="1"/>
          <p:nvPr/>
        </p:nvSpPr>
        <p:spPr>
          <a:xfrm>
            <a:off x="2677758" y="592171"/>
            <a:ext cx="744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72E34E-9390-47F5-A96A-606715F23094}"/>
              </a:ext>
            </a:extLst>
          </p:cNvPr>
          <p:cNvSpPr txBox="1"/>
          <p:nvPr/>
        </p:nvSpPr>
        <p:spPr>
          <a:xfrm>
            <a:off x="2286000" y="1416538"/>
            <a:ext cx="86762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Creazione e gestione delle </a:t>
            </a:r>
            <a:r>
              <a:rPr lang="it-IT" sz="2400" dirty="0" err="1"/>
              <a:t>socket</a:t>
            </a:r>
            <a:r>
              <a:rPr lang="it-IT" sz="2400" dirty="0"/>
              <a:t> UDP o TCP automaticamente generata da </a:t>
            </a:r>
            <a:r>
              <a:rPr lang="it-IT" sz="2400" dirty="0" err="1"/>
              <a:t>rpc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Implementazione delle procedure più semplice, in quanto è necessario «dichiarare» i metodi nel file .x e implementarli quindi in un file 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Utilizzo delle procedure più immediato, dato che il client deve solo includere il file .h generato da </a:t>
            </a:r>
            <a:r>
              <a:rPr lang="it-IT" sz="2400" dirty="0" err="1"/>
              <a:t>rpcgen</a:t>
            </a:r>
            <a:r>
              <a:rPr lang="it-IT" sz="2400" dirty="0"/>
              <a:t> per richiamare i metodi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Output di compilazione limitato soltanto a due eseguibili (server e client), necessaria l’esecuzione del </a:t>
            </a:r>
            <a:r>
              <a:rPr lang="it-IT" sz="2400" dirty="0" err="1"/>
              <a:t>rpcbind</a:t>
            </a:r>
            <a:r>
              <a:rPr lang="it-IT" sz="2400" dirty="0"/>
              <a:t> (port-mapper) lato server</a:t>
            </a:r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354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Lorenzo Venerandi</cp:lastModifiedBy>
  <cp:revision>209</cp:revision>
  <dcterms:created xsi:type="dcterms:W3CDTF">2021-10-09T10:19:03Z</dcterms:created>
  <dcterms:modified xsi:type="dcterms:W3CDTF">2021-12-07T15:21:06Z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