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1"/>
  </p:notesMasterIdLst>
  <p:handoutMasterIdLst>
    <p:handoutMasterId r:id="rId12"/>
  </p:handoutMasterIdLst>
  <p:sldIdLst>
    <p:sldId id="329" r:id="rId5"/>
    <p:sldId id="325" r:id="rId6"/>
    <p:sldId id="326" r:id="rId7"/>
    <p:sldId id="327" r:id="rId8"/>
    <p:sldId id="330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012A4A"/>
    <a:srgbClr val="013A63"/>
    <a:srgbClr val="014F86"/>
    <a:srgbClr val="468FAF"/>
    <a:srgbClr val="20769B"/>
    <a:srgbClr val="2A6F97"/>
    <a:srgbClr val="01497C"/>
    <a:srgbClr val="2C7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59" dt="2021-12-02T21:32:23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0" y="2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04/12/2021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35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33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36.svg"/><Relationship Id="rId4" Type="http://schemas.openxmlformats.org/officeDocument/2006/relationships/image" Target="../media/image32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37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35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20" Type="http://schemas.openxmlformats.org/officeDocument/2006/relationships/image" Target="../media/image18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33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32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35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33.svg"/><Relationship Id="rId15" Type="http://schemas.openxmlformats.org/officeDocument/2006/relationships/image" Target="../media/image17.svg"/><Relationship Id="rId23" Type="http://schemas.openxmlformats.org/officeDocument/2006/relationships/image" Target="../media/image40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32.png"/><Relationship Id="rId9" Type="http://schemas.openxmlformats.org/officeDocument/2006/relationships/image" Target="../media/image39.svg"/><Relationship Id="rId14" Type="http://schemas.openxmlformats.org/officeDocument/2006/relationships/image" Target="../media/image16.png"/><Relationship Id="rId22" Type="http://schemas.openxmlformats.org/officeDocument/2006/relationships/image" Target="../media/image18.png"/><Relationship Id="rId27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35.svg"/><Relationship Id="rId26" Type="http://schemas.openxmlformats.org/officeDocument/2006/relationships/image" Target="../media/image43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42.svg"/><Relationship Id="rId17" Type="http://schemas.openxmlformats.org/officeDocument/2006/relationships/image" Target="../media/image34.png"/><Relationship Id="rId25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svg"/><Relationship Id="rId11" Type="http://schemas.openxmlformats.org/officeDocument/2006/relationships/image" Target="../media/image41.png"/><Relationship Id="rId24" Type="http://schemas.openxmlformats.org/officeDocument/2006/relationships/image" Target="../media/image25.svg"/><Relationship Id="rId5" Type="http://schemas.openxmlformats.org/officeDocument/2006/relationships/image" Target="../media/image32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30.png"/><Relationship Id="rId21" Type="http://schemas.openxmlformats.org/officeDocument/2006/relationships/image" Target="../media/image20.png"/><Relationship Id="rId7" Type="http://schemas.openxmlformats.org/officeDocument/2006/relationships/image" Target="../media/image3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5.svg"/><Relationship Id="rId20" Type="http://schemas.openxmlformats.org/officeDocument/2006/relationships/image" Target="../media/image35.sv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34.pn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71CC795-53B5-453F-AED8-D1FCB84A3BF5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81775" y="12314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5D1D58-5653-4B97-8C87-4DF368AF30AC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Singolo ingranaggio con riempimento a tinta unita">
            <a:extLst>
              <a:ext uri="{FF2B5EF4-FFF2-40B4-BE49-F238E27FC236}">
                <a16:creationId xmlns:a16="http://schemas.microsoft.com/office/drawing/2014/main" id="{7A983A31-68C2-4D8D-91CA-020486551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36591" y="1287018"/>
            <a:ext cx="718368" cy="718368"/>
          </a:xfrm>
          <a:prstGeom prst="rect">
            <a:avLst/>
          </a:prstGeom>
        </p:spPr>
      </p:pic>
      <p:pic>
        <p:nvPicPr>
          <p:cNvPr id="17" name="Elemento grafico 16" descr="Condividi con riempimento a tinta unita">
            <a:extLst>
              <a:ext uri="{FF2B5EF4-FFF2-40B4-BE49-F238E27FC236}">
                <a16:creationId xmlns:a16="http://schemas.microsoft.com/office/drawing/2014/main" id="{D92B4FC2-CD2D-48FC-999D-892731CB17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66732" y="3913277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C1FDE6B0-852D-4F07-8435-68C4B37E9C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902182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47366" y="3052022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-1" y="-9832784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79820B3-FCCA-41F1-864B-997EE45B50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DB1EF8F5-F64D-416F-90A8-C9DFD07509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0D521C08-D3A5-4783-A799-1FFF1521F4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DB618DFC-AF08-47B5-ACAD-654A0E8A31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1DAD710D-6D99-4E58-A029-1FA40864DD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B86FA234-F9F0-4DC7-B194-841544775C9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-93548" y="1456406"/>
            <a:ext cx="1030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D924BB-7FB1-4C82-91A5-C34F9D2F547A}"/>
              </a:ext>
            </a:extLst>
          </p:cNvPr>
          <p:cNvSpPr txBox="1"/>
          <p:nvPr/>
        </p:nvSpPr>
        <p:spPr>
          <a:xfrm>
            <a:off x="2102950" y="805253"/>
            <a:ext cx="302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 FILE_SCAN: accetta come parametro d’ingresso il nome del file e restituisce tre interi che indicano: numero di caratteri, parole e linee nel file. Altrimenti un codice di errore.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07D647-1EBF-4A37-A91B-9D9732B72F6B}"/>
              </a:ext>
            </a:extLst>
          </p:cNvPr>
          <p:cNvSpPr txBox="1"/>
          <p:nvPr/>
        </p:nvSpPr>
        <p:spPr>
          <a:xfrm>
            <a:off x="2102950" y="3633203"/>
            <a:ext cx="3140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 DIR_SCAN: accetta come parametro d’ingresso il nome del direttorio remoto e una soglia numerica. In caso di successo, restituisce un intero positivo con il numero di file la cui dimensione supera la soglia inserita, altrimenti -1.</a:t>
            </a:r>
          </a:p>
          <a:p>
            <a:endParaRPr lang="it-IT" dirty="0"/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8646750D-EAD6-4DCF-81E4-A03C9C1EC10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-869791" y="574474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8BDF5A38-5DAA-4652-B24D-132DC9A4418A}"/>
              </a:ext>
            </a:extLst>
          </p:cNvPr>
          <p:cNvSpPr/>
          <p:nvPr/>
        </p:nvSpPr>
        <p:spPr>
          <a:xfrm>
            <a:off x="815723" y="206268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FC5FCFD-AA6A-4A57-8233-C33BE27E4977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F5A0048-7E26-4166-8460-210AE43053B5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11253363-C25D-4D4E-8A20-84B83C3D3B88}"/>
              </a:ext>
            </a:extLst>
          </p:cNvPr>
          <p:cNvSpPr/>
          <p:nvPr/>
        </p:nvSpPr>
        <p:spPr>
          <a:xfrm>
            <a:off x="-921548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3B5834CB-2D85-43AB-A4E1-5AA2D7AB67CC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EBE12D95-23B5-40EA-942C-249C49F49539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5" name="Elemento grafico 34" descr="Tiro a segno contorno">
            <a:extLst>
              <a:ext uri="{FF2B5EF4-FFF2-40B4-BE49-F238E27FC236}">
                <a16:creationId xmlns:a16="http://schemas.microsoft.com/office/drawing/2014/main" id="{753A4E9C-1310-4DA4-B30E-4F3078A6B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36" name="Elemento grafico 35" descr="Ingranaggi contorno">
            <a:extLst>
              <a:ext uri="{FF2B5EF4-FFF2-40B4-BE49-F238E27FC236}">
                <a16:creationId xmlns:a16="http://schemas.microsoft.com/office/drawing/2014/main" id="{9F8C930C-6A6E-4240-9DF7-B80EF516B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37" name="Elemento grafico 36" descr="Condividi con riempimento a tinta unita">
            <a:extLst>
              <a:ext uri="{FF2B5EF4-FFF2-40B4-BE49-F238E27FC236}">
                <a16:creationId xmlns:a16="http://schemas.microsoft.com/office/drawing/2014/main" id="{42C2C5AA-49F6-4E55-8889-7F4AA048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406" y="2083521"/>
            <a:ext cx="780634" cy="780634"/>
          </a:xfrm>
          <a:prstGeom prst="rect">
            <a:avLst/>
          </a:prstGeom>
        </p:spPr>
      </p:pic>
      <p:pic>
        <p:nvPicPr>
          <p:cNvPr id="38" name="Segnaposto contenuto 9" descr="Utente contorno">
            <a:extLst>
              <a:ext uri="{FF2B5EF4-FFF2-40B4-BE49-F238E27FC236}">
                <a16:creationId xmlns:a16="http://schemas.microsoft.com/office/drawing/2014/main" id="{5762467F-B95A-420D-80B5-ED3BFC5C5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66732" y="3913277"/>
            <a:ext cx="718368" cy="718368"/>
          </a:xfrm>
          <a:prstGeom prst="rect">
            <a:avLst/>
          </a:prstGeom>
        </p:spPr>
      </p:pic>
      <p:pic>
        <p:nvPicPr>
          <p:cNvPr id="39" name="Elemento grafico 38" descr="Database contorno">
            <a:extLst>
              <a:ext uri="{FF2B5EF4-FFF2-40B4-BE49-F238E27FC236}">
                <a16:creationId xmlns:a16="http://schemas.microsoft.com/office/drawing/2014/main" id="{CB70ACF4-5EAE-42AC-A9C4-6EBA2D5F17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40" name="Ovale 39">
            <a:extLst>
              <a:ext uri="{FF2B5EF4-FFF2-40B4-BE49-F238E27FC236}">
                <a16:creationId xmlns:a16="http://schemas.microsoft.com/office/drawing/2014/main" id="{A1D0670A-1449-4213-BDEE-5653870A65D5}"/>
              </a:ext>
            </a:extLst>
          </p:cNvPr>
          <p:cNvSpPr/>
          <p:nvPr/>
        </p:nvSpPr>
        <p:spPr>
          <a:xfrm>
            <a:off x="-949054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1" name="Segnaposto contenuto 7" descr="Blockchain contorno">
            <a:extLst>
              <a:ext uri="{FF2B5EF4-FFF2-40B4-BE49-F238E27FC236}">
                <a16:creationId xmlns:a16="http://schemas.microsoft.com/office/drawing/2014/main" id="{C7DF65FA-79A5-410F-A8A4-01BFAD0BF3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894238" y="3052022"/>
            <a:ext cx="718368" cy="718368"/>
          </a:xfrm>
          <a:prstGeom prst="rect">
            <a:avLst/>
          </a:prstGeom>
        </p:spPr>
      </p:pic>
      <p:sp>
        <p:nvSpPr>
          <p:cNvPr id="42" name="Figura a mano libera: forma 41">
            <a:extLst>
              <a:ext uri="{FF2B5EF4-FFF2-40B4-BE49-F238E27FC236}">
                <a16:creationId xmlns:a16="http://schemas.microsoft.com/office/drawing/2014/main" id="{DE6D121D-8749-4F9D-B356-C9649DDE3A82}"/>
              </a:ext>
            </a:extLst>
          </p:cNvPr>
          <p:cNvSpPr/>
          <p:nvPr/>
        </p:nvSpPr>
        <p:spPr>
          <a:xfrm flipH="1">
            <a:off x="0" y="-9003445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43" name="Elemento grafico 42" descr="Tiro a segno con riempimento a tinta unita">
            <a:extLst>
              <a:ext uri="{FF2B5EF4-FFF2-40B4-BE49-F238E27FC236}">
                <a16:creationId xmlns:a16="http://schemas.microsoft.com/office/drawing/2014/main" id="{1A338E8B-D893-4E9B-B5D1-535E1466CE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4" name="Elemento grafico 43" descr="Singolo ingranaggio con riempimento a tinta unita">
            <a:extLst>
              <a:ext uri="{FF2B5EF4-FFF2-40B4-BE49-F238E27FC236}">
                <a16:creationId xmlns:a16="http://schemas.microsoft.com/office/drawing/2014/main" id="{8C7E79AB-0C64-45F1-8709-0E49F8F769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45" name="Elemento grafico 44" descr="Condividi con riempimento a tinta unita">
            <a:extLst>
              <a:ext uri="{FF2B5EF4-FFF2-40B4-BE49-F238E27FC236}">
                <a16:creationId xmlns:a16="http://schemas.microsoft.com/office/drawing/2014/main" id="{E3E4DDF8-E9A7-4A75-988D-3AAF47D690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46" name="Segnaposto contenuto 7" descr="Blockchain contorno">
            <a:extLst>
              <a:ext uri="{FF2B5EF4-FFF2-40B4-BE49-F238E27FC236}">
                <a16:creationId xmlns:a16="http://schemas.microsoft.com/office/drawing/2014/main" id="{C4809F84-C440-4AFE-8E72-4C1F1BC9F0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47" name="Segnaposto contenuto 9" descr="Utente con riempimento a tinta unita">
            <a:extLst>
              <a:ext uri="{FF2B5EF4-FFF2-40B4-BE49-F238E27FC236}">
                <a16:creationId xmlns:a16="http://schemas.microsoft.com/office/drawing/2014/main" id="{853C4ED5-572D-4ACF-8F3E-9A4AB7BD11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48" name="Elemento grafico 47" descr="Database con riempimento a tinta unita">
            <a:extLst>
              <a:ext uri="{FF2B5EF4-FFF2-40B4-BE49-F238E27FC236}">
                <a16:creationId xmlns:a16="http://schemas.microsoft.com/office/drawing/2014/main" id="{CE8951B4-5E13-486E-8FF8-2985C73E93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24" name="Elemento grafico 23" descr="Idrante antincendio rotto con riempimento a tinta unita">
            <a:extLst>
              <a:ext uri="{FF2B5EF4-FFF2-40B4-BE49-F238E27FC236}">
                <a16:creationId xmlns:a16="http://schemas.microsoft.com/office/drawing/2014/main" id="{DE3A58D8-B7D6-4D92-B6D7-76573AFA2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E3F4E56-1545-4E64-BBE1-5322C02ED0EA}"/>
              </a:ext>
            </a:extLst>
          </p:cNvPr>
          <p:cNvSpPr txBox="1"/>
          <p:nvPr/>
        </p:nvSpPr>
        <p:spPr>
          <a:xfrm>
            <a:off x="-107059" y="2362131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INTERFACE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2ADA2808-CB86-4D61-A09D-4EB36251AD2A}"/>
              </a:ext>
            </a:extLst>
          </p:cNvPr>
          <p:cNvSpPr/>
          <p:nvPr/>
        </p:nvSpPr>
        <p:spPr>
          <a:xfrm>
            <a:off x="7177178" y="1039180"/>
            <a:ext cx="4063042" cy="4309197"/>
          </a:xfrm>
          <a:prstGeom prst="roundRect">
            <a:avLst>
              <a:gd name="adj" fmla="val 513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C9D50F-D01B-404D-8E92-9097F57F1674}"/>
              </a:ext>
            </a:extLst>
          </p:cNvPr>
          <p:cNvSpPr txBox="1"/>
          <p:nvPr/>
        </p:nvSpPr>
        <p:spPr>
          <a:xfrm>
            <a:off x="7177178" y="1039180"/>
            <a:ext cx="4063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registryRemotoPort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sz="10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1099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registryRemotoHost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sz="1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it-IT" sz="1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registryRemotoName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sz="1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RegistryRemoto</a:t>
            </a:r>
            <a:r>
              <a:rPr lang="it-IT" sz="1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it-IT" sz="10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it-IT" sz="10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 Controllo </a:t>
            </a:r>
            <a:r>
              <a:rPr lang="it-IT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args</a:t>
            </a:r>
            <a:endParaRPr lang="it-IT" sz="1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it-IT" sz="10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registryRemotoPort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0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it-IT" sz="10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0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 Registrazione </a:t>
            </a:r>
            <a:r>
              <a:rPr lang="it-IT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RegistryRemoto</a:t>
            </a:r>
            <a:r>
              <a:rPr lang="it-IT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presso </a:t>
            </a:r>
            <a:r>
              <a:rPr lang="it-IT" sz="10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rmiregistry</a:t>
            </a:r>
            <a:r>
              <a:rPr lang="it-IT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locale</a:t>
            </a:r>
            <a:endParaRPr lang="it-IT" sz="1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completeName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sz="1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"//"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registryRemotoHost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registryRemotoPort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registryRemotoName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RegistryRemotoImpl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serverRMI</a:t>
            </a:r>
            <a:r>
              <a:rPr lang="it-IT" sz="1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sz="10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RegistryRemotoImpl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Naming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completeName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serverRMI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it-IT" sz="10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0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it-IT" sz="1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C5D1D819-8E3F-4F37-A3D9-B9A18687EBC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-869791" y="574474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8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e 7">
            <a:extLst>
              <a:ext uri="{FF2B5EF4-FFF2-40B4-BE49-F238E27FC236}">
                <a16:creationId xmlns:a16="http://schemas.microsoft.com/office/drawing/2014/main" id="{CD629D74-F096-4080-B149-8187386A577E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21548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3C499B9-B0AB-4BA6-8595-98FDDB6D056D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18" name="Elemento grafico 17" descr="Condividi con riempimento a tinta unita">
            <a:extLst>
              <a:ext uri="{FF2B5EF4-FFF2-40B4-BE49-F238E27FC236}">
                <a16:creationId xmlns:a16="http://schemas.microsoft.com/office/drawing/2014/main" id="{85CAC16D-90F7-42C3-A9E5-7E158169A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66732" y="3913277"/>
            <a:ext cx="718368" cy="718368"/>
          </a:xfrm>
          <a:prstGeom prst="rect">
            <a:avLst/>
          </a:prstGeom>
        </p:spPr>
      </p:pic>
      <p:pic>
        <p:nvPicPr>
          <p:cNvPr id="21" name="Elemento grafico 20" descr="Database contorno">
            <a:extLst>
              <a:ext uri="{FF2B5EF4-FFF2-40B4-BE49-F238E27FC236}">
                <a16:creationId xmlns:a16="http://schemas.microsoft.com/office/drawing/2014/main" id="{6D01C2E6-5FE9-4975-AD11-1F42B37B5A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5723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9" name="Segnaposto contenuto 7" descr="Blockchain contorno">
            <a:extLst>
              <a:ext uri="{FF2B5EF4-FFF2-40B4-BE49-F238E27FC236}">
                <a16:creationId xmlns:a16="http://schemas.microsoft.com/office/drawing/2014/main" id="{E6B1700F-9040-4682-98BB-7B2E969C07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539" y="3052022"/>
            <a:ext cx="718368" cy="718368"/>
          </a:xfrm>
          <a:prstGeom prst="rect">
            <a:avLst/>
          </a:prstGeom>
        </p:spPr>
      </p:pic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06778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D502047B-C131-42CE-9B5F-78E23B8D71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25706FE3-655D-483E-9825-9402757AD9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959BDCFE-0E5A-4A4D-9BC3-5B839198CA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0EBA6631-9D0B-4C08-82A7-DC5114B165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8F323B9E-9420-4774-911C-C367FD14FF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4C6B5D36-D1A9-4D89-8D81-22219E0511F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98232" y="3263192"/>
            <a:ext cx="106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STRUTTURA</a:t>
            </a:r>
          </a:p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DATI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07A94852-5017-4CC7-A420-5B2C252CAF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-869791" y="574474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36136B-0BBB-4725-A8B4-96B6E3534644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17" name="Elemento grafico 16" descr="Condividi con riempimento a tinta unita">
            <a:extLst>
              <a:ext uri="{FF2B5EF4-FFF2-40B4-BE49-F238E27FC236}">
                <a16:creationId xmlns:a16="http://schemas.microsoft.com/office/drawing/2014/main" id="{40E6D582-9765-4E68-A2E2-2EA568635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18" name="Segnaposto contenuto 9" descr="Utente con riempimento a tinta unita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0539" y="3913277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866732" y="3052022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14939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F3E112FE-5D7F-46B8-AB3F-74FECA698A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torno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9F24419D-4810-4125-8C07-19112F6BDF1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77214" y="4175704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2045446" y="2493117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1A09BB6D-917A-4B0D-92A1-832A359880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-869791" y="574474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FE48885-3C1A-4AFF-A249-2136F8D4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" y="1864246"/>
            <a:ext cx="1212540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36136B-0BBB-4725-A8B4-96B6E3534644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49054" y="396385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815723" y="4847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17" name="Elemento grafico 16" descr="Condividi con riempimento a tinta unita">
            <a:extLst>
              <a:ext uri="{FF2B5EF4-FFF2-40B4-BE49-F238E27FC236}">
                <a16:creationId xmlns:a16="http://schemas.microsoft.com/office/drawing/2014/main" id="{40E6D582-9765-4E68-A2E2-2EA568635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94238" y="3961535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0539" y="4906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66732" y="3052022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621372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F3E112FE-5D7F-46B8-AB3F-74FECA698A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torno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16B4B142-B9C0-4291-A17F-DBFE849920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A0EA46D-D896-46C1-877F-4FFBDF137463}"/>
              </a:ext>
            </a:extLst>
          </p:cNvPr>
          <p:cNvSpPr txBox="1"/>
          <p:nvPr/>
        </p:nvSpPr>
        <p:spPr>
          <a:xfrm>
            <a:off x="62983" y="5129221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1B6EEB-B3DD-41F3-A0CC-A48BAD86871F}"/>
              </a:ext>
            </a:extLst>
          </p:cNvPr>
          <p:cNvSpPr txBox="1"/>
          <p:nvPr/>
        </p:nvSpPr>
        <p:spPr>
          <a:xfrm>
            <a:off x="1837236" y="2595598"/>
            <a:ext cx="3165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Server implementa le procedure invocabili in remoto restituendo l’esito delle operazioni usando le RPC di SUN a default.</a:t>
            </a:r>
          </a:p>
        </p:txBody>
      </p:sp>
      <p:pic>
        <p:nvPicPr>
          <p:cNvPr id="31" name="Elemento grafico 30" descr="Idrante antincendio rotto con riempimento a tinta unita">
            <a:extLst>
              <a:ext uri="{FF2B5EF4-FFF2-40B4-BE49-F238E27FC236}">
                <a16:creationId xmlns:a16="http://schemas.microsoft.com/office/drawing/2014/main" id="{015F62F2-753F-491A-90CD-3DBE0DE848D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-869791" y="574474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5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15723" y="575350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" name="Elemento grafico 2" descr="Idrante antincendio rotto con riempimento a tinta unita">
            <a:extLst>
              <a:ext uri="{FF2B5EF4-FFF2-40B4-BE49-F238E27FC236}">
                <a16:creationId xmlns:a16="http://schemas.microsoft.com/office/drawing/2014/main" id="{E3606FC0-F891-4ED0-8CB2-E32D07849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9723" y="5799444"/>
            <a:ext cx="720000" cy="720000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36136B-0BBB-4725-A8B4-96B6E3534644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49054" y="396385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4327" y="489028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17" name="Elemento grafico 16" descr="Condividi con riempimento a tinta unita">
            <a:extLst>
              <a:ext uri="{FF2B5EF4-FFF2-40B4-BE49-F238E27FC236}">
                <a16:creationId xmlns:a16="http://schemas.microsoft.com/office/drawing/2014/main" id="{40E6D582-9765-4E68-A2E2-2EA5686354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94238" y="3961535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19511" y="4948960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66732" y="3052022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5319542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F3E112FE-5D7F-46B8-AB3F-74FECA698A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29" name="Elemento grafico 28" descr="Cactus con riempimento a tinta unita">
            <a:extLst>
              <a:ext uri="{FF2B5EF4-FFF2-40B4-BE49-F238E27FC236}">
                <a16:creationId xmlns:a16="http://schemas.microsoft.com/office/drawing/2014/main" id="{6D4452B6-B4C6-4806-9174-223EF4BA0F1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0477" y="5861502"/>
            <a:ext cx="720000" cy="720000"/>
          </a:xfrm>
          <a:prstGeom prst="rect">
            <a:avLst/>
          </a:prstGeom>
        </p:spPr>
      </p:pic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72426" y="6067613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b4ea0a96-3951-4160-baca-c74dadb8c17f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313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202</cp:revision>
  <dcterms:created xsi:type="dcterms:W3CDTF">2021-10-09T10:19:03Z</dcterms:created>
  <dcterms:modified xsi:type="dcterms:W3CDTF">2021-12-04T16:56:40Z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