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7" r:id="rId4"/>
  </p:sldMasterIdLst>
  <p:notesMasterIdLst>
    <p:notesMasterId r:id="rId11"/>
  </p:notesMasterIdLst>
  <p:handoutMasterIdLst>
    <p:handoutMasterId r:id="rId12"/>
  </p:handoutMasterIdLst>
  <p:sldIdLst>
    <p:sldId id="312" r:id="rId5"/>
    <p:sldId id="329" r:id="rId6"/>
    <p:sldId id="326" r:id="rId7"/>
    <p:sldId id="327" r:id="rId8"/>
    <p:sldId id="330" r:id="rId9"/>
    <p:sldId id="33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naele Stagni - natanaele.stagni@studio.unibo.it" initials="NSn" lastIdx="2" clrIdx="0">
    <p:extLst>
      <p:ext uri="{19B8F6BF-5375-455C-9EA6-DF929625EA0E}">
        <p15:presenceInfo xmlns:p15="http://schemas.microsoft.com/office/powerpoint/2012/main" userId="Natanaele Stagni - natanaele.stagni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FFFFFF"/>
    <a:srgbClr val="EAEAEA"/>
    <a:srgbClr val="012A4A"/>
    <a:srgbClr val="013A63"/>
    <a:srgbClr val="014F86"/>
    <a:srgbClr val="468FAF"/>
    <a:srgbClr val="20769B"/>
    <a:srgbClr val="2A6F97"/>
    <a:srgbClr val="014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533034-06E5-47C0-9AA8-04AE353BCB86}" v="72" dt="2021-12-05T10:57:48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9" autoAdjust="0"/>
    <p:restoredTop sz="94660"/>
  </p:normalViewPr>
  <p:slideViewPr>
    <p:cSldViewPr snapToGrid="0">
      <p:cViewPr>
        <p:scale>
          <a:sx n="90" d="100"/>
          <a:sy n="90" d="100"/>
        </p:scale>
        <p:origin x="1314" y="25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8E0B0B-B232-4939-AB01-41D6134977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A32B28-3BE0-43C5-908E-8FFB4B68C0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857BA-F4AF-4FDB-9BD7-33CC67AEAE19}" type="datetimeFigureOut">
              <a:rPr lang="it-IT" smtClean="0"/>
              <a:t>07/12/2021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BCFD60-E6F2-4135-971A-BDF50209AC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1741B2-45EB-4EA1-9B8F-CAC840FCE7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371EC-7126-4B85-B35B-273BE53989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5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C0C39-E717-4206-B48F-03024D75E04C}" type="datetimeFigureOut">
              <a:rPr lang="it-IT" noProof="0" smtClean="0"/>
              <a:t>07/12/2021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lo stile del titolo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1223-1307-400F-935F-0A02C086EAE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308577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2781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1917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31947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377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46543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64795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60280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40506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7937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5262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4556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3683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7233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4450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4048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2145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0936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11977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3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30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36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32.png"/><Relationship Id="rId15" Type="http://schemas.openxmlformats.org/officeDocument/2006/relationships/image" Target="../media/image14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31.svg"/><Relationship Id="rId9" Type="http://schemas.openxmlformats.org/officeDocument/2006/relationships/image" Target="../media/image10.png"/><Relationship Id="rId14" Type="http://schemas.openxmlformats.org/officeDocument/2006/relationships/image" Target="../media/image3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5.svg"/><Relationship Id="rId18" Type="http://schemas.openxmlformats.org/officeDocument/2006/relationships/image" Target="../media/image20.png"/><Relationship Id="rId26" Type="http://schemas.openxmlformats.org/officeDocument/2006/relationships/image" Target="../media/image38.png"/><Relationship Id="rId3" Type="http://schemas.openxmlformats.org/officeDocument/2006/relationships/image" Target="../media/image31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34.png"/><Relationship Id="rId17" Type="http://schemas.openxmlformats.org/officeDocument/2006/relationships/image" Target="../media/image37.svg"/><Relationship Id="rId25" Type="http://schemas.openxmlformats.org/officeDocument/2006/relationships/image" Target="../media/image27.svg"/><Relationship Id="rId2" Type="http://schemas.openxmlformats.org/officeDocument/2006/relationships/image" Target="../media/image30.png"/><Relationship Id="rId16" Type="http://schemas.openxmlformats.org/officeDocument/2006/relationships/image" Target="../media/image14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5.svg"/><Relationship Id="rId18" Type="http://schemas.openxmlformats.org/officeDocument/2006/relationships/image" Target="../media/image14.png"/><Relationship Id="rId26" Type="http://schemas.openxmlformats.org/officeDocument/2006/relationships/image" Target="../media/image38.png"/><Relationship Id="rId3" Type="http://schemas.openxmlformats.org/officeDocument/2006/relationships/image" Target="../media/image31.svg"/><Relationship Id="rId21" Type="http://schemas.openxmlformats.org/officeDocument/2006/relationships/image" Target="../media/image23.svg"/><Relationship Id="rId7" Type="http://schemas.openxmlformats.org/officeDocument/2006/relationships/image" Target="../media/image40.svg"/><Relationship Id="rId12" Type="http://schemas.openxmlformats.org/officeDocument/2006/relationships/image" Target="../media/image3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image" Target="../media/image30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10" Type="http://schemas.openxmlformats.org/officeDocument/2006/relationships/image" Target="../media/image12.png"/><Relationship Id="rId19" Type="http://schemas.openxmlformats.org/officeDocument/2006/relationships/image" Target="../media/image4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3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30.png"/><Relationship Id="rId21" Type="http://schemas.openxmlformats.org/officeDocument/2006/relationships/image" Target="../media/image1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43.svg"/><Relationship Id="rId19" Type="http://schemas.openxmlformats.org/officeDocument/2006/relationships/image" Target="../media/image20.png"/><Relationship Id="rId4" Type="http://schemas.openxmlformats.org/officeDocument/2006/relationships/image" Target="../media/image31.svg"/><Relationship Id="rId9" Type="http://schemas.openxmlformats.org/officeDocument/2006/relationships/image" Target="../media/image42.png"/><Relationship Id="rId14" Type="http://schemas.openxmlformats.org/officeDocument/2006/relationships/image" Target="../media/image35.svg"/><Relationship Id="rId22" Type="http://schemas.openxmlformats.org/officeDocument/2006/relationships/image" Target="../media/image4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45.svg"/><Relationship Id="rId3" Type="http://schemas.openxmlformats.org/officeDocument/2006/relationships/image" Target="../media/image26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14.png"/><Relationship Id="rId2" Type="http://schemas.openxmlformats.org/officeDocument/2006/relationships/image" Target="../media/image3.png"/><Relationship Id="rId16" Type="http://schemas.openxmlformats.org/officeDocument/2006/relationships/image" Target="../media/image3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30.png"/><Relationship Id="rId15" Type="http://schemas.openxmlformats.org/officeDocument/2006/relationships/image" Target="../media/image3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27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magine 53">
            <a:extLst>
              <a:ext uri="{FF2B5EF4-FFF2-40B4-BE49-F238E27FC236}">
                <a16:creationId xmlns:a16="http://schemas.microsoft.com/office/drawing/2014/main" id="{8E27E68F-D466-495D-A2FA-FF8468F13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15" y="-1262336"/>
            <a:ext cx="1000265" cy="5534797"/>
          </a:xfrm>
          <a:prstGeom prst="rect">
            <a:avLst/>
          </a:prstGeom>
        </p:spPr>
      </p:pic>
      <p:sp>
        <p:nvSpPr>
          <p:cNvPr id="46" name="Figura a mano libera: forma 45">
            <a:extLst>
              <a:ext uri="{FF2B5EF4-FFF2-40B4-BE49-F238E27FC236}">
                <a16:creationId xmlns:a16="http://schemas.microsoft.com/office/drawing/2014/main" id="{31491C78-9247-42A3-AE9C-49B7EA160F95}"/>
              </a:ext>
            </a:extLst>
          </p:cNvPr>
          <p:cNvSpPr/>
          <p:nvPr/>
        </p:nvSpPr>
        <p:spPr>
          <a:xfrm flipH="1">
            <a:off x="0" y="-10821613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4CFEA2-0E27-4960-B725-29A3D9AB8B48}"/>
              </a:ext>
            </a:extLst>
          </p:cNvPr>
          <p:cNvSpPr txBox="1"/>
          <p:nvPr/>
        </p:nvSpPr>
        <p:spPr>
          <a:xfrm>
            <a:off x="2112301" y="6388793"/>
            <a:ext cx="7967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solidFill>
                  <a:schemeClr val="tx1"/>
                </a:solidFill>
              </a:rPr>
              <a:t>Davide di </a:t>
            </a:r>
            <a:r>
              <a:rPr lang="it-IT" sz="1600" dirty="0"/>
              <a:t>M</a:t>
            </a:r>
            <a:r>
              <a:rPr lang="it-IT" sz="1600" dirty="0">
                <a:solidFill>
                  <a:schemeClr val="tx1"/>
                </a:solidFill>
              </a:rPr>
              <a:t>olfetta, Mirko Legnini, Daniele </a:t>
            </a:r>
            <a:r>
              <a:rPr lang="it-IT" sz="1600" dirty="0"/>
              <a:t>N</a:t>
            </a:r>
            <a:r>
              <a:rPr lang="it-IT" sz="1600" dirty="0">
                <a:solidFill>
                  <a:schemeClr val="tx1"/>
                </a:solidFill>
              </a:rPr>
              <a:t>anni </a:t>
            </a:r>
            <a:r>
              <a:rPr lang="it-IT" sz="1600" dirty="0"/>
              <a:t>C</a:t>
            </a:r>
            <a:r>
              <a:rPr lang="it-IT" sz="1600" dirty="0">
                <a:solidFill>
                  <a:schemeClr val="tx1"/>
                </a:solidFill>
              </a:rPr>
              <a:t>irulli, Natanaele Stagni, Lorenzo Venerandi</a:t>
            </a:r>
            <a:endParaRPr lang="it-IT" sz="160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b="1" noProof="0" smtClean="0"/>
              <a:t>1</a:t>
            </a:fld>
            <a:endParaRPr lang="it-IT" b="1" noProof="0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D3AC2F22-FB95-46BF-9DCF-415FDA1BA300}"/>
              </a:ext>
            </a:extLst>
          </p:cNvPr>
          <p:cNvSpPr/>
          <p:nvPr/>
        </p:nvSpPr>
        <p:spPr>
          <a:xfrm>
            <a:off x="-921548" y="1177652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74E7B7C7-3A95-4D42-B43F-8DB529DA3CC2}"/>
              </a:ext>
            </a:extLst>
          </p:cNvPr>
          <p:cNvSpPr/>
          <p:nvPr/>
        </p:nvSpPr>
        <p:spPr>
          <a:xfrm>
            <a:off x="843012" y="240541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04C21FF1-62D1-4FC0-AD16-E92F15F1721B}"/>
              </a:ext>
            </a:extLst>
          </p:cNvPr>
          <p:cNvSpPr/>
          <p:nvPr/>
        </p:nvSpPr>
        <p:spPr>
          <a:xfrm>
            <a:off x="-983587" y="3468215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1D88484A-4A5C-4C39-8803-41B298BC713B}"/>
              </a:ext>
            </a:extLst>
          </p:cNvPr>
          <p:cNvSpPr/>
          <p:nvPr/>
        </p:nvSpPr>
        <p:spPr>
          <a:xfrm>
            <a:off x="-986948" y="4579481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FF876CDD-7F74-4DEF-811F-4600E883D877}"/>
              </a:ext>
            </a:extLst>
          </p:cNvPr>
          <p:cNvSpPr/>
          <p:nvPr/>
        </p:nvSpPr>
        <p:spPr>
          <a:xfrm>
            <a:off x="-987764" y="5690747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39" name="Elemento grafico 38" descr="Tiro a segno con riempimento a tinta unita">
            <a:extLst>
              <a:ext uri="{FF2B5EF4-FFF2-40B4-BE49-F238E27FC236}">
                <a16:creationId xmlns:a16="http://schemas.microsoft.com/office/drawing/2014/main" id="{4EDBAD58-44A3-4A31-B226-F37D3021A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97828" y="297120"/>
            <a:ext cx="718368" cy="718368"/>
          </a:xfrm>
          <a:prstGeom prst="rect">
            <a:avLst/>
          </a:prstGeom>
        </p:spPr>
      </p:pic>
      <p:pic>
        <p:nvPicPr>
          <p:cNvPr id="40" name="Elemento grafico 39" descr="Ingranaggi contorno">
            <a:extLst>
              <a:ext uri="{FF2B5EF4-FFF2-40B4-BE49-F238E27FC236}">
                <a16:creationId xmlns:a16="http://schemas.microsoft.com/office/drawing/2014/main" id="{3A7A700C-B01E-448A-A477-893FF62DC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66732" y="1233237"/>
            <a:ext cx="718368" cy="718368"/>
          </a:xfrm>
          <a:prstGeom prst="rect">
            <a:avLst/>
          </a:prstGeom>
        </p:spPr>
      </p:pic>
      <p:pic>
        <p:nvPicPr>
          <p:cNvPr id="42" name="Segnaposto contenuto 9" descr="Utente contorno">
            <a:extLst>
              <a:ext uri="{FF2B5EF4-FFF2-40B4-BE49-F238E27FC236}">
                <a16:creationId xmlns:a16="http://schemas.microsoft.com/office/drawing/2014/main" id="{3A26241F-080B-4A12-A8E3-A13007E69F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928771" y="3465899"/>
            <a:ext cx="718368" cy="718368"/>
          </a:xfrm>
          <a:prstGeom prst="rect">
            <a:avLst/>
          </a:prstGeom>
        </p:spPr>
      </p:pic>
      <p:pic>
        <p:nvPicPr>
          <p:cNvPr id="43" name="Elemento grafico 42" descr="Database contorno">
            <a:extLst>
              <a:ext uri="{FF2B5EF4-FFF2-40B4-BE49-F238E27FC236}">
                <a16:creationId xmlns:a16="http://schemas.microsoft.com/office/drawing/2014/main" id="{96F0F38F-E0F4-408E-9A36-88D708B31B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932132" y="4638160"/>
            <a:ext cx="718368" cy="718368"/>
          </a:xfrm>
          <a:prstGeom prst="rect">
            <a:avLst/>
          </a:prstGeom>
        </p:spPr>
      </p:pic>
      <p:sp>
        <p:nvSpPr>
          <p:cNvPr id="44" name="Ovale 43">
            <a:extLst>
              <a:ext uri="{FF2B5EF4-FFF2-40B4-BE49-F238E27FC236}">
                <a16:creationId xmlns:a16="http://schemas.microsoft.com/office/drawing/2014/main" id="{01323FF3-ACC8-44A0-89B9-06F650FAD869}"/>
              </a:ext>
            </a:extLst>
          </p:cNvPr>
          <p:cNvSpPr/>
          <p:nvPr/>
        </p:nvSpPr>
        <p:spPr>
          <a:xfrm>
            <a:off x="-921548" y="2306298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45" name="Segnaposto contenuto 7" descr="Blockchain contorno">
            <a:extLst>
              <a:ext uri="{FF2B5EF4-FFF2-40B4-BE49-F238E27FC236}">
                <a16:creationId xmlns:a16="http://schemas.microsoft.com/office/drawing/2014/main" id="{299EA23F-0317-4158-B586-5389499EF1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863636" y="2361114"/>
            <a:ext cx="718368" cy="718368"/>
          </a:xfrm>
          <a:prstGeom prst="rect">
            <a:avLst/>
          </a:prstGeom>
        </p:spPr>
      </p:pic>
      <p:pic>
        <p:nvPicPr>
          <p:cNvPr id="47" name="Elemento grafico 46" descr="Tiro a segno contorno">
            <a:extLst>
              <a:ext uri="{FF2B5EF4-FFF2-40B4-BE49-F238E27FC236}">
                <a16:creationId xmlns:a16="http://schemas.microsoft.com/office/drawing/2014/main" id="{D58D57E4-2115-4EE6-A270-6C8EDEA4D3F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2109" y="320812"/>
            <a:ext cx="718368" cy="718368"/>
          </a:xfrm>
          <a:prstGeom prst="rect">
            <a:avLst/>
          </a:prstGeom>
        </p:spPr>
      </p:pic>
      <p:pic>
        <p:nvPicPr>
          <p:cNvPr id="48" name="Elemento grafico 47" descr="Singolo ingranaggio con riempimento a tinta unita">
            <a:extLst>
              <a:ext uri="{FF2B5EF4-FFF2-40B4-BE49-F238E27FC236}">
                <a16:creationId xmlns:a16="http://schemas.microsoft.com/office/drawing/2014/main" id="{3F6F1215-00C0-4B41-AF55-A32C982C4E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242109" y="1233237"/>
            <a:ext cx="718368" cy="718368"/>
          </a:xfrm>
          <a:prstGeom prst="rect">
            <a:avLst/>
          </a:prstGeom>
        </p:spPr>
      </p:pic>
      <p:pic>
        <p:nvPicPr>
          <p:cNvPr id="50" name="Segnaposto contenuto 7" descr="Blockchain contorno">
            <a:extLst>
              <a:ext uri="{FF2B5EF4-FFF2-40B4-BE49-F238E27FC236}">
                <a16:creationId xmlns:a16="http://schemas.microsoft.com/office/drawing/2014/main" id="{7CB27159-711B-4E6B-AAB6-A0F9523E98F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2109" y="2361114"/>
            <a:ext cx="718368" cy="718368"/>
          </a:xfrm>
          <a:prstGeom prst="rect">
            <a:avLst/>
          </a:prstGeom>
        </p:spPr>
      </p:pic>
      <p:pic>
        <p:nvPicPr>
          <p:cNvPr id="51" name="Segnaposto contenuto 9" descr="Utente con riempimento a tinta unita">
            <a:extLst>
              <a:ext uri="{FF2B5EF4-FFF2-40B4-BE49-F238E27FC236}">
                <a16:creationId xmlns:a16="http://schemas.microsoft.com/office/drawing/2014/main" id="{ADB85AA4-D27F-49D2-8E71-D813A5DE69D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242109" y="3488991"/>
            <a:ext cx="718368" cy="718368"/>
          </a:xfrm>
          <a:prstGeom prst="rect">
            <a:avLst/>
          </a:prstGeom>
        </p:spPr>
      </p:pic>
      <p:pic>
        <p:nvPicPr>
          <p:cNvPr id="52" name="Elemento grafico 51" descr="Database con riempimento a tinta unita">
            <a:extLst>
              <a:ext uri="{FF2B5EF4-FFF2-40B4-BE49-F238E27FC236}">
                <a16:creationId xmlns:a16="http://schemas.microsoft.com/office/drawing/2014/main" id="{A970440D-786D-49FB-A39B-C9FF9F4967C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242109" y="4616868"/>
            <a:ext cx="718368" cy="718368"/>
          </a:xfrm>
          <a:prstGeom prst="rect">
            <a:avLst/>
          </a:prstGeom>
        </p:spPr>
      </p:pic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1D23F40E-577C-4704-BDD1-53C6A313D6D2}"/>
              </a:ext>
            </a:extLst>
          </p:cNvPr>
          <p:cNvSpPr txBox="1"/>
          <p:nvPr/>
        </p:nvSpPr>
        <p:spPr>
          <a:xfrm>
            <a:off x="2112300" y="209818"/>
            <a:ext cx="3983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ESERCITAZIONE</a:t>
            </a:r>
            <a:r>
              <a:rPr lang="it-IT" sz="2400" dirty="0"/>
              <a:t> </a:t>
            </a:r>
            <a:r>
              <a:rPr lang="it-IT" sz="3600" dirty="0"/>
              <a:t>8</a:t>
            </a:r>
            <a:r>
              <a:rPr lang="it-IT" sz="2400" dirty="0"/>
              <a:t>:</a:t>
            </a:r>
          </a:p>
          <a:p>
            <a:r>
              <a:rPr lang="it-IT" sz="2400" dirty="0"/>
              <a:t>Remote Procedure Call (RPC)</a:t>
            </a:r>
          </a:p>
        </p:txBody>
      </p:sp>
      <p:pic>
        <p:nvPicPr>
          <p:cNvPr id="27" name="Elemento grafico 26" descr="Idrante antincendio rotto con riempimento a tinta unita">
            <a:extLst>
              <a:ext uri="{FF2B5EF4-FFF2-40B4-BE49-F238E27FC236}">
                <a16:creationId xmlns:a16="http://schemas.microsoft.com/office/drawing/2014/main" id="{6AED2CD4-7E9D-48D4-92CC-DD47C6F6E2C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242109" y="5744747"/>
            <a:ext cx="720000" cy="720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55435D6-7EED-41EE-960A-BEE7615438E2}"/>
              </a:ext>
            </a:extLst>
          </p:cNvPr>
          <p:cNvSpPr txBox="1"/>
          <p:nvPr/>
        </p:nvSpPr>
        <p:spPr>
          <a:xfrm>
            <a:off x="-70225" y="466434"/>
            <a:ext cx="1067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2">
                    <a:lumMod val="75000"/>
                  </a:schemeClr>
                </a:solidFill>
              </a:rPr>
              <a:t>OBIETTIVI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EE036CC-8F6D-4AB6-9BBB-00504CEE01F3}"/>
              </a:ext>
            </a:extLst>
          </p:cNvPr>
          <p:cNvSpPr txBox="1"/>
          <p:nvPr/>
        </p:nvSpPr>
        <p:spPr>
          <a:xfrm>
            <a:off x="2449901" y="2502225"/>
            <a:ext cx="80398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contare i caratteri, le parole e le linee di un file di testo presente sul server remoto.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contare il numero di file (presenti nel direttorio remoto indicato dal client) la cui dimensione è maggiore di un intero indicato dal client.</a:t>
            </a:r>
          </a:p>
        </p:txBody>
      </p:sp>
      <p:pic>
        <p:nvPicPr>
          <p:cNvPr id="29" name="Elemento grafico 28" descr="Idrante antincendio rotto con riempimento a tinta unita">
            <a:extLst>
              <a:ext uri="{FF2B5EF4-FFF2-40B4-BE49-F238E27FC236}">
                <a16:creationId xmlns:a16="http://schemas.microsoft.com/office/drawing/2014/main" id="{B76F72A4-D2D6-4461-B013-19C39F881AB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-933764" y="5744747"/>
            <a:ext cx="720000" cy="720000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5AC1F13B-A53C-4375-BF94-1B5158675E9B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075300" y="-1854076"/>
            <a:ext cx="1372494" cy="1404626"/>
          </a:xfrm>
          <a:prstGeom prst="roundRect">
            <a:avLst>
              <a:gd name="adj" fmla="val 52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490B36B6-BBC5-484B-A361-6113D03E7959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855367" y="7538824"/>
            <a:ext cx="1812359" cy="830261"/>
          </a:xfrm>
          <a:prstGeom prst="roundRect">
            <a:avLst>
              <a:gd name="adj" fmla="val 436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27313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E882C53-E1ED-48FB-8173-0ABE19D48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8" y="-265174"/>
            <a:ext cx="1000265" cy="5534797"/>
          </a:xfrm>
          <a:prstGeom prst="rect">
            <a:avLst/>
          </a:prstGeom>
        </p:spPr>
      </p:pic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2</a:t>
            </a:fld>
            <a:endParaRPr lang="it-IT" noProof="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FA072E8-1074-48BD-B36C-972DA8EB2E4F}"/>
              </a:ext>
            </a:extLst>
          </p:cNvPr>
          <p:cNvSpPr/>
          <p:nvPr/>
        </p:nvSpPr>
        <p:spPr>
          <a:xfrm>
            <a:off x="892022" y="1361167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94FC5E84-FF8C-46EB-9CFF-4FBC959449F3}"/>
              </a:ext>
            </a:extLst>
          </p:cNvPr>
          <p:cNvSpPr/>
          <p:nvPr/>
        </p:nvSpPr>
        <p:spPr>
          <a:xfrm>
            <a:off x="-921548" y="26423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2ED130A9-1ACE-45D9-A9DF-15C0186F661B}"/>
              </a:ext>
            </a:extLst>
          </p:cNvPr>
          <p:cNvSpPr/>
          <p:nvPr/>
        </p:nvSpPr>
        <p:spPr>
          <a:xfrm>
            <a:off x="-921548" y="3548529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F45D1D58-5653-4B97-8C87-4DF368AF30AC}"/>
              </a:ext>
            </a:extLst>
          </p:cNvPr>
          <p:cNvSpPr/>
          <p:nvPr/>
        </p:nvSpPr>
        <p:spPr>
          <a:xfrm>
            <a:off x="-976364" y="4656979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74E17BCF-9E84-4DAD-B1CA-6C9D26666E93}"/>
              </a:ext>
            </a:extLst>
          </p:cNvPr>
          <p:cNvSpPr/>
          <p:nvPr/>
        </p:nvSpPr>
        <p:spPr>
          <a:xfrm>
            <a:off x="-920732" y="5690747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14" name="Elemento grafico 13" descr="Tiro a segno contorno">
            <a:extLst>
              <a:ext uri="{FF2B5EF4-FFF2-40B4-BE49-F238E27FC236}">
                <a16:creationId xmlns:a16="http://schemas.microsoft.com/office/drawing/2014/main" id="{67F7D67F-E6A7-4DC1-A06C-072C77579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66732" y="320812"/>
            <a:ext cx="718368" cy="718368"/>
          </a:xfrm>
          <a:prstGeom prst="rect">
            <a:avLst/>
          </a:prstGeom>
        </p:spPr>
      </p:pic>
      <p:pic>
        <p:nvPicPr>
          <p:cNvPr id="15" name="Elemento grafico 14" descr="Singolo ingranaggio con riempimento a tinta unita">
            <a:extLst>
              <a:ext uri="{FF2B5EF4-FFF2-40B4-BE49-F238E27FC236}">
                <a16:creationId xmlns:a16="http://schemas.microsoft.com/office/drawing/2014/main" id="{7A983A31-68C2-4D8D-91CA-020486551B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46838" y="1427294"/>
            <a:ext cx="718368" cy="718368"/>
          </a:xfrm>
          <a:prstGeom prst="rect">
            <a:avLst/>
          </a:prstGeom>
        </p:spPr>
      </p:pic>
      <p:pic>
        <p:nvPicPr>
          <p:cNvPr id="18" name="Segnaposto contenuto 9" descr="Utente contorno">
            <a:extLst>
              <a:ext uri="{FF2B5EF4-FFF2-40B4-BE49-F238E27FC236}">
                <a16:creationId xmlns:a16="http://schemas.microsoft.com/office/drawing/2014/main" id="{5FE9CD15-FB94-408C-B105-59C0C8EC61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866732" y="3546213"/>
            <a:ext cx="718368" cy="718368"/>
          </a:xfrm>
          <a:prstGeom prst="rect">
            <a:avLst/>
          </a:prstGeom>
        </p:spPr>
      </p:pic>
      <p:pic>
        <p:nvPicPr>
          <p:cNvPr id="19" name="Elemento grafico 18" descr="Database contorno">
            <a:extLst>
              <a:ext uri="{FF2B5EF4-FFF2-40B4-BE49-F238E27FC236}">
                <a16:creationId xmlns:a16="http://schemas.microsoft.com/office/drawing/2014/main" id="{C1FDE6B0-852D-4F07-8435-68C4B37E9C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921548" y="4715658"/>
            <a:ext cx="718368" cy="718368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FADC2B51-9DB8-4F38-A295-33F7A4103BA1}"/>
              </a:ext>
            </a:extLst>
          </p:cNvPr>
          <p:cNvSpPr/>
          <p:nvPr/>
        </p:nvSpPr>
        <p:spPr>
          <a:xfrm>
            <a:off x="-921548" y="2440079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21" name="Segnaposto contenuto 7" descr="Blockchain contorno">
            <a:extLst>
              <a:ext uri="{FF2B5EF4-FFF2-40B4-BE49-F238E27FC236}">
                <a16:creationId xmlns:a16="http://schemas.microsoft.com/office/drawing/2014/main" id="{A7F4AB94-7AC0-4E1D-BB56-43BED00D0F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866732" y="2487611"/>
            <a:ext cx="718368" cy="718368"/>
          </a:xfrm>
          <a:prstGeom prst="rect">
            <a:avLst/>
          </a:prstGeom>
        </p:spPr>
      </p:pic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45F6969B-6C0E-464D-BC27-11F3ABB32A22}"/>
              </a:ext>
            </a:extLst>
          </p:cNvPr>
          <p:cNvSpPr/>
          <p:nvPr/>
        </p:nvSpPr>
        <p:spPr>
          <a:xfrm flipH="1">
            <a:off x="0" y="-9714203"/>
            <a:ext cx="1337094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23" name="Elemento grafico 22" descr="Tiro a segno con riempimento a tinta unita">
            <a:extLst>
              <a:ext uri="{FF2B5EF4-FFF2-40B4-BE49-F238E27FC236}">
                <a16:creationId xmlns:a16="http://schemas.microsoft.com/office/drawing/2014/main" id="{879820B3-FCCA-41F1-864B-997EE45B50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42109" y="320812"/>
            <a:ext cx="718368" cy="718368"/>
          </a:xfrm>
          <a:prstGeom prst="rect">
            <a:avLst/>
          </a:prstGeom>
        </p:spPr>
      </p:pic>
      <p:pic>
        <p:nvPicPr>
          <p:cNvPr id="24" name="Elemento grafico 23" descr="Ingranaggi contorno">
            <a:extLst>
              <a:ext uri="{FF2B5EF4-FFF2-40B4-BE49-F238E27FC236}">
                <a16:creationId xmlns:a16="http://schemas.microsoft.com/office/drawing/2014/main" id="{FC474AD0-13F6-43C1-BC58-CCB35736CF8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2109" y="1233237"/>
            <a:ext cx="718368" cy="718368"/>
          </a:xfrm>
          <a:prstGeom prst="rect">
            <a:avLst/>
          </a:prstGeom>
        </p:spPr>
      </p:pic>
      <p:pic>
        <p:nvPicPr>
          <p:cNvPr id="26" name="Segnaposto contenuto 7" descr="Blockchain contorno">
            <a:extLst>
              <a:ext uri="{FF2B5EF4-FFF2-40B4-BE49-F238E27FC236}">
                <a16:creationId xmlns:a16="http://schemas.microsoft.com/office/drawing/2014/main" id="{0D521C08-D3A5-4783-A799-1FFF1521F40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2109" y="2490386"/>
            <a:ext cx="718368" cy="718368"/>
          </a:xfrm>
          <a:prstGeom prst="rect">
            <a:avLst/>
          </a:prstGeom>
        </p:spPr>
      </p:pic>
      <p:pic>
        <p:nvPicPr>
          <p:cNvPr id="27" name="Segnaposto contenuto 9" descr="Utente con riempimento a tinta unita">
            <a:extLst>
              <a:ext uri="{FF2B5EF4-FFF2-40B4-BE49-F238E27FC236}">
                <a16:creationId xmlns:a16="http://schemas.microsoft.com/office/drawing/2014/main" id="{DB618DFC-AF08-47B5-ACAD-654A0E8A31C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242109" y="3575173"/>
            <a:ext cx="718368" cy="718368"/>
          </a:xfrm>
          <a:prstGeom prst="rect">
            <a:avLst/>
          </a:prstGeom>
        </p:spPr>
      </p:pic>
      <p:pic>
        <p:nvPicPr>
          <p:cNvPr id="28" name="Elemento grafico 27" descr="Database con riempimento a tinta unita">
            <a:extLst>
              <a:ext uri="{FF2B5EF4-FFF2-40B4-BE49-F238E27FC236}">
                <a16:creationId xmlns:a16="http://schemas.microsoft.com/office/drawing/2014/main" id="{1DAD710D-6D99-4E58-A029-1FA40864DD9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242109" y="4659960"/>
            <a:ext cx="718368" cy="718368"/>
          </a:xfrm>
          <a:prstGeom prst="rect">
            <a:avLst/>
          </a:prstGeom>
        </p:spPr>
      </p:pic>
      <p:pic>
        <p:nvPicPr>
          <p:cNvPr id="30" name="Elemento grafico 29" descr="Idrante antincendio rotto con riempimento a tinta unita">
            <a:extLst>
              <a:ext uri="{FF2B5EF4-FFF2-40B4-BE49-F238E27FC236}">
                <a16:creationId xmlns:a16="http://schemas.microsoft.com/office/drawing/2014/main" id="{B86FA234-F9F0-4DC7-B194-841544775C9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242109" y="5744747"/>
            <a:ext cx="720000" cy="720000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E156E2A-A88A-4D5F-81AD-81979975A960}"/>
              </a:ext>
            </a:extLst>
          </p:cNvPr>
          <p:cNvSpPr txBox="1"/>
          <p:nvPr/>
        </p:nvSpPr>
        <p:spPr>
          <a:xfrm>
            <a:off x="-93548" y="1456406"/>
            <a:ext cx="10301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>
                <a:solidFill>
                  <a:schemeClr val="accent2">
                    <a:lumMod val="75000"/>
                  </a:schemeClr>
                </a:solidFill>
              </a:rPr>
              <a:t>PROCEDURE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D924BB-7FB1-4C82-91A5-C34F9D2F547A}"/>
              </a:ext>
            </a:extLst>
          </p:cNvPr>
          <p:cNvSpPr txBox="1"/>
          <p:nvPr/>
        </p:nvSpPr>
        <p:spPr>
          <a:xfrm>
            <a:off x="2102950" y="805253"/>
            <a:ext cx="3027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• FILE_SCAN: accetta come parametro d’ingresso il nome del file e restituisce tre interi che indicano: numero di caratteri, parole e linee nel file. Altrimenti un codice di errore.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07D647-1EBF-4A37-A91B-9D9732B72F6B}"/>
              </a:ext>
            </a:extLst>
          </p:cNvPr>
          <p:cNvSpPr txBox="1"/>
          <p:nvPr/>
        </p:nvSpPr>
        <p:spPr>
          <a:xfrm>
            <a:off x="2102950" y="3633203"/>
            <a:ext cx="314001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• DIR_SCAN: accetta come parametro d’ingresso il nome del direttorio remoto e una soglia numerica. In caso di successo, restituisce un intero positivo con il numero di file la cui dimensione supera la soglia inserita, altrimenti -1.</a:t>
            </a:r>
          </a:p>
          <a:p>
            <a:endParaRPr lang="it-IT" dirty="0"/>
          </a:p>
        </p:txBody>
      </p:sp>
      <p:pic>
        <p:nvPicPr>
          <p:cNvPr id="29" name="Elemento grafico 28" descr="Idrante antincendio rotto con riempimento a tinta unita">
            <a:extLst>
              <a:ext uri="{FF2B5EF4-FFF2-40B4-BE49-F238E27FC236}">
                <a16:creationId xmlns:a16="http://schemas.microsoft.com/office/drawing/2014/main" id="{3A89474A-13D7-4E2E-BF72-A9861040F80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-866732" y="5744747"/>
            <a:ext cx="720000" cy="72000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DBD411AA-9CB3-462B-AE4F-A0E1D77F85C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061180" y="471108"/>
            <a:ext cx="2848373" cy="2915057"/>
          </a:xfrm>
          <a:prstGeom prst="roundRect">
            <a:avLst>
              <a:gd name="adj" fmla="val 52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17265EAE-8FA3-470E-B353-457A084FEAD8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813230" y="3730426"/>
            <a:ext cx="5344271" cy="2448267"/>
          </a:xfrm>
          <a:prstGeom prst="roundRect">
            <a:avLst>
              <a:gd name="adj" fmla="val 510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53070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>
            <a:extLst>
              <a:ext uri="{FF2B5EF4-FFF2-40B4-BE49-F238E27FC236}">
                <a16:creationId xmlns:a16="http://schemas.microsoft.com/office/drawing/2014/main" id="{8C46C454-87C3-4560-9BFE-C5513764E15B}"/>
              </a:ext>
            </a:extLst>
          </p:cNvPr>
          <p:cNvSpPr/>
          <p:nvPr/>
        </p:nvSpPr>
        <p:spPr>
          <a:xfrm>
            <a:off x="-921548" y="1177652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A75A8DD-643D-4EB8-84F2-14866949246F}"/>
              </a:ext>
            </a:extLst>
          </p:cNvPr>
          <p:cNvSpPr/>
          <p:nvPr/>
        </p:nvSpPr>
        <p:spPr>
          <a:xfrm>
            <a:off x="-921548" y="26423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8C0C9DE3-DBD1-4E0A-9601-3FC8309BAECE}"/>
              </a:ext>
            </a:extLst>
          </p:cNvPr>
          <p:cNvSpPr/>
          <p:nvPr/>
        </p:nvSpPr>
        <p:spPr>
          <a:xfrm>
            <a:off x="-925122" y="3556409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E3C499B9-B0AB-4BA6-8595-98FDDB6D056D}"/>
              </a:ext>
            </a:extLst>
          </p:cNvPr>
          <p:cNvSpPr/>
          <p:nvPr/>
        </p:nvSpPr>
        <p:spPr>
          <a:xfrm>
            <a:off x="-925122" y="4605144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EE97289B-6EAD-4B0B-9050-C551748A52A0}"/>
              </a:ext>
            </a:extLst>
          </p:cNvPr>
          <p:cNvSpPr/>
          <p:nvPr/>
        </p:nvSpPr>
        <p:spPr>
          <a:xfrm>
            <a:off x="-925938" y="5690747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15" name="Elemento grafico 14" descr="Tiro a segno contorno">
            <a:extLst>
              <a:ext uri="{FF2B5EF4-FFF2-40B4-BE49-F238E27FC236}">
                <a16:creationId xmlns:a16="http://schemas.microsoft.com/office/drawing/2014/main" id="{EB10AEFA-EA37-450C-B6B9-A4784D75A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66732" y="320812"/>
            <a:ext cx="718368" cy="718368"/>
          </a:xfrm>
          <a:prstGeom prst="rect">
            <a:avLst/>
          </a:prstGeom>
        </p:spPr>
      </p:pic>
      <p:pic>
        <p:nvPicPr>
          <p:cNvPr id="17" name="Elemento grafico 16" descr="Ingranaggi contorno">
            <a:extLst>
              <a:ext uri="{FF2B5EF4-FFF2-40B4-BE49-F238E27FC236}">
                <a16:creationId xmlns:a16="http://schemas.microsoft.com/office/drawing/2014/main" id="{BDB117D3-9984-44AE-BBFF-E072A085F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6732" y="1233237"/>
            <a:ext cx="718368" cy="718368"/>
          </a:xfrm>
          <a:prstGeom prst="rect">
            <a:avLst/>
          </a:prstGeom>
        </p:spPr>
      </p:pic>
      <p:pic>
        <p:nvPicPr>
          <p:cNvPr id="20" name="Segnaposto contenuto 9" descr="Utente contorno">
            <a:extLst>
              <a:ext uri="{FF2B5EF4-FFF2-40B4-BE49-F238E27FC236}">
                <a16:creationId xmlns:a16="http://schemas.microsoft.com/office/drawing/2014/main" id="{05F1C3D9-E9FB-4FAF-91D3-4C851747AF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70306" y="3554093"/>
            <a:ext cx="718368" cy="718368"/>
          </a:xfrm>
          <a:prstGeom prst="rect">
            <a:avLst/>
          </a:prstGeom>
        </p:spPr>
      </p:pic>
      <p:pic>
        <p:nvPicPr>
          <p:cNvPr id="21" name="Elemento grafico 20" descr="Database contorno">
            <a:extLst>
              <a:ext uri="{FF2B5EF4-FFF2-40B4-BE49-F238E27FC236}">
                <a16:creationId xmlns:a16="http://schemas.microsoft.com/office/drawing/2014/main" id="{6D01C2E6-5FE9-4975-AD11-1F42B37B5A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870306" y="4659960"/>
            <a:ext cx="718368" cy="718368"/>
          </a:xfrm>
          <a:prstGeom prst="rect">
            <a:avLst/>
          </a:pr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0FF573E0-F50A-4F4C-A0F3-94A1ECF4F69F}"/>
              </a:ext>
            </a:extLst>
          </p:cNvPr>
          <p:cNvSpPr/>
          <p:nvPr/>
        </p:nvSpPr>
        <p:spPr>
          <a:xfrm>
            <a:off x="815723" y="2490386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19" name="Segnaposto contenuto 7" descr="Blockchain contorno">
            <a:extLst>
              <a:ext uri="{FF2B5EF4-FFF2-40B4-BE49-F238E27FC236}">
                <a16:creationId xmlns:a16="http://schemas.microsoft.com/office/drawing/2014/main" id="{E6B1700F-9040-4682-98BB-7B2E969C07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0539" y="2490386"/>
            <a:ext cx="718368" cy="718368"/>
          </a:xfrm>
          <a:prstGeom prst="rect">
            <a:avLst/>
          </a:prstGeom>
        </p:spPr>
      </p:pic>
      <p:sp>
        <p:nvSpPr>
          <p:cNvPr id="29" name="Figura a mano libera: forma 28">
            <a:extLst>
              <a:ext uri="{FF2B5EF4-FFF2-40B4-BE49-F238E27FC236}">
                <a16:creationId xmlns:a16="http://schemas.microsoft.com/office/drawing/2014/main" id="{4C745E4D-8AD3-45CF-871D-07F126470D58}"/>
              </a:ext>
            </a:extLst>
          </p:cNvPr>
          <p:cNvSpPr/>
          <p:nvPr/>
        </p:nvSpPr>
        <p:spPr>
          <a:xfrm flipH="1">
            <a:off x="0" y="-8574600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3</a:t>
            </a:fld>
            <a:endParaRPr lang="it-IT" noProof="0" dirty="0"/>
          </a:p>
        </p:txBody>
      </p:sp>
      <p:pic>
        <p:nvPicPr>
          <p:cNvPr id="23" name="Elemento grafico 22" descr="Tiro a segno con riempimento a tinta unita">
            <a:extLst>
              <a:ext uri="{FF2B5EF4-FFF2-40B4-BE49-F238E27FC236}">
                <a16:creationId xmlns:a16="http://schemas.microsoft.com/office/drawing/2014/main" id="{D502047B-C131-42CE-9B5F-78E23B8D71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242109" y="320812"/>
            <a:ext cx="718368" cy="718368"/>
          </a:xfrm>
          <a:prstGeom prst="rect">
            <a:avLst/>
          </a:prstGeom>
        </p:spPr>
      </p:pic>
      <p:pic>
        <p:nvPicPr>
          <p:cNvPr id="24" name="Elemento grafico 23" descr="Singolo ingranaggio con riempimento a tinta unita">
            <a:extLst>
              <a:ext uri="{FF2B5EF4-FFF2-40B4-BE49-F238E27FC236}">
                <a16:creationId xmlns:a16="http://schemas.microsoft.com/office/drawing/2014/main" id="{25706FE3-655D-483E-9825-9402757AD9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242109" y="1405599"/>
            <a:ext cx="718368" cy="718368"/>
          </a:xfrm>
          <a:prstGeom prst="rect">
            <a:avLst/>
          </a:prstGeom>
        </p:spPr>
      </p:pic>
      <p:pic>
        <p:nvPicPr>
          <p:cNvPr id="26" name="Segnaposto contenuto 7" descr="Blockchain contorno">
            <a:extLst>
              <a:ext uri="{FF2B5EF4-FFF2-40B4-BE49-F238E27FC236}">
                <a16:creationId xmlns:a16="http://schemas.microsoft.com/office/drawing/2014/main" id="{ACB43C8A-165D-48D7-BBE6-15784402C12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2109" y="3052022"/>
            <a:ext cx="718368" cy="718368"/>
          </a:xfrm>
          <a:prstGeom prst="rect">
            <a:avLst/>
          </a:prstGeom>
        </p:spPr>
      </p:pic>
      <p:pic>
        <p:nvPicPr>
          <p:cNvPr id="27" name="Segnaposto contenuto 9" descr="Utente con riempimento a tinta unita">
            <a:extLst>
              <a:ext uri="{FF2B5EF4-FFF2-40B4-BE49-F238E27FC236}">
                <a16:creationId xmlns:a16="http://schemas.microsoft.com/office/drawing/2014/main" id="{0EBA6631-9D0B-4C08-82A7-DC5114B1657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242109" y="3555251"/>
            <a:ext cx="718368" cy="718368"/>
          </a:xfrm>
          <a:prstGeom prst="rect">
            <a:avLst/>
          </a:prstGeom>
        </p:spPr>
      </p:pic>
      <p:pic>
        <p:nvPicPr>
          <p:cNvPr id="28" name="Elemento grafico 27" descr="Database con riempimento a tinta unita">
            <a:extLst>
              <a:ext uri="{FF2B5EF4-FFF2-40B4-BE49-F238E27FC236}">
                <a16:creationId xmlns:a16="http://schemas.microsoft.com/office/drawing/2014/main" id="{8F323B9E-9420-4774-911C-C367FD14FF4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242109" y="4659960"/>
            <a:ext cx="718368" cy="718368"/>
          </a:xfrm>
          <a:prstGeom prst="rect">
            <a:avLst/>
          </a:prstGeom>
        </p:spPr>
      </p:pic>
      <p:pic>
        <p:nvPicPr>
          <p:cNvPr id="30" name="Elemento grafico 29" descr="Idrante antincendio rotto con riempimento a tinta unita">
            <a:extLst>
              <a:ext uri="{FF2B5EF4-FFF2-40B4-BE49-F238E27FC236}">
                <a16:creationId xmlns:a16="http://schemas.microsoft.com/office/drawing/2014/main" id="{4C6B5D36-D1A9-4D89-8D81-22219E0511F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242109" y="5744747"/>
            <a:ext cx="720000" cy="720000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67C78B4-1DD2-4EFC-9E86-4EAAAEDF675D}"/>
              </a:ext>
            </a:extLst>
          </p:cNvPr>
          <p:cNvSpPr txBox="1"/>
          <p:nvPr/>
        </p:nvSpPr>
        <p:spPr>
          <a:xfrm>
            <a:off x="-97938" y="2404387"/>
            <a:ext cx="10675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>
                <a:solidFill>
                  <a:schemeClr val="accent2">
                    <a:lumMod val="75000"/>
                  </a:schemeClr>
                </a:solidFill>
              </a:rPr>
              <a:t>OPERAZIONI</a:t>
            </a:r>
            <a:endParaRPr lang="it-IT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2" name="Elemento grafico 31" descr="Idrante antincendio rotto con riempimento a tinta unita">
            <a:extLst>
              <a:ext uri="{FF2B5EF4-FFF2-40B4-BE49-F238E27FC236}">
                <a16:creationId xmlns:a16="http://schemas.microsoft.com/office/drawing/2014/main" id="{DDB8651A-C931-4084-8034-CE01FD76303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-871938" y="5744747"/>
            <a:ext cx="720000" cy="720000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E36666CA-8085-4D9B-9492-FD96F6CEA3BA}"/>
              </a:ext>
            </a:extLst>
          </p:cNvPr>
          <p:cNvPicPr>
            <a:picLocks noChangeAspect="1"/>
          </p:cNvPicPr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12470270" y="2400507"/>
            <a:ext cx="2802478" cy="1725369"/>
          </a:xfrm>
          <a:prstGeom prst="roundRect">
            <a:avLst>
              <a:gd name="adj" fmla="val 24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34410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4</a:t>
            </a:fld>
            <a:endParaRPr lang="it-IT" noProof="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08E348B-5C5B-4BD5-BE00-FC207FEB64D5}"/>
              </a:ext>
            </a:extLst>
          </p:cNvPr>
          <p:cNvSpPr/>
          <p:nvPr/>
        </p:nvSpPr>
        <p:spPr>
          <a:xfrm>
            <a:off x="-902182" y="1360767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98B8E1B-D00E-4AB0-A4DA-EAC103B50F3F}"/>
              </a:ext>
            </a:extLst>
          </p:cNvPr>
          <p:cNvSpPr/>
          <p:nvPr/>
        </p:nvSpPr>
        <p:spPr>
          <a:xfrm>
            <a:off x="-921548" y="26423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2769B434-B71C-4155-BB92-C9F5B3B0B0F3}"/>
              </a:ext>
            </a:extLst>
          </p:cNvPr>
          <p:cNvSpPr/>
          <p:nvPr/>
        </p:nvSpPr>
        <p:spPr>
          <a:xfrm>
            <a:off x="815723" y="3552757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C76A17D-3242-4BD8-B005-6B712E1D20D3}"/>
              </a:ext>
            </a:extLst>
          </p:cNvPr>
          <p:cNvSpPr/>
          <p:nvPr/>
        </p:nvSpPr>
        <p:spPr>
          <a:xfrm>
            <a:off x="-910447" y="4659960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61EB7DC-28DB-4BE1-9152-D0201F3020AE}"/>
              </a:ext>
            </a:extLst>
          </p:cNvPr>
          <p:cNvSpPr/>
          <p:nvPr/>
        </p:nvSpPr>
        <p:spPr>
          <a:xfrm>
            <a:off x="-921548" y="5744747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14" name="Elemento grafico 13" descr="Tiro a segno contorno">
            <a:extLst>
              <a:ext uri="{FF2B5EF4-FFF2-40B4-BE49-F238E27FC236}">
                <a16:creationId xmlns:a16="http://schemas.microsoft.com/office/drawing/2014/main" id="{3C27E02F-4946-4FEC-BD68-B2104A1DA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66732" y="320812"/>
            <a:ext cx="718368" cy="718368"/>
          </a:xfrm>
          <a:prstGeom prst="rect">
            <a:avLst/>
          </a:prstGeom>
        </p:spPr>
      </p:pic>
      <p:pic>
        <p:nvPicPr>
          <p:cNvPr id="15" name="Elemento grafico 14" descr="Ingranaggi contorno">
            <a:extLst>
              <a:ext uri="{FF2B5EF4-FFF2-40B4-BE49-F238E27FC236}">
                <a16:creationId xmlns:a16="http://schemas.microsoft.com/office/drawing/2014/main" id="{C5039894-E757-4503-8F78-9ECB13AFD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6732" y="1416399"/>
            <a:ext cx="718368" cy="718368"/>
          </a:xfrm>
          <a:prstGeom prst="rect">
            <a:avLst/>
          </a:prstGeom>
        </p:spPr>
      </p:pic>
      <p:pic>
        <p:nvPicPr>
          <p:cNvPr id="18" name="Segnaposto contenuto 9" descr="Utente con riempimento a tinta unita">
            <a:extLst>
              <a:ext uri="{FF2B5EF4-FFF2-40B4-BE49-F238E27FC236}">
                <a16:creationId xmlns:a16="http://schemas.microsoft.com/office/drawing/2014/main" id="{641F713D-465F-4B4B-938D-2DA6E056A2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70539" y="3575173"/>
            <a:ext cx="718368" cy="718368"/>
          </a:xfrm>
          <a:prstGeom prst="rect">
            <a:avLst/>
          </a:prstGeom>
        </p:spPr>
      </p:pic>
      <p:pic>
        <p:nvPicPr>
          <p:cNvPr id="19" name="Elemento grafico 18" descr="Database contorno">
            <a:extLst>
              <a:ext uri="{FF2B5EF4-FFF2-40B4-BE49-F238E27FC236}">
                <a16:creationId xmlns:a16="http://schemas.microsoft.com/office/drawing/2014/main" id="{6B007BB4-3D91-406F-8527-FC090EE172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866732" y="4703160"/>
            <a:ext cx="718368" cy="718368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A14AC0E5-863B-46F8-BEA7-832DDCAB9BCF}"/>
              </a:ext>
            </a:extLst>
          </p:cNvPr>
          <p:cNvSpPr/>
          <p:nvPr/>
        </p:nvSpPr>
        <p:spPr>
          <a:xfrm>
            <a:off x="-921548" y="2495448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21" name="Segnaposto contenuto 7" descr="Blockchain contorno">
            <a:extLst>
              <a:ext uri="{FF2B5EF4-FFF2-40B4-BE49-F238E27FC236}">
                <a16:creationId xmlns:a16="http://schemas.microsoft.com/office/drawing/2014/main" id="{7A6AF9BE-EC89-47A6-9ED7-D20D7E2162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66732" y="2511986"/>
            <a:ext cx="718368" cy="718368"/>
          </a:xfrm>
          <a:prstGeom prst="rect">
            <a:avLst/>
          </a:prstGeom>
        </p:spPr>
      </p:pic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5F4D36A5-1D2D-4A2E-85BC-D6789A6158C7}"/>
              </a:ext>
            </a:extLst>
          </p:cNvPr>
          <p:cNvSpPr/>
          <p:nvPr/>
        </p:nvSpPr>
        <p:spPr>
          <a:xfrm flipH="1">
            <a:off x="0" y="-7512229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23" name="Elemento grafico 22" descr="Tiro a segno con riempimento a tinta unita">
            <a:extLst>
              <a:ext uri="{FF2B5EF4-FFF2-40B4-BE49-F238E27FC236}">
                <a16:creationId xmlns:a16="http://schemas.microsoft.com/office/drawing/2014/main" id="{8CFC18D5-1549-4780-ABA0-E1A9700B8B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242109" y="320812"/>
            <a:ext cx="718368" cy="718368"/>
          </a:xfrm>
          <a:prstGeom prst="rect">
            <a:avLst/>
          </a:prstGeom>
        </p:spPr>
      </p:pic>
      <p:pic>
        <p:nvPicPr>
          <p:cNvPr id="24" name="Elemento grafico 23" descr="Singolo ingranaggio con riempimento a tinta unita">
            <a:extLst>
              <a:ext uri="{FF2B5EF4-FFF2-40B4-BE49-F238E27FC236}">
                <a16:creationId xmlns:a16="http://schemas.microsoft.com/office/drawing/2014/main" id="{F09C701D-C4FF-49D0-8ACF-9081D6B21E8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242109" y="1405599"/>
            <a:ext cx="718368" cy="718368"/>
          </a:xfrm>
          <a:prstGeom prst="rect">
            <a:avLst/>
          </a:prstGeom>
        </p:spPr>
      </p:pic>
      <p:pic>
        <p:nvPicPr>
          <p:cNvPr id="26" name="Segnaposto contenuto 7" descr="Blockchain contorno">
            <a:extLst>
              <a:ext uri="{FF2B5EF4-FFF2-40B4-BE49-F238E27FC236}">
                <a16:creationId xmlns:a16="http://schemas.microsoft.com/office/drawing/2014/main" id="{51A6216D-564A-4B11-80EF-CD948BC17C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2109" y="2490386"/>
            <a:ext cx="718368" cy="718368"/>
          </a:xfrm>
          <a:prstGeom prst="rect">
            <a:avLst/>
          </a:prstGeom>
        </p:spPr>
      </p:pic>
      <p:pic>
        <p:nvPicPr>
          <p:cNvPr id="27" name="Segnaposto contenuto 9" descr="Utente contorno">
            <a:extLst>
              <a:ext uri="{FF2B5EF4-FFF2-40B4-BE49-F238E27FC236}">
                <a16:creationId xmlns:a16="http://schemas.microsoft.com/office/drawing/2014/main" id="{14582A50-71C2-4B6B-B5B7-5AF1C9507FE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2109" y="3913277"/>
            <a:ext cx="718368" cy="718368"/>
          </a:xfrm>
          <a:prstGeom prst="rect">
            <a:avLst/>
          </a:prstGeom>
        </p:spPr>
      </p:pic>
      <p:pic>
        <p:nvPicPr>
          <p:cNvPr id="28" name="Elemento grafico 27" descr="Database con riempimento a tinta unita">
            <a:extLst>
              <a:ext uri="{FF2B5EF4-FFF2-40B4-BE49-F238E27FC236}">
                <a16:creationId xmlns:a16="http://schemas.microsoft.com/office/drawing/2014/main" id="{FE08B14E-79F9-4B5A-8ABF-0ED56DDC931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242109" y="4659960"/>
            <a:ext cx="718368" cy="718368"/>
          </a:xfrm>
          <a:prstGeom prst="rect">
            <a:avLst/>
          </a:prstGeom>
        </p:spPr>
      </p:pic>
      <p:pic>
        <p:nvPicPr>
          <p:cNvPr id="29" name="Elemento grafico 28" descr="Idrante antincendio rotto con riempimento a tinta unita">
            <a:extLst>
              <a:ext uri="{FF2B5EF4-FFF2-40B4-BE49-F238E27FC236}">
                <a16:creationId xmlns:a16="http://schemas.microsoft.com/office/drawing/2014/main" id="{9F24419D-4810-4125-8C07-19112F6BDF1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242109" y="5744747"/>
            <a:ext cx="720000" cy="720000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F45BA78-6ED8-4582-862F-F58B9DD8CD9D}"/>
              </a:ext>
            </a:extLst>
          </p:cNvPr>
          <p:cNvSpPr txBox="1"/>
          <p:nvPr/>
        </p:nvSpPr>
        <p:spPr>
          <a:xfrm>
            <a:off x="45468" y="3780468"/>
            <a:ext cx="718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2">
                    <a:lumMod val="75000"/>
                  </a:schemeClr>
                </a:solidFill>
              </a:rPr>
              <a:t>CLIENT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001900-E05C-4984-8173-33AC8EE21AE5}"/>
              </a:ext>
            </a:extLst>
          </p:cNvPr>
          <p:cNvSpPr txBox="1"/>
          <p:nvPr/>
        </p:nvSpPr>
        <p:spPr>
          <a:xfrm>
            <a:off x="1959182" y="2151728"/>
            <a:ext cx="36403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Il Client interagisce con l’utente proponendogli ciclicamente i servizi che utilizzano le due procedure remote. Richiede gli input necessari, invoca il servizio specificato e stampa a video gli esiti delle chiamate, fino alla fine del file di input da tastiera.</a:t>
            </a:r>
          </a:p>
        </p:txBody>
      </p:sp>
      <p:pic>
        <p:nvPicPr>
          <p:cNvPr id="30" name="Elemento grafico 29" descr="Idrante antincendio rotto con riempimento a tinta unita">
            <a:extLst>
              <a:ext uri="{FF2B5EF4-FFF2-40B4-BE49-F238E27FC236}">
                <a16:creationId xmlns:a16="http://schemas.microsoft.com/office/drawing/2014/main" id="{D9FA2ED8-9FF8-464E-97E7-F8738C7D56C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-867548" y="5798747"/>
            <a:ext cx="720000" cy="720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D166457-A572-43CA-A804-6FA157B077C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599529" y="1480535"/>
            <a:ext cx="6329694" cy="3896929"/>
          </a:xfrm>
          <a:prstGeom prst="roundRect">
            <a:avLst>
              <a:gd name="adj" fmla="val 388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2" name="Segnaposto contenuto 9" descr="Utente con riempimento a tinta unita">
            <a:extLst>
              <a:ext uri="{FF2B5EF4-FFF2-40B4-BE49-F238E27FC236}">
                <a16:creationId xmlns:a16="http://schemas.microsoft.com/office/drawing/2014/main" id="{6B88E99A-7F83-41B4-8469-A080F7E4B9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-938543" y="3607573"/>
            <a:ext cx="718368" cy="71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40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FE48885-3C1A-4AFF-A249-2136F8D46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3" y="1864246"/>
            <a:ext cx="1212540" cy="5534797"/>
          </a:xfrm>
          <a:prstGeom prst="rect">
            <a:avLst/>
          </a:prstGeom>
        </p:spPr>
      </p:pic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5</a:t>
            </a:fld>
            <a:endParaRPr lang="it-IT" noProof="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08E348B-5C5B-4BD5-BE00-FC207FEB64D5}"/>
              </a:ext>
            </a:extLst>
          </p:cNvPr>
          <p:cNvSpPr/>
          <p:nvPr/>
        </p:nvSpPr>
        <p:spPr>
          <a:xfrm>
            <a:off x="-921548" y="1364309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98B8E1B-D00E-4AB0-A4DA-EAC103B50F3F}"/>
              </a:ext>
            </a:extLst>
          </p:cNvPr>
          <p:cNvSpPr/>
          <p:nvPr/>
        </p:nvSpPr>
        <p:spPr>
          <a:xfrm>
            <a:off x="-921548" y="26423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2769B434-B71C-4155-BB92-C9F5B3B0B0F3}"/>
              </a:ext>
            </a:extLst>
          </p:cNvPr>
          <p:cNvSpPr/>
          <p:nvPr/>
        </p:nvSpPr>
        <p:spPr>
          <a:xfrm>
            <a:off x="-940463" y="3616422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C76A17D-3242-4BD8-B005-6B712E1D20D3}"/>
              </a:ext>
            </a:extLst>
          </p:cNvPr>
          <p:cNvSpPr/>
          <p:nvPr/>
        </p:nvSpPr>
        <p:spPr>
          <a:xfrm>
            <a:off x="815723" y="4605144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61EB7DC-28DB-4BE1-9152-D0201F3020AE}"/>
              </a:ext>
            </a:extLst>
          </p:cNvPr>
          <p:cNvSpPr/>
          <p:nvPr/>
        </p:nvSpPr>
        <p:spPr>
          <a:xfrm>
            <a:off x="-921548" y="5744747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14" name="Elemento grafico 13" descr="Tiro a segno contorno">
            <a:extLst>
              <a:ext uri="{FF2B5EF4-FFF2-40B4-BE49-F238E27FC236}">
                <a16:creationId xmlns:a16="http://schemas.microsoft.com/office/drawing/2014/main" id="{3C27E02F-4946-4FEC-BD68-B2104A1DA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66732" y="320812"/>
            <a:ext cx="718368" cy="718368"/>
          </a:xfrm>
          <a:prstGeom prst="rect">
            <a:avLst/>
          </a:prstGeom>
        </p:spPr>
      </p:pic>
      <p:pic>
        <p:nvPicPr>
          <p:cNvPr id="15" name="Elemento grafico 14" descr="Ingranaggi contorno">
            <a:extLst>
              <a:ext uri="{FF2B5EF4-FFF2-40B4-BE49-F238E27FC236}">
                <a16:creationId xmlns:a16="http://schemas.microsoft.com/office/drawing/2014/main" id="{C5039894-E757-4503-8F78-9ECB13AFDA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66732" y="1416399"/>
            <a:ext cx="718368" cy="718368"/>
          </a:xfrm>
          <a:prstGeom prst="rect">
            <a:avLst/>
          </a:prstGeom>
        </p:spPr>
      </p:pic>
      <p:pic>
        <p:nvPicPr>
          <p:cNvPr id="18" name="Segnaposto contenuto 9" descr="Utente contorno">
            <a:extLst>
              <a:ext uri="{FF2B5EF4-FFF2-40B4-BE49-F238E27FC236}">
                <a16:creationId xmlns:a16="http://schemas.microsoft.com/office/drawing/2014/main" id="{641F713D-465F-4B4B-938D-2DA6E056A2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894238" y="3607573"/>
            <a:ext cx="718368" cy="718368"/>
          </a:xfrm>
          <a:prstGeom prst="rect">
            <a:avLst/>
          </a:prstGeom>
        </p:spPr>
      </p:pic>
      <p:pic>
        <p:nvPicPr>
          <p:cNvPr id="19" name="Elemento grafico 18" descr="Database con riempimento a tinta unita">
            <a:extLst>
              <a:ext uri="{FF2B5EF4-FFF2-40B4-BE49-F238E27FC236}">
                <a16:creationId xmlns:a16="http://schemas.microsoft.com/office/drawing/2014/main" id="{6B007BB4-3D91-406F-8527-FC090EE172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870539" y="4659960"/>
            <a:ext cx="718368" cy="718368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A14AC0E5-863B-46F8-BEA7-832DDCAB9BCF}"/>
              </a:ext>
            </a:extLst>
          </p:cNvPr>
          <p:cNvSpPr/>
          <p:nvPr/>
        </p:nvSpPr>
        <p:spPr>
          <a:xfrm>
            <a:off x="-921548" y="2493019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21" name="Segnaposto contenuto 7" descr="Blockchain contorno">
            <a:extLst>
              <a:ext uri="{FF2B5EF4-FFF2-40B4-BE49-F238E27FC236}">
                <a16:creationId xmlns:a16="http://schemas.microsoft.com/office/drawing/2014/main" id="{7A6AF9BE-EC89-47A6-9ED7-D20D7E2162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866732" y="2511986"/>
            <a:ext cx="718368" cy="718368"/>
          </a:xfrm>
          <a:prstGeom prst="rect">
            <a:avLst/>
          </a:prstGeom>
        </p:spPr>
      </p:pic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5F4D36A5-1D2D-4A2E-85BC-D6789A6158C7}"/>
              </a:ext>
            </a:extLst>
          </p:cNvPr>
          <p:cNvSpPr/>
          <p:nvPr/>
        </p:nvSpPr>
        <p:spPr>
          <a:xfrm flipH="1">
            <a:off x="0" y="-6459842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23" name="Elemento grafico 22" descr="Tiro a segno con riempimento a tinta unita">
            <a:extLst>
              <a:ext uri="{FF2B5EF4-FFF2-40B4-BE49-F238E27FC236}">
                <a16:creationId xmlns:a16="http://schemas.microsoft.com/office/drawing/2014/main" id="{8CFC18D5-1549-4780-ABA0-E1A9700B8B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42109" y="320812"/>
            <a:ext cx="718368" cy="718368"/>
          </a:xfrm>
          <a:prstGeom prst="rect">
            <a:avLst/>
          </a:prstGeom>
        </p:spPr>
      </p:pic>
      <p:pic>
        <p:nvPicPr>
          <p:cNvPr id="24" name="Elemento grafico 23" descr="Singolo ingranaggio con riempimento a tinta unita">
            <a:extLst>
              <a:ext uri="{FF2B5EF4-FFF2-40B4-BE49-F238E27FC236}">
                <a16:creationId xmlns:a16="http://schemas.microsoft.com/office/drawing/2014/main" id="{F09C701D-C4FF-49D0-8ACF-9081D6B21E8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242109" y="1405599"/>
            <a:ext cx="718368" cy="718368"/>
          </a:xfrm>
          <a:prstGeom prst="rect">
            <a:avLst/>
          </a:prstGeom>
        </p:spPr>
      </p:pic>
      <p:pic>
        <p:nvPicPr>
          <p:cNvPr id="26" name="Segnaposto contenuto 7" descr="Blockchain contorno">
            <a:extLst>
              <a:ext uri="{FF2B5EF4-FFF2-40B4-BE49-F238E27FC236}">
                <a16:creationId xmlns:a16="http://schemas.microsoft.com/office/drawing/2014/main" id="{51A6216D-564A-4B11-80EF-CD948BC17C7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2109" y="2490386"/>
            <a:ext cx="718368" cy="718368"/>
          </a:xfrm>
          <a:prstGeom prst="rect">
            <a:avLst/>
          </a:prstGeom>
        </p:spPr>
      </p:pic>
      <p:pic>
        <p:nvPicPr>
          <p:cNvPr id="27" name="Segnaposto contenuto 9" descr="Utente con riempimento a tinta unita">
            <a:extLst>
              <a:ext uri="{FF2B5EF4-FFF2-40B4-BE49-F238E27FC236}">
                <a16:creationId xmlns:a16="http://schemas.microsoft.com/office/drawing/2014/main" id="{14582A50-71C2-4B6B-B5B7-5AF1C9507FE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242109" y="3575173"/>
            <a:ext cx="718368" cy="718368"/>
          </a:xfrm>
          <a:prstGeom prst="rect">
            <a:avLst/>
          </a:prstGeom>
        </p:spPr>
      </p:pic>
      <p:pic>
        <p:nvPicPr>
          <p:cNvPr id="28" name="Elemento grafico 27" descr="Database contorno">
            <a:extLst>
              <a:ext uri="{FF2B5EF4-FFF2-40B4-BE49-F238E27FC236}">
                <a16:creationId xmlns:a16="http://schemas.microsoft.com/office/drawing/2014/main" id="{FE08B14E-79F9-4B5A-8ABF-0ED56DDC9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42109" y="4885375"/>
            <a:ext cx="718368" cy="718368"/>
          </a:xfrm>
          <a:prstGeom prst="rect">
            <a:avLst/>
          </a:prstGeom>
        </p:spPr>
      </p:pic>
      <p:pic>
        <p:nvPicPr>
          <p:cNvPr id="30" name="Elemento grafico 29" descr="Idrante antincendio rotto con riempimento a tinta unita">
            <a:extLst>
              <a:ext uri="{FF2B5EF4-FFF2-40B4-BE49-F238E27FC236}">
                <a16:creationId xmlns:a16="http://schemas.microsoft.com/office/drawing/2014/main" id="{16B4B142-B9C0-4291-A17F-DBFE8499204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242109" y="5744747"/>
            <a:ext cx="720000" cy="720000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7A0EA46D-D896-46C1-877F-4FFBDF137463}"/>
              </a:ext>
            </a:extLst>
          </p:cNvPr>
          <p:cNvSpPr txBox="1"/>
          <p:nvPr/>
        </p:nvSpPr>
        <p:spPr>
          <a:xfrm>
            <a:off x="9420" y="4906910"/>
            <a:ext cx="718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2">
                    <a:lumMod val="75000"/>
                  </a:schemeClr>
                </a:solidFill>
              </a:rPr>
              <a:t>SERVER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F1B6EEB-B3DD-41F3-A0CC-A48BAD86871F}"/>
              </a:ext>
            </a:extLst>
          </p:cNvPr>
          <p:cNvSpPr txBox="1"/>
          <p:nvPr/>
        </p:nvSpPr>
        <p:spPr>
          <a:xfrm>
            <a:off x="1837236" y="2595598"/>
            <a:ext cx="31658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Il Server implementa le procedure invocabili in remoto restituendo l’esito delle operazioni usando le RPC di SUN a default.</a:t>
            </a:r>
          </a:p>
        </p:txBody>
      </p:sp>
      <p:pic>
        <p:nvPicPr>
          <p:cNvPr id="31" name="Elemento grafico 30" descr="Idrante antincendio rotto con riempimento a tinta unita">
            <a:extLst>
              <a:ext uri="{FF2B5EF4-FFF2-40B4-BE49-F238E27FC236}">
                <a16:creationId xmlns:a16="http://schemas.microsoft.com/office/drawing/2014/main" id="{8F45B178-791B-4E21-ACCA-296C07446E9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-867548" y="5798747"/>
            <a:ext cx="720000" cy="720000"/>
          </a:xfrm>
          <a:prstGeom prst="rect">
            <a:avLst/>
          </a:prstGeom>
        </p:spPr>
      </p:pic>
      <p:pic>
        <p:nvPicPr>
          <p:cNvPr id="32" name="Elemento grafico 31" descr="Database con riempimento a tinta unita">
            <a:extLst>
              <a:ext uri="{FF2B5EF4-FFF2-40B4-BE49-F238E27FC236}">
                <a16:creationId xmlns:a16="http://schemas.microsoft.com/office/drawing/2014/main" id="{F54CADF3-EC74-49F2-AB64-45B9FAFFD5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-921548" y="4703160"/>
            <a:ext cx="718368" cy="71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75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34E6269D-AA7B-4BF2-9CDB-D2F5826A0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" y="36513"/>
            <a:ext cx="1000265" cy="6857999"/>
          </a:xfrm>
          <a:prstGeom prst="rect">
            <a:avLst/>
          </a:prstGeom>
        </p:spPr>
      </p:pic>
      <p:sp>
        <p:nvSpPr>
          <p:cNvPr id="13" name="Ovale 12">
            <a:extLst>
              <a:ext uri="{FF2B5EF4-FFF2-40B4-BE49-F238E27FC236}">
                <a16:creationId xmlns:a16="http://schemas.microsoft.com/office/drawing/2014/main" id="{561EB7DC-28DB-4BE1-9152-D0201F3020AE}"/>
              </a:ext>
            </a:extLst>
          </p:cNvPr>
          <p:cNvSpPr/>
          <p:nvPr/>
        </p:nvSpPr>
        <p:spPr>
          <a:xfrm>
            <a:off x="815723" y="5753502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3" name="Elemento grafico 2" descr="Idrante antincendio rotto con riempimento a tinta unita">
            <a:extLst>
              <a:ext uri="{FF2B5EF4-FFF2-40B4-BE49-F238E27FC236}">
                <a16:creationId xmlns:a16="http://schemas.microsoft.com/office/drawing/2014/main" id="{E3606FC0-F891-4ED0-8CB2-E32D07849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69723" y="5799444"/>
            <a:ext cx="720000" cy="720000"/>
          </a:xfrm>
          <a:prstGeom prst="rect">
            <a:avLst/>
          </a:prstGeom>
        </p:spPr>
      </p:pic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6</a:t>
            </a:fld>
            <a:endParaRPr lang="it-IT" noProof="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08E348B-5C5B-4BD5-BE00-FC207FEB64D5}"/>
              </a:ext>
            </a:extLst>
          </p:cNvPr>
          <p:cNvSpPr/>
          <p:nvPr/>
        </p:nvSpPr>
        <p:spPr>
          <a:xfrm>
            <a:off x="-949054" y="1416538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98B8E1B-D00E-4AB0-A4DA-EAC103B50F3F}"/>
              </a:ext>
            </a:extLst>
          </p:cNvPr>
          <p:cNvSpPr/>
          <p:nvPr/>
        </p:nvSpPr>
        <p:spPr>
          <a:xfrm>
            <a:off x="-921548" y="26423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2769B434-B71C-4155-BB92-C9F5B3B0B0F3}"/>
              </a:ext>
            </a:extLst>
          </p:cNvPr>
          <p:cNvSpPr/>
          <p:nvPr/>
        </p:nvSpPr>
        <p:spPr>
          <a:xfrm>
            <a:off x="-977369" y="3610306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C76A17D-3242-4BD8-B005-6B712E1D20D3}"/>
              </a:ext>
            </a:extLst>
          </p:cNvPr>
          <p:cNvSpPr/>
          <p:nvPr/>
        </p:nvSpPr>
        <p:spPr>
          <a:xfrm>
            <a:off x="-977369" y="4703716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14" name="Elemento grafico 13" descr="Tiro a segno contorno">
            <a:extLst>
              <a:ext uri="{FF2B5EF4-FFF2-40B4-BE49-F238E27FC236}">
                <a16:creationId xmlns:a16="http://schemas.microsoft.com/office/drawing/2014/main" id="{3C27E02F-4946-4FEC-BD68-B2104A1DA2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66732" y="320812"/>
            <a:ext cx="718368" cy="718368"/>
          </a:xfrm>
          <a:prstGeom prst="rect">
            <a:avLst/>
          </a:prstGeom>
        </p:spPr>
      </p:pic>
      <p:pic>
        <p:nvPicPr>
          <p:cNvPr id="15" name="Elemento grafico 14" descr="Ingranaggi contorno">
            <a:extLst>
              <a:ext uri="{FF2B5EF4-FFF2-40B4-BE49-F238E27FC236}">
                <a16:creationId xmlns:a16="http://schemas.microsoft.com/office/drawing/2014/main" id="{C5039894-E757-4503-8F78-9ECB13AFDA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894238" y="1472123"/>
            <a:ext cx="718368" cy="718368"/>
          </a:xfrm>
          <a:prstGeom prst="rect">
            <a:avLst/>
          </a:prstGeom>
        </p:spPr>
      </p:pic>
      <p:pic>
        <p:nvPicPr>
          <p:cNvPr id="18" name="Segnaposto contenuto 9" descr="Utente contorno">
            <a:extLst>
              <a:ext uri="{FF2B5EF4-FFF2-40B4-BE49-F238E27FC236}">
                <a16:creationId xmlns:a16="http://schemas.microsoft.com/office/drawing/2014/main" id="{641F713D-465F-4B4B-938D-2DA6E056A2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922553" y="3607990"/>
            <a:ext cx="718368" cy="718368"/>
          </a:xfrm>
          <a:prstGeom prst="rect">
            <a:avLst/>
          </a:prstGeom>
        </p:spPr>
      </p:pic>
      <p:pic>
        <p:nvPicPr>
          <p:cNvPr id="19" name="Elemento grafico 18" descr="Database contorno">
            <a:extLst>
              <a:ext uri="{FF2B5EF4-FFF2-40B4-BE49-F238E27FC236}">
                <a16:creationId xmlns:a16="http://schemas.microsoft.com/office/drawing/2014/main" id="{6B007BB4-3D91-406F-8527-FC090EE172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922553" y="4762395"/>
            <a:ext cx="718368" cy="718368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A14AC0E5-863B-46F8-BEA7-832DDCAB9BCF}"/>
              </a:ext>
            </a:extLst>
          </p:cNvPr>
          <p:cNvSpPr/>
          <p:nvPr/>
        </p:nvSpPr>
        <p:spPr>
          <a:xfrm>
            <a:off x="-977369" y="2402514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21" name="Segnaposto contenuto 7" descr="Blockchain contorno">
            <a:extLst>
              <a:ext uri="{FF2B5EF4-FFF2-40B4-BE49-F238E27FC236}">
                <a16:creationId xmlns:a16="http://schemas.microsoft.com/office/drawing/2014/main" id="{7A6AF9BE-EC89-47A6-9ED7-D20D7E2162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922553" y="2450046"/>
            <a:ext cx="718368" cy="718368"/>
          </a:xfrm>
          <a:prstGeom prst="rect">
            <a:avLst/>
          </a:prstGeom>
        </p:spPr>
      </p:pic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5F4D36A5-1D2D-4A2E-85BC-D6789A6158C7}"/>
              </a:ext>
            </a:extLst>
          </p:cNvPr>
          <p:cNvSpPr/>
          <p:nvPr/>
        </p:nvSpPr>
        <p:spPr>
          <a:xfrm flipH="1">
            <a:off x="0" y="-5319542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23" name="Elemento grafico 22" descr="Tiro a segno con riempimento a tinta unita">
            <a:extLst>
              <a:ext uri="{FF2B5EF4-FFF2-40B4-BE49-F238E27FC236}">
                <a16:creationId xmlns:a16="http://schemas.microsoft.com/office/drawing/2014/main" id="{8CFC18D5-1549-4780-ABA0-E1A9700B8BA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242109" y="320812"/>
            <a:ext cx="718368" cy="718368"/>
          </a:xfrm>
          <a:prstGeom prst="rect">
            <a:avLst/>
          </a:prstGeom>
        </p:spPr>
      </p:pic>
      <p:pic>
        <p:nvPicPr>
          <p:cNvPr id="24" name="Elemento grafico 23" descr="Singolo ingranaggio con riempimento a tinta unita">
            <a:extLst>
              <a:ext uri="{FF2B5EF4-FFF2-40B4-BE49-F238E27FC236}">
                <a16:creationId xmlns:a16="http://schemas.microsoft.com/office/drawing/2014/main" id="{F09C701D-C4FF-49D0-8ACF-9081D6B21E8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242109" y="1416538"/>
            <a:ext cx="718368" cy="718368"/>
          </a:xfrm>
          <a:prstGeom prst="rect">
            <a:avLst/>
          </a:prstGeom>
        </p:spPr>
      </p:pic>
      <p:pic>
        <p:nvPicPr>
          <p:cNvPr id="26" name="Segnaposto contenuto 7" descr="Blockchain contorno">
            <a:extLst>
              <a:ext uri="{FF2B5EF4-FFF2-40B4-BE49-F238E27FC236}">
                <a16:creationId xmlns:a16="http://schemas.microsoft.com/office/drawing/2014/main" id="{51A6216D-564A-4B11-80EF-CD948BC17C7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42109" y="2512264"/>
            <a:ext cx="718368" cy="718368"/>
          </a:xfrm>
          <a:prstGeom prst="rect">
            <a:avLst/>
          </a:prstGeom>
        </p:spPr>
      </p:pic>
      <p:pic>
        <p:nvPicPr>
          <p:cNvPr id="27" name="Segnaposto contenuto 9" descr="Utente con riempimento a tinta unita">
            <a:extLst>
              <a:ext uri="{FF2B5EF4-FFF2-40B4-BE49-F238E27FC236}">
                <a16:creationId xmlns:a16="http://schemas.microsoft.com/office/drawing/2014/main" id="{14582A50-71C2-4B6B-B5B7-5AF1C9507FE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242109" y="3607990"/>
            <a:ext cx="718368" cy="718368"/>
          </a:xfrm>
          <a:prstGeom prst="rect">
            <a:avLst/>
          </a:prstGeom>
        </p:spPr>
      </p:pic>
      <p:pic>
        <p:nvPicPr>
          <p:cNvPr id="28" name="Elemento grafico 27" descr="Database con riempimento a tinta unita">
            <a:extLst>
              <a:ext uri="{FF2B5EF4-FFF2-40B4-BE49-F238E27FC236}">
                <a16:creationId xmlns:a16="http://schemas.microsoft.com/office/drawing/2014/main" id="{FE08B14E-79F9-4B5A-8ABF-0ED56DDC931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242109" y="4703716"/>
            <a:ext cx="718368" cy="718368"/>
          </a:xfrm>
          <a:prstGeom prst="rect">
            <a:avLst/>
          </a:prstGeom>
        </p:spPr>
      </p:pic>
      <p:pic>
        <p:nvPicPr>
          <p:cNvPr id="29" name="Elemento grafico 28" descr="Cactus con riempimento a tinta unita">
            <a:extLst>
              <a:ext uri="{FF2B5EF4-FFF2-40B4-BE49-F238E27FC236}">
                <a16:creationId xmlns:a16="http://schemas.microsoft.com/office/drawing/2014/main" id="{6D4452B6-B4C6-4806-9174-223EF4BA0F1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40477" y="5861502"/>
            <a:ext cx="720000" cy="720000"/>
          </a:xfrm>
          <a:prstGeom prst="rect">
            <a:avLst/>
          </a:prstGeom>
        </p:spPr>
      </p:pic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10F56290-7869-4507-813C-FCDF1A32339C}"/>
              </a:ext>
            </a:extLst>
          </p:cNvPr>
          <p:cNvSpPr/>
          <p:nvPr/>
        </p:nvSpPr>
        <p:spPr>
          <a:xfrm flipH="1">
            <a:off x="10962277" y="-3742088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0647316-FA45-4BF2-8B31-6A955F8A7851}"/>
              </a:ext>
            </a:extLst>
          </p:cNvPr>
          <p:cNvSpPr txBox="1"/>
          <p:nvPr/>
        </p:nvSpPr>
        <p:spPr>
          <a:xfrm>
            <a:off x="172426" y="6067613"/>
            <a:ext cx="530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2">
                    <a:lumMod val="75000"/>
                  </a:schemeClr>
                </a:solidFill>
              </a:rPr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1457279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544C1E39CC704E9B655547C2A8EEA9" ma:contentTypeVersion="2" ma:contentTypeDescription="Create a new document." ma:contentTypeScope="" ma:versionID="3fe2086bbb13892a04151ef672109fb5">
  <xsd:schema xmlns:xsd="http://www.w3.org/2001/XMLSchema" xmlns:xs="http://www.w3.org/2001/XMLSchema" xmlns:p="http://schemas.microsoft.com/office/2006/metadata/properties" xmlns:ns3="b4ea0a96-3951-4160-baca-c74dadb8c17f" targetNamespace="http://schemas.microsoft.com/office/2006/metadata/properties" ma:root="true" ma:fieldsID="00c6c909f9b37d6c43d157d3aea4a463" ns3:_="">
    <xsd:import namespace="b4ea0a96-3951-4160-baca-c74dadb8c1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0a96-3951-4160-baca-c74dadb8c1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57252C-AA3B-4053-A64D-51B9706239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ED1FCC-97A6-4B60-A765-2D292F0423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a0a96-3951-4160-baca-c74dadb8c1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463AF2-9ABC-4087-AAED-E5A30A3C4C5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b4ea0a96-3951-4160-baca-c74dadb8c17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2682</TotalTime>
  <Words>227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Circuito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Natanaele Stagni</dc:creator>
  <cp:lastModifiedBy>Natanaele Stagni - natanaele.stagni@studio.unibo.it</cp:lastModifiedBy>
  <cp:revision>201</cp:revision>
  <dcterms:created xsi:type="dcterms:W3CDTF">2021-10-09T10:19:03Z</dcterms:created>
  <dcterms:modified xsi:type="dcterms:W3CDTF">2021-12-07T12:31:33Z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0x010100F6544C1E39CC704E9B655547C2A8EEA9</vt:lpwstr>
  </property>
</Properties>
</file>