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87" r:id="rId4"/>
  </p:sldMasterIdLst>
  <p:notesMasterIdLst>
    <p:notesMasterId r:id="rId13"/>
  </p:notesMasterIdLst>
  <p:handoutMasterIdLst>
    <p:handoutMasterId r:id="rId14"/>
  </p:handoutMasterIdLst>
  <p:sldIdLst>
    <p:sldId id="312" r:id="rId5"/>
    <p:sldId id="289" r:id="rId6"/>
    <p:sldId id="300" r:id="rId7"/>
    <p:sldId id="313" r:id="rId8"/>
    <p:sldId id="316" r:id="rId9"/>
    <p:sldId id="317" r:id="rId10"/>
    <p:sldId id="314" r:id="rId11"/>
    <p:sldId id="29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tanaele Stagni - natanaele.stagni@studio.unibo.it" initials="NSn" lastIdx="2" clrIdx="0">
    <p:extLst>
      <p:ext uri="{19B8F6BF-5375-455C-9EA6-DF929625EA0E}">
        <p15:presenceInfo xmlns:p15="http://schemas.microsoft.com/office/powerpoint/2012/main" userId="Natanaele Stagni - natanaele.stagni@studio.unibo.i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FFFF"/>
    <a:srgbClr val="63C5DD"/>
    <a:srgbClr val="3D3D3D"/>
    <a:srgbClr val="303030"/>
    <a:srgbClr val="DBE4EB"/>
    <a:srgbClr val="454545"/>
    <a:srgbClr val="585858"/>
    <a:srgbClr val="051421"/>
    <a:srgbClr val="483318"/>
    <a:srgbClr val="4C4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F63550-3BA8-469D-A81F-5B02EA9CEA41}" v="17" dt="2021-11-05T23:15:33.4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48E0B0B-B232-4939-AB01-41D6134977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7A32B28-3BE0-43C5-908E-8FFB4B68C0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857BA-F4AF-4FDB-9BD7-33CC67AEAE19}" type="datetimeFigureOut">
              <a:rPr lang="it-IT" smtClean="0"/>
              <a:t>08/11/2021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4BCFD60-E6F2-4135-971A-BDF50209AC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F1741B2-45EB-4EA1-9B8F-CAC840FCE7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371EC-7126-4B85-B35B-273BE53989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550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C0C39-E717-4206-B48F-03024D75E04C}" type="datetimeFigureOut">
              <a:rPr lang="it-IT" noProof="0" smtClean="0"/>
              <a:t>08/11/2021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/>
              <a:t>Fare clic per modificare lo stile del titolo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D1223-1307-400F-935F-0A02C086EAEB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308577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27811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81917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31947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377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546543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64795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60280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140506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7937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5262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45564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3683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7233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944508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740485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2145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09361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3D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11977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97CC8E4A-6243-4D46-A42F-A3B260F6D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381866"/>
            <a:ext cx="5154615" cy="1477963"/>
          </a:xfrm>
          <a:noFill/>
        </p:spPr>
        <p:txBody>
          <a:bodyPr rtlCol="0">
            <a:normAutofit/>
          </a:bodyPr>
          <a:lstStyle/>
          <a:p>
            <a:r>
              <a:rPr lang="it-IT" sz="5400" dirty="0"/>
              <a:t>ESERCITAZIONE 4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112023E2-FD66-4BD7-AEE7-DE17BFF984FF}"/>
              </a:ext>
            </a:extLst>
          </p:cNvPr>
          <p:cNvSpPr txBox="1"/>
          <p:nvPr/>
        </p:nvSpPr>
        <p:spPr>
          <a:xfrm>
            <a:off x="1141410" y="1530246"/>
            <a:ext cx="695278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dirty="0"/>
              <a:t>Server Multiservizio: </a:t>
            </a:r>
            <a:r>
              <a:rPr lang="it-IT" sz="2400" dirty="0" err="1"/>
              <a:t>Socket</a:t>
            </a:r>
            <a:r>
              <a:rPr lang="it-IT" sz="2400" dirty="0"/>
              <a:t> C con </a:t>
            </a:r>
            <a:r>
              <a:rPr lang="it-IT" sz="2400" dirty="0" err="1"/>
              <a:t>select</a:t>
            </a:r>
            <a:endParaRPr lang="en-US" sz="23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34CFEA2-0E27-4960-B725-29A3D9AB8B48}"/>
              </a:ext>
            </a:extLst>
          </p:cNvPr>
          <p:cNvSpPr txBox="1"/>
          <p:nvPr/>
        </p:nvSpPr>
        <p:spPr>
          <a:xfrm>
            <a:off x="1992841" y="6380509"/>
            <a:ext cx="7967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600" dirty="0">
                <a:solidFill>
                  <a:schemeClr val="tx1"/>
                </a:solidFill>
              </a:rPr>
              <a:t>Davide di </a:t>
            </a:r>
            <a:r>
              <a:rPr lang="it-IT" sz="1600" dirty="0"/>
              <a:t>M</a:t>
            </a:r>
            <a:r>
              <a:rPr lang="it-IT" sz="1600" dirty="0">
                <a:solidFill>
                  <a:schemeClr val="tx1"/>
                </a:solidFill>
              </a:rPr>
              <a:t>olfetta, Mirko Legnini, Daniele </a:t>
            </a:r>
            <a:r>
              <a:rPr lang="it-IT" sz="1600" dirty="0"/>
              <a:t>N</a:t>
            </a:r>
            <a:r>
              <a:rPr lang="it-IT" sz="1600" dirty="0">
                <a:solidFill>
                  <a:schemeClr val="tx1"/>
                </a:solidFill>
              </a:rPr>
              <a:t>anni </a:t>
            </a:r>
            <a:r>
              <a:rPr lang="it-IT" sz="1600" dirty="0"/>
              <a:t>C</a:t>
            </a:r>
            <a:r>
              <a:rPr lang="it-IT" sz="1600" dirty="0">
                <a:solidFill>
                  <a:schemeClr val="tx1"/>
                </a:solidFill>
              </a:rPr>
              <a:t>irulli, Natanaele Stagni, Lorenzo Venerandi</a:t>
            </a:r>
            <a:endParaRPr lang="it-IT" sz="16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BD779E0-4969-48DB-8EDC-D7556D7AACD4}"/>
              </a:ext>
            </a:extLst>
          </p:cNvPr>
          <p:cNvSpPr txBox="1">
            <a:spLocks/>
          </p:cNvSpPr>
          <p:nvPr/>
        </p:nvSpPr>
        <p:spPr>
          <a:xfrm>
            <a:off x="1661400" y="3140291"/>
            <a:ext cx="3670220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err="1"/>
              <a:t>obiettivi</a:t>
            </a:r>
            <a:endParaRPr lang="en-US" sz="6000" dirty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916B2F66-04FF-42AC-B781-A098779F1E6D}"/>
              </a:ext>
            </a:extLst>
          </p:cNvPr>
          <p:cNvCxnSpPr/>
          <p:nvPr/>
        </p:nvCxnSpPr>
        <p:spPr>
          <a:xfrm>
            <a:off x="5619750" y="2386365"/>
            <a:ext cx="0" cy="3171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5EACD3-B030-4BFC-8006-66C97AC40BE8}"/>
              </a:ext>
            </a:extLst>
          </p:cNvPr>
          <p:cNvSpPr txBox="1">
            <a:spLocks/>
          </p:cNvSpPr>
          <p:nvPr/>
        </p:nvSpPr>
        <p:spPr>
          <a:xfrm>
            <a:off x="6196012" y="2924460"/>
            <a:ext cx="5524500" cy="234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Sviluppare un’applicazione C/S che fornisca due servizi: </a:t>
            </a:r>
          </a:p>
          <a:p>
            <a:r>
              <a:rPr lang="it-IT" dirty="0"/>
              <a:t>eliminazione di una determinata parola</a:t>
            </a:r>
          </a:p>
          <a:p>
            <a:r>
              <a:rPr lang="it-IT" dirty="0"/>
              <a:t>lista di nomi di file in sotto-direttori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02CA51CB-D57C-4543-8737-F2B5C286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795" y="6388793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1</a:t>
            </a:fld>
            <a:endParaRPr lang="it-IT" noProof="0" dirty="0"/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7478F287-C718-45CE-95BC-6442F00D4E32}"/>
              </a:ext>
            </a:extLst>
          </p:cNvPr>
          <p:cNvCxnSpPr/>
          <p:nvPr/>
        </p:nvCxnSpPr>
        <p:spPr>
          <a:xfrm>
            <a:off x="8958262" y="646875"/>
            <a:ext cx="1621305" cy="87630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671FA16-10B9-4C91-B365-0E42CF5CFC59}"/>
              </a:ext>
            </a:extLst>
          </p:cNvPr>
          <p:cNvSpPr txBox="1"/>
          <p:nvPr/>
        </p:nvSpPr>
        <p:spPr>
          <a:xfrm>
            <a:off x="10334454" y="4920782"/>
            <a:ext cx="1271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B4FFFF"/>
                </a:solidFill>
              </a:rPr>
              <a:t>(con connessione)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386B561-8267-4D34-AAE4-10860CF89512}"/>
              </a:ext>
            </a:extLst>
          </p:cNvPr>
          <p:cNvSpPr txBox="1"/>
          <p:nvPr/>
        </p:nvSpPr>
        <p:spPr>
          <a:xfrm>
            <a:off x="10652340" y="4364882"/>
            <a:ext cx="1358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B4FFFF"/>
                </a:solidFill>
              </a:rPr>
              <a:t>(senza connessione)</a:t>
            </a:r>
          </a:p>
        </p:txBody>
      </p:sp>
    </p:spTree>
    <p:extLst>
      <p:ext uri="{BB962C8B-B14F-4D97-AF65-F5344CB8AC3E}">
        <p14:creationId xmlns:p14="http://schemas.microsoft.com/office/powerpoint/2010/main" val="627313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756" y="64251"/>
            <a:ext cx="7904134" cy="1478570"/>
          </a:xfrm>
        </p:spPr>
        <p:txBody>
          <a:bodyPr>
            <a:noAutofit/>
          </a:bodyPr>
          <a:lstStyle/>
          <a:p>
            <a:pPr algn="ctr"/>
            <a:r>
              <a:rPr lang="en-US" sz="6000" dirty="0" err="1"/>
              <a:t>Specifiche</a:t>
            </a:r>
            <a:endParaRPr lang="en-US" sz="6000" dirty="0"/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DE47210-A816-4CBC-B2C7-0A83DD657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480" y="1420812"/>
            <a:ext cx="5039520" cy="25003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200" dirty="0">
                <a:solidFill>
                  <a:srgbClr val="B4FFFF"/>
                </a:solidFill>
              </a:rPr>
              <a:t>SPECIFICHE CLIENTE UDP:</a:t>
            </a:r>
          </a:p>
          <a:p>
            <a:r>
              <a:rPr lang="it-IT" sz="2200" dirty="0"/>
              <a:t>Il Client chiede all’utente il nome di un file e una parola, invia al server una richiesta; infine attende una risposta che indica il numero di eliminazioni della parola effettuate sul file. 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E2BC95A-B6F8-4CE8-9FE4-33481AB31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1726" y="6401594"/>
            <a:ext cx="6239309" cy="365125"/>
          </a:xfrm>
        </p:spPr>
        <p:txBody>
          <a:bodyPr/>
          <a:lstStyle/>
          <a:p>
            <a:pPr rtl="0"/>
            <a:r>
              <a:rPr lang="it-IT" noProof="0" dirty="0"/>
              <a:t>Anno Accademico 2021/2022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B627BE8-B7E8-4407-873F-174C53714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398417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2</a:t>
            </a:fld>
            <a:endParaRPr lang="it-IT" noProof="0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06D1FACC-BF3C-4337-93CD-680A49A286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33121" y="6398418"/>
            <a:ext cx="2743200" cy="365125"/>
          </a:xfrm>
        </p:spPr>
        <p:txBody>
          <a:bodyPr/>
          <a:lstStyle/>
          <a:p>
            <a:pPr rtl="0"/>
            <a:r>
              <a:rPr lang="it-IT" noProof="0" dirty="0"/>
              <a:t>Università degli Studi di Bologna</a:t>
            </a:r>
          </a:p>
        </p:txBody>
      </p:sp>
      <p:sp>
        <p:nvSpPr>
          <p:cNvPr id="38" name="Segnaposto contenuto 3">
            <a:extLst>
              <a:ext uri="{FF2B5EF4-FFF2-40B4-BE49-F238E27FC236}">
                <a16:creationId xmlns:a16="http://schemas.microsoft.com/office/drawing/2014/main" id="{5FBF3680-27A0-479B-9DD2-785EC855A565}"/>
              </a:ext>
            </a:extLst>
          </p:cNvPr>
          <p:cNvSpPr txBox="1">
            <a:spLocks/>
          </p:cNvSpPr>
          <p:nvPr/>
        </p:nvSpPr>
        <p:spPr>
          <a:xfrm>
            <a:off x="6503959" y="1420812"/>
            <a:ext cx="4449761" cy="26797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200" dirty="0">
                <a:solidFill>
                  <a:srgbClr val="B4FFFF"/>
                </a:solidFill>
              </a:rPr>
              <a:t>SPECIFICHE CLIENTE TCP:</a:t>
            </a:r>
          </a:p>
          <a:p>
            <a:r>
              <a:rPr lang="it-IT" sz="2200" dirty="0"/>
              <a:t>Chiede il nome del direttorio, invia al server una richiesta.</a:t>
            </a:r>
          </a:p>
          <a:p>
            <a:r>
              <a:rPr lang="it-IT" sz="2200" dirty="0"/>
              <a:t>Se esiste, riceve la lista di nomi di file remoti che stanno nei sotto direttori.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C18B698-A3FB-45E6-A01A-047D67CC0534}"/>
              </a:ext>
            </a:extLst>
          </p:cNvPr>
          <p:cNvSpPr txBox="1"/>
          <p:nvPr/>
        </p:nvSpPr>
        <p:spPr>
          <a:xfrm>
            <a:off x="1220924" y="4115594"/>
            <a:ext cx="9989666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sz="2200" dirty="0">
                <a:solidFill>
                  <a:srgbClr val="B4FFFF"/>
                </a:solidFill>
              </a:rPr>
              <a:t>SPECIFICHE SERVER MULTISERVIZIO: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/>
              <a:t>Utilizzo della SELECT per identificare il tipo di richiesta.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/>
              <a:t>Gestione sequenziale delle richieste UDP.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/>
              <a:t>Gestione concorrente e </a:t>
            </a:r>
            <a:r>
              <a:rPr lang="it-IT" sz="2200" dirty="0" err="1"/>
              <a:t>multiprocesso</a:t>
            </a:r>
            <a:r>
              <a:rPr lang="it-IT" sz="2200" dirty="0"/>
              <a:t> delle richieste TCP con chiusura della sessione alla ricezione della fine file dal client.</a:t>
            </a:r>
          </a:p>
        </p:txBody>
      </p:sp>
    </p:spTree>
    <p:extLst>
      <p:ext uri="{BB962C8B-B14F-4D97-AF65-F5344CB8AC3E}">
        <p14:creationId xmlns:p14="http://schemas.microsoft.com/office/powerpoint/2010/main" val="386447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962" y="57028"/>
            <a:ext cx="4413654" cy="147857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Client UDP</a:t>
            </a:r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A5C0B10-878D-4ECF-8D4B-E08762B5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9349" y="6398412"/>
            <a:ext cx="6239309" cy="365125"/>
          </a:xfrm>
        </p:spPr>
        <p:txBody>
          <a:bodyPr/>
          <a:lstStyle/>
          <a:p>
            <a:pPr rtl="0"/>
            <a:r>
              <a:rPr lang="it-IT" noProof="0" dirty="0"/>
              <a:t>Anno Accademico 2021/2022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85C4427-142C-413D-996B-5F3954733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1858" y="6445642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3</a:t>
            </a:fld>
            <a:endParaRPr lang="it-IT" noProof="0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A67A759E-EA37-4875-976E-5197A86D0E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88658" y="6445643"/>
            <a:ext cx="2743200" cy="365125"/>
          </a:xfrm>
        </p:spPr>
        <p:txBody>
          <a:bodyPr/>
          <a:lstStyle/>
          <a:p>
            <a:pPr rtl="0"/>
            <a:r>
              <a:rPr lang="it-IT" noProof="0" dirty="0"/>
              <a:t>Università degli Studi di Bologna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FAB1E97-241E-44F9-853B-4F4E0E2430EB}"/>
              </a:ext>
            </a:extLst>
          </p:cNvPr>
          <p:cNvSpPr txBox="1"/>
          <p:nvPr/>
        </p:nvSpPr>
        <p:spPr>
          <a:xfrm>
            <a:off x="739397" y="786204"/>
            <a:ext cx="27121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Controllo argomenti</a:t>
            </a:r>
          </a:p>
          <a:p>
            <a:pPr algn="ctr"/>
            <a:r>
              <a:rPr lang="it-IT" dirty="0"/>
              <a:t>+</a:t>
            </a:r>
          </a:p>
          <a:p>
            <a:pPr algn="ctr"/>
            <a:r>
              <a:rPr lang="it-IT" dirty="0"/>
              <a:t>Creazione ed apertura </a:t>
            </a:r>
            <a:r>
              <a:rPr lang="it-IT" dirty="0" err="1"/>
              <a:t>socket</a:t>
            </a:r>
            <a:endParaRPr lang="it-IT" dirty="0"/>
          </a:p>
          <a:p>
            <a:pPr algn="ctr"/>
            <a:r>
              <a:rPr lang="it-IT" dirty="0"/>
              <a:t>+</a:t>
            </a:r>
          </a:p>
          <a:p>
            <a:pPr algn="ctr"/>
            <a:r>
              <a:rPr lang="it-IT" dirty="0"/>
              <a:t>Assegnazione IP e porta (</a:t>
            </a:r>
            <a:r>
              <a:rPr lang="it-IT" dirty="0" err="1"/>
              <a:t>bind</a:t>
            </a:r>
            <a:r>
              <a:rPr lang="it-IT" dirty="0"/>
              <a:t>)</a:t>
            </a:r>
          </a:p>
          <a:p>
            <a:pPr algn="ctr"/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EFE4138-5CDB-40B1-AC54-B72119777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400" y="1205624"/>
            <a:ext cx="5891203" cy="5281768"/>
          </a:xfrm>
          <a:prstGeom prst="roundRect">
            <a:avLst>
              <a:gd name="adj" fmla="val 307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BDF25A3-8F3E-4F78-A770-78CD42B6D0C1}"/>
              </a:ext>
            </a:extLst>
          </p:cNvPr>
          <p:cNvSpPr txBox="1"/>
          <p:nvPr/>
        </p:nvSpPr>
        <p:spPr>
          <a:xfrm>
            <a:off x="2662986" y="2915158"/>
            <a:ext cx="216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Invio parola al server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102129-07FE-4285-8135-7C1027F00D2D}"/>
              </a:ext>
            </a:extLst>
          </p:cNvPr>
          <p:cNvSpPr txBox="1"/>
          <p:nvPr/>
        </p:nvSpPr>
        <p:spPr>
          <a:xfrm>
            <a:off x="2823175" y="4090816"/>
            <a:ext cx="2014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Attesa risposta server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D5E2697-0D77-47EB-8217-C0DD47BD8BB7}"/>
              </a:ext>
            </a:extLst>
          </p:cNvPr>
          <p:cNvSpPr txBox="1"/>
          <p:nvPr/>
        </p:nvSpPr>
        <p:spPr>
          <a:xfrm>
            <a:off x="3841966" y="5229225"/>
            <a:ext cx="96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Risposta</a:t>
            </a:r>
          </a:p>
        </p:txBody>
      </p: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5937E505-ED73-460F-89A9-C7EF105E23EB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831277" y="3099824"/>
            <a:ext cx="660289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Connettore 2 78">
            <a:extLst>
              <a:ext uri="{FF2B5EF4-FFF2-40B4-BE49-F238E27FC236}">
                <a16:creationId xmlns:a16="http://schemas.microsoft.com/office/drawing/2014/main" id="{71AC21B5-D57A-4B63-A7C9-EC2392598F76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4837773" y="4260093"/>
            <a:ext cx="621749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40DB61A3-7088-493C-B8E5-6E3D8C646749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802864" y="5413891"/>
            <a:ext cx="657932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628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9182" y="19047"/>
            <a:ext cx="3959452" cy="147857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Client TCP</a:t>
            </a:r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A5C0B10-878D-4ECF-8D4B-E08762B5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9349" y="6402125"/>
            <a:ext cx="6239309" cy="365125"/>
          </a:xfrm>
        </p:spPr>
        <p:txBody>
          <a:bodyPr/>
          <a:lstStyle/>
          <a:p>
            <a:pPr rtl="0"/>
            <a:r>
              <a:rPr lang="it-IT" noProof="0" dirty="0"/>
              <a:t>Anno Accademico 2021/2022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85C4427-142C-413D-996B-5F3954733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9481" y="6420645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4</a:t>
            </a:fld>
            <a:endParaRPr lang="it-IT" noProof="0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A67A759E-EA37-4875-976E-5197A86D0E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36281" y="6420645"/>
            <a:ext cx="2743200" cy="365125"/>
          </a:xfrm>
        </p:spPr>
        <p:txBody>
          <a:bodyPr/>
          <a:lstStyle/>
          <a:p>
            <a:pPr rtl="0"/>
            <a:r>
              <a:rPr lang="it-IT" noProof="0" dirty="0"/>
              <a:t>Università degli Studi di Bologna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E680C2E9-9886-44BC-A6EF-563B2923CF41}"/>
              </a:ext>
            </a:extLst>
          </p:cNvPr>
          <p:cNvSpPr txBox="1"/>
          <p:nvPr/>
        </p:nvSpPr>
        <p:spPr>
          <a:xfrm>
            <a:off x="664953" y="761754"/>
            <a:ext cx="28855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Controllo argomenti</a:t>
            </a:r>
          </a:p>
          <a:p>
            <a:pPr algn="ctr"/>
            <a:r>
              <a:rPr lang="it-IT" dirty="0"/>
              <a:t>+</a:t>
            </a:r>
          </a:p>
          <a:p>
            <a:pPr algn="ctr"/>
            <a:r>
              <a:rPr lang="it-IT" dirty="0"/>
              <a:t>Creazione ed apertura </a:t>
            </a:r>
            <a:r>
              <a:rPr lang="it-IT" dirty="0" err="1"/>
              <a:t>socket</a:t>
            </a:r>
            <a:endParaRPr lang="it-IT" dirty="0"/>
          </a:p>
          <a:p>
            <a:pPr algn="ctr"/>
            <a:r>
              <a:rPr lang="it-IT" dirty="0"/>
              <a:t>+</a:t>
            </a:r>
          </a:p>
          <a:p>
            <a:pPr algn="ctr"/>
            <a:r>
              <a:rPr lang="it-IT" dirty="0"/>
              <a:t>Assegnazione IP e porta (</a:t>
            </a:r>
            <a:r>
              <a:rPr lang="it-IT" dirty="0" err="1"/>
              <a:t>bind</a:t>
            </a:r>
            <a:r>
              <a:rPr lang="it-IT" dirty="0"/>
              <a:t>)</a:t>
            </a:r>
          </a:p>
          <a:p>
            <a:pPr algn="ctr"/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7468A21-954D-4B29-BCBC-2A4FFA1AEA42}"/>
              </a:ext>
            </a:extLst>
          </p:cNvPr>
          <p:cNvSpPr txBox="1"/>
          <p:nvPr/>
        </p:nvSpPr>
        <p:spPr>
          <a:xfrm>
            <a:off x="517525" y="2993829"/>
            <a:ext cx="3328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Ciclo accettazione richieste utente</a:t>
            </a:r>
          </a:p>
        </p:txBody>
      </p: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C68366D7-E9AC-4675-A175-B4AB99065A34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846399" y="2366963"/>
            <a:ext cx="767934" cy="811532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DA679EE-3793-45DE-B8F8-6B66E8109A62}"/>
              </a:ext>
            </a:extLst>
          </p:cNvPr>
          <p:cNvSpPr txBox="1"/>
          <p:nvPr/>
        </p:nvSpPr>
        <p:spPr>
          <a:xfrm>
            <a:off x="758032" y="4430475"/>
            <a:ext cx="298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Ricezione lista dei nomi di file</a:t>
            </a:r>
          </a:p>
        </p:txBody>
      </p:sp>
      <p:cxnSp>
        <p:nvCxnSpPr>
          <p:cNvPr id="79" name="Connettore 2 78">
            <a:extLst>
              <a:ext uri="{FF2B5EF4-FFF2-40B4-BE49-F238E27FC236}">
                <a16:creationId xmlns:a16="http://schemas.microsoft.com/office/drawing/2014/main" id="{D74CEB39-1CD1-4C89-ABDD-69CF11224BDB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3746766" y="4021138"/>
            <a:ext cx="867567" cy="594003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7" name="Immagine 6">
            <a:extLst>
              <a:ext uri="{FF2B5EF4-FFF2-40B4-BE49-F238E27FC236}">
                <a16:creationId xmlns:a16="http://schemas.microsoft.com/office/drawing/2014/main" id="{7EC26F5B-5B2A-44BD-B4F8-7A9A97B00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132" y="1607777"/>
            <a:ext cx="7146203" cy="4568063"/>
          </a:xfrm>
          <a:prstGeom prst="roundRect">
            <a:avLst>
              <a:gd name="adj" fmla="val 372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13425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8502" y="210852"/>
            <a:ext cx="4241898" cy="147857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Server </a:t>
            </a:r>
            <a:r>
              <a:rPr lang="en-US" sz="6000" dirty="0" err="1"/>
              <a:t>tcp</a:t>
            </a:r>
            <a:endParaRPr lang="en-US" sz="6000" dirty="0"/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BF7A850-89B1-4613-B321-7E0C5F557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9349" y="6394611"/>
            <a:ext cx="6239309" cy="365125"/>
          </a:xfrm>
        </p:spPr>
        <p:txBody>
          <a:bodyPr/>
          <a:lstStyle/>
          <a:p>
            <a:pPr rtl="0"/>
            <a:r>
              <a:rPr lang="it-IT" noProof="0" dirty="0"/>
              <a:t>Anno Accademico 2021/2022</a:t>
            </a: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85DBA455-560A-4C35-8506-C8D87ABE9A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5329" y="6393288"/>
            <a:ext cx="2743200" cy="365125"/>
          </a:xfrm>
        </p:spPr>
        <p:txBody>
          <a:bodyPr/>
          <a:lstStyle/>
          <a:p>
            <a:pPr rtl="0"/>
            <a:r>
              <a:rPr lang="it-IT" noProof="0" dirty="0"/>
              <a:t>Università degli Studi di Bologna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6708894-FD84-4235-A5FB-07D5CA617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1895" y="6407944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5</a:t>
            </a:fld>
            <a:endParaRPr lang="it-IT" noProof="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F601DBC-4208-48AF-B280-C1233D775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266" y="1528572"/>
            <a:ext cx="4648849" cy="2419688"/>
          </a:xfrm>
          <a:prstGeom prst="roundRect">
            <a:avLst>
              <a:gd name="adj" fmla="val 474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A2B08A3-2DC0-421C-9583-58093CFF7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3954" y="3589363"/>
            <a:ext cx="5232215" cy="2637463"/>
          </a:xfrm>
          <a:prstGeom prst="roundRect">
            <a:avLst>
              <a:gd name="adj" fmla="val 499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BB19828-F64A-43E6-BF2C-76A6C988480E}"/>
              </a:ext>
            </a:extLst>
          </p:cNvPr>
          <p:cNvSpPr txBox="1"/>
          <p:nvPr/>
        </p:nvSpPr>
        <p:spPr>
          <a:xfrm>
            <a:off x="9221096" y="1689422"/>
            <a:ext cx="33360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Ciclo accettazione </a:t>
            </a:r>
            <a:r>
              <a:rPr lang="it-IT" sz="2200" dirty="0" err="1"/>
              <a:t>select</a:t>
            </a:r>
            <a:endParaRPr lang="it-IT" sz="22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582CE11-46A7-4794-BA59-480D2FF746A2}"/>
              </a:ext>
            </a:extLst>
          </p:cNvPr>
          <p:cNvSpPr txBox="1"/>
          <p:nvPr/>
        </p:nvSpPr>
        <p:spPr>
          <a:xfrm>
            <a:off x="2215707" y="4279340"/>
            <a:ext cx="2885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Gestione richiesta TCP</a:t>
            </a:r>
          </a:p>
          <a:p>
            <a:r>
              <a:rPr lang="it-IT" sz="2200" dirty="0"/>
              <a:t>con </a:t>
            </a:r>
            <a:r>
              <a:rPr lang="it-IT" sz="2200" dirty="0" err="1"/>
              <a:t>accept</a:t>
            </a:r>
            <a:r>
              <a:rPr lang="it-IT" sz="2200" dirty="0"/>
              <a:t> 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36BF56E0-CCE8-4F24-8FD7-FEEF516D30A1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8526115" y="1904866"/>
            <a:ext cx="694981" cy="0"/>
          </a:xfrm>
          <a:prstGeom prst="straightConnector1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79022B80-A220-4597-BEEB-3F286BAEFCE4}"/>
              </a:ext>
            </a:extLst>
          </p:cNvPr>
          <p:cNvSpPr txBox="1"/>
          <p:nvPr/>
        </p:nvSpPr>
        <p:spPr>
          <a:xfrm>
            <a:off x="664953" y="761754"/>
            <a:ext cx="288559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dirty="0"/>
              <a:t>Controllo argomenti</a:t>
            </a:r>
          </a:p>
          <a:p>
            <a:pPr algn="ctr"/>
            <a:r>
              <a:rPr lang="it-IT" sz="2200" dirty="0"/>
              <a:t>+</a:t>
            </a:r>
          </a:p>
          <a:p>
            <a:pPr algn="ctr"/>
            <a:r>
              <a:rPr lang="it-IT" sz="2200" dirty="0"/>
              <a:t>Creazione ed apertura </a:t>
            </a:r>
            <a:r>
              <a:rPr lang="it-IT" sz="2200" dirty="0" err="1"/>
              <a:t>socket</a:t>
            </a:r>
            <a:endParaRPr lang="it-IT" sz="2200" dirty="0"/>
          </a:p>
          <a:p>
            <a:pPr algn="ctr"/>
            <a:r>
              <a:rPr lang="it-IT" sz="2200" dirty="0"/>
              <a:t>+</a:t>
            </a:r>
          </a:p>
          <a:p>
            <a:pPr algn="ctr"/>
            <a:r>
              <a:rPr lang="it-IT" sz="2200" dirty="0"/>
              <a:t>Assegnazione IP e porta (</a:t>
            </a:r>
            <a:r>
              <a:rPr lang="it-IT" sz="2200" dirty="0" err="1"/>
              <a:t>bind</a:t>
            </a:r>
            <a:r>
              <a:rPr lang="it-IT" sz="2200" dirty="0"/>
              <a:t>)</a:t>
            </a:r>
          </a:p>
          <a:p>
            <a:pPr algn="ctr"/>
            <a:endParaRPr lang="it-IT" dirty="0"/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64FEAA3F-833B-497C-B836-D80A4071200F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5101297" y="4619757"/>
            <a:ext cx="1248119" cy="44304"/>
          </a:xfrm>
          <a:prstGeom prst="straightConnector1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825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BF7A850-89B1-4613-B321-7E0C5F557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9349" y="6394611"/>
            <a:ext cx="6239309" cy="365125"/>
          </a:xfrm>
        </p:spPr>
        <p:txBody>
          <a:bodyPr/>
          <a:lstStyle/>
          <a:p>
            <a:pPr rtl="0"/>
            <a:r>
              <a:rPr lang="it-IT" noProof="0" dirty="0"/>
              <a:t>Anno Accademico 2021/2022</a:t>
            </a: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85DBA455-560A-4C35-8506-C8D87ABE9A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83024" y="6394610"/>
            <a:ext cx="2743200" cy="365125"/>
          </a:xfrm>
        </p:spPr>
        <p:txBody>
          <a:bodyPr/>
          <a:lstStyle/>
          <a:p>
            <a:pPr rtl="0"/>
            <a:r>
              <a:rPr lang="it-IT" noProof="0" dirty="0"/>
              <a:t>Università degli Studi di Bologna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6708894-FD84-4235-A5FB-07D5CA617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91886" y="6392105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6</a:t>
            </a:fld>
            <a:endParaRPr lang="it-IT" noProof="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4F6FB35-BDEF-43E2-A988-0F98E65D9516}"/>
              </a:ext>
            </a:extLst>
          </p:cNvPr>
          <p:cNvSpPr txBox="1"/>
          <p:nvPr/>
        </p:nvSpPr>
        <p:spPr>
          <a:xfrm>
            <a:off x="2911830" y="23998"/>
            <a:ext cx="25477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Creazione del figlio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602750C-F6A6-43CA-9DAC-FBD7FCC367E6}"/>
              </a:ext>
            </a:extLst>
          </p:cNvPr>
          <p:cNvSpPr txBox="1"/>
          <p:nvPr/>
        </p:nvSpPr>
        <p:spPr>
          <a:xfrm>
            <a:off x="1431007" y="2559961"/>
            <a:ext cx="30095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Lettura nome directory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2C1379A-A82A-451F-847D-B16EAD2F4453}"/>
              </a:ext>
            </a:extLst>
          </p:cNvPr>
          <p:cNvSpPr txBox="1"/>
          <p:nvPr/>
        </p:nvSpPr>
        <p:spPr>
          <a:xfrm>
            <a:off x="1020679" y="1728094"/>
            <a:ext cx="36806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Controllo e validità directory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440DE73-2EFF-4A9F-A000-6AE6277BE7EF}"/>
              </a:ext>
            </a:extLst>
          </p:cNvPr>
          <p:cNvSpPr txBox="1"/>
          <p:nvPr/>
        </p:nvSpPr>
        <p:spPr>
          <a:xfrm>
            <a:off x="929402" y="3732578"/>
            <a:ext cx="40052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Ciclo di controllo esistenza sotto-directory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7B9A60A-BF16-41F7-89C7-E00B6534D71E}"/>
              </a:ext>
            </a:extLst>
          </p:cNvPr>
          <p:cNvSpPr txBox="1"/>
          <p:nvPr/>
        </p:nvSpPr>
        <p:spPr>
          <a:xfrm>
            <a:off x="1046670" y="5175536"/>
            <a:ext cx="38936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Scrittura su </a:t>
            </a:r>
            <a:r>
              <a:rPr lang="it-IT" sz="2200" dirty="0" err="1"/>
              <a:t>socket</a:t>
            </a:r>
            <a:r>
              <a:rPr lang="it-IT" sz="2200" dirty="0"/>
              <a:t> sotto-directory trovate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0455BBCC-CB32-4178-85BC-ED29DA9061C8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5459606" y="235046"/>
            <a:ext cx="968893" cy="4396"/>
          </a:xfrm>
          <a:prstGeom prst="straightConnector1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815F70B8-F329-4F1F-B826-0D688A86C8D8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701344" y="1924536"/>
            <a:ext cx="1579252" cy="19002"/>
          </a:xfrm>
          <a:prstGeom prst="straightConnector1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E9ADFC1E-BB30-47E1-8950-FCF694CD3094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4440516" y="2765873"/>
            <a:ext cx="1887028" cy="9532"/>
          </a:xfrm>
          <a:prstGeom prst="straightConnector1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5B3F3D87-3D13-41C1-A943-84B90D3786DB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934665" y="4117299"/>
            <a:ext cx="1357588" cy="0"/>
          </a:xfrm>
          <a:prstGeom prst="straightConnector1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B6E7D6C3-DC84-4E44-93FC-D6D7BB110540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4940301" y="5560257"/>
            <a:ext cx="1249892" cy="0"/>
          </a:xfrm>
          <a:prstGeom prst="straightConnector1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A721761-D178-468B-8B91-4D78A7A10F99}"/>
              </a:ext>
            </a:extLst>
          </p:cNvPr>
          <p:cNvSpPr txBox="1"/>
          <p:nvPr/>
        </p:nvSpPr>
        <p:spPr>
          <a:xfrm>
            <a:off x="1058864" y="544810"/>
            <a:ext cx="4461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Lettura directory mandata dal client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1FF95E4-9612-4CC7-B54B-3E14144C6772}"/>
              </a:ext>
            </a:extLst>
          </p:cNvPr>
          <p:cNvSpPr txBox="1"/>
          <p:nvPr/>
        </p:nvSpPr>
        <p:spPr>
          <a:xfrm>
            <a:off x="1020676" y="2064853"/>
            <a:ext cx="44485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ed eventuale comunicazione al client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A2721FCC-8495-4BF5-A340-771872AEA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372" y="19073"/>
            <a:ext cx="5580000" cy="6824640"/>
          </a:xfrm>
          <a:prstGeom prst="roundRect">
            <a:avLst>
              <a:gd name="adj" fmla="val 203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BDFE19A-B59D-4EC7-AD22-8B7B52145511}"/>
              </a:ext>
            </a:extLst>
          </p:cNvPr>
          <p:cNvSpPr txBox="1"/>
          <p:nvPr/>
        </p:nvSpPr>
        <p:spPr>
          <a:xfrm>
            <a:off x="1286425" y="5873797"/>
            <a:ext cx="3655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Dice al client quando fermarsi</a:t>
            </a:r>
          </a:p>
        </p:txBody>
      </p: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B7D1AF02-4F27-457F-A0B5-1AFC72EEE665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519986" y="760254"/>
            <a:ext cx="982661" cy="0"/>
          </a:xfrm>
          <a:prstGeom prst="straightConnector1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9233C67D-10BA-4689-8862-ADE48EA1C0BC}"/>
              </a:ext>
            </a:extLst>
          </p:cNvPr>
          <p:cNvSpPr txBox="1"/>
          <p:nvPr/>
        </p:nvSpPr>
        <p:spPr>
          <a:xfrm>
            <a:off x="8563672" y="1426671"/>
            <a:ext cx="2247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Apertura directory</a:t>
            </a:r>
          </a:p>
        </p:txBody>
      </p:sp>
      <p:cxnSp>
        <p:nvCxnSpPr>
          <p:cNvPr id="79" name="Connettore 2 78">
            <a:extLst>
              <a:ext uri="{FF2B5EF4-FFF2-40B4-BE49-F238E27FC236}">
                <a16:creationId xmlns:a16="http://schemas.microsoft.com/office/drawing/2014/main" id="{E747376F-6545-40D8-9578-9AEE25309793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4942092" y="6089241"/>
            <a:ext cx="1522455" cy="385131"/>
          </a:xfrm>
          <a:prstGeom prst="straightConnector1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8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5524" y="89239"/>
            <a:ext cx="4241898" cy="147857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Server UDP</a:t>
            </a:r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BF7A850-89B1-4613-B321-7E0C5F557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9349" y="6394611"/>
            <a:ext cx="6239309" cy="365125"/>
          </a:xfrm>
        </p:spPr>
        <p:txBody>
          <a:bodyPr/>
          <a:lstStyle/>
          <a:p>
            <a:pPr rtl="0"/>
            <a:r>
              <a:rPr lang="it-IT" noProof="0" dirty="0"/>
              <a:t>Anno Accademico 2021/2022</a:t>
            </a: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85DBA455-560A-4C35-8506-C8D87ABE9A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5329" y="6393288"/>
            <a:ext cx="2743200" cy="365125"/>
          </a:xfrm>
        </p:spPr>
        <p:txBody>
          <a:bodyPr/>
          <a:lstStyle/>
          <a:p>
            <a:pPr rtl="0"/>
            <a:r>
              <a:rPr lang="it-IT" noProof="0" dirty="0"/>
              <a:t>Università degli Studi di Bologna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6708894-FD84-4235-A5FB-07D5CA617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1895" y="6407944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7</a:t>
            </a:fld>
            <a:endParaRPr lang="it-IT" noProof="0" dirty="0"/>
          </a:p>
        </p:txBody>
      </p:sp>
      <p:pic>
        <p:nvPicPr>
          <p:cNvPr id="40" name="Immagine 39">
            <a:extLst>
              <a:ext uri="{FF2B5EF4-FFF2-40B4-BE49-F238E27FC236}">
                <a16:creationId xmlns:a16="http://schemas.microsoft.com/office/drawing/2014/main" id="{DE4870DB-B15D-4DF7-9160-DDA08AC7A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" y="89239"/>
            <a:ext cx="5948362" cy="4639104"/>
          </a:xfrm>
          <a:prstGeom prst="roundRect">
            <a:avLst>
              <a:gd name="adj" fmla="val 3936"/>
            </a:avLst>
          </a:prstGeom>
          <a:solidFill>
            <a:srgbClr val="FFFFFF">
              <a:shade val="85000"/>
            </a:srgbClr>
          </a:solidFill>
          <a:ln>
            <a:solidFill>
              <a:schemeClr val="tx1">
                <a:lumMod val="50000"/>
              </a:schemeClr>
            </a:solidFill>
          </a:ln>
          <a:effectLst/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6BAB0BB-8367-4083-8D16-375297488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8590" y="2232127"/>
            <a:ext cx="6775772" cy="4240393"/>
          </a:xfrm>
          <a:prstGeom prst="roundRect">
            <a:avLst>
              <a:gd name="adj" fmla="val 4849"/>
            </a:avLst>
          </a:prstGeom>
          <a:solidFill>
            <a:srgbClr val="FFFFFF">
              <a:shade val="85000"/>
            </a:srgbClr>
          </a:solidFill>
          <a:ln>
            <a:solidFill>
              <a:schemeClr val="tx1">
                <a:lumMod val="50000"/>
              </a:schemeClr>
            </a:solidFill>
          </a:ln>
          <a:effectLst/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B089851-1F4E-404A-9A2E-4DE2D4BB1468}"/>
              </a:ext>
            </a:extLst>
          </p:cNvPr>
          <p:cNvSpPr txBox="1"/>
          <p:nvPr/>
        </p:nvSpPr>
        <p:spPr>
          <a:xfrm>
            <a:off x="2099158" y="5451972"/>
            <a:ext cx="22196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err="1"/>
              <a:t>Rinominazione</a:t>
            </a:r>
            <a:r>
              <a:rPr lang="it-IT" sz="2200" dirty="0"/>
              <a:t> file temporaneo</a:t>
            </a: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51D5F06E-4305-41A4-90A1-8A2665AE2EFD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318782" y="5836693"/>
            <a:ext cx="848092" cy="0"/>
          </a:xfrm>
          <a:prstGeom prst="straightConnector1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AD493BA-3C65-41E7-8F83-374991F4C0BE}"/>
              </a:ext>
            </a:extLst>
          </p:cNvPr>
          <p:cNvSpPr txBox="1"/>
          <p:nvPr/>
        </p:nvSpPr>
        <p:spPr>
          <a:xfrm>
            <a:off x="1230409" y="4874371"/>
            <a:ext cx="32166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Ciclo per cercare le parole da eliminare</a:t>
            </a: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F94C2D21-0B02-46C9-B96B-213FEEF1FFCC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4447068" y="4352324"/>
            <a:ext cx="821522" cy="906768"/>
          </a:xfrm>
          <a:prstGeom prst="straightConnector1">
            <a:avLst/>
          </a:prstGeom>
          <a:ln w="2222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8C2C942-DB30-41B5-80D1-4F69EB4467F4}"/>
              </a:ext>
            </a:extLst>
          </p:cNvPr>
          <p:cNvSpPr txBox="1"/>
          <p:nvPr/>
        </p:nvSpPr>
        <p:spPr>
          <a:xfrm>
            <a:off x="6971451" y="1279647"/>
            <a:ext cx="30222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Accettazione richieste ed apertura file</a:t>
            </a:r>
          </a:p>
        </p:txBody>
      </p: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F280A597-649E-4253-BB24-F01C15A10991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6105524" y="1664368"/>
            <a:ext cx="865927" cy="0"/>
          </a:xfrm>
          <a:prstGeom prst="straightConnector1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417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0050" y="160405"/>
            <a:ext cx="4842388" cy="1478570"/>
          </a:xfrm>
        </p:spPr>
        <p:txBody>
          <a:bodyPr>
            <a:noAutofit/>
          </a:bodyPr>
          <a:lstStyle/>
          <a:p>
            <a:r>
              <a:rPr lang="en-US" sz="6000" dirty="0"/>
              <a:t>CONCLUSIONI</a:t>
            </a:r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DE47210-A816-4CBC-B2C7-0A83DD657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4450" y="2561129"/>
            <a:ext cx="9905999" cy="2174874"/>
          </a:xfrm>
        </p:spPr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2FA4B2F-D156-48C6-92CC-D5660DA4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206" y="6401593"/>
            <a:ext cx="6239309" cy="365125"/>
          </a:xfrm>
        </p:spPr>
        <p:txBody>
          <a:bodyPr/>
          <a:lstStyle/>
          <a:p>
            <a:pPr rtl="0"/>
            <a:r>
              <a:rPr lang="it-IT" noProof="0" dirty="0"/>
              <a:t>Anno Accademico 2021/2022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90D4912-0F1B-4E94-9BFF-C30D7997A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49360" y="6403711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8</a:t>
            </a:fld>
            <a:endParaRPr lang="it-IT" noProof="0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BCAFE52D-461A-45BD-986E-4073B9258F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42697" y="6401594"/>
            <a:ext cx="2743200" cy="365125"/>
          </a:xfrm>
        </p:spPr>
        <p:txBody>
          <a:bodyPr/>
          <a:lstStyle/>
          <a:p>
            <a:pPr rtl="0"/>
            <a:r>
              <a:rPr lang="it-IT" noProof="0" dirty="0"/>
              <a:t>Università degli Studi di Bologna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C0DED6BF-C5B8-43AB-B95B-0F8B16DC3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320" y="1760442"/>
            <a:ext cx="7219974" cy="4273671"/>
          </a:xfrm>
          <a:prstGeom prst="roundRect">
            <a:avLst>
              <a:gd name="adj" fmla="val 265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140DAD36-76C7-48CA-9408-6F988B992C1A}"/>
              </a:ext>
            </a:extLst>
          </p:cNvPr>
          <p:cNvSpPr txBox="1"/>
          <p:nvPr/>
        </p:nvSpPr>
        <p:spPr>
          <a:xfrm>
            <a:off x="4626854" y="1790313"/>
            <a:ext cx="1198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Tempo </a:t>
            </a:r>
            <a:r>
              <a:rPr lang="it-IT" sz="1200" dirty="0" err="1"/>
              <a:t>ms</a:t>
            </a:r>
            <a:endParaRPr lang="it-IT" sz="12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92D9064-CF40-4418-A788-CBCADB4B88BE}"/>
              </a:ext>
            </a:extLst>
          </p:cNvPr>
          <p:cNvSpPr txBox="1"/>
          <p:nvPr/>
        </p:nvSpPr>
        <p:spPr>
          <a:xfrm>
            <a:off x="11526140" y="6017080"/>
            <a:ext cx="515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byte</a:t>
            </a:r>
          </a:p>
        </p:txBody>
      </p:sp>
    </p:spTree>
    <p:extLst>
      <p:ext uri="{BB962C8B-B14F-4D97-AF65-F5344CB8AC3E}">
        <p14:creationId xmlns:p14="http://schemas.microsoft.com/office/powerpoint/2010/main" val="2760799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544C1E39CC704E9B655547C2A8EEA9" ma:contentTypeVersion="2" ma:contentTypeDescription="Create a new document." ma:contentTypeScope="" ma:versionID="3fe2086bbb13892a04151ef672109fb5">
  <xsd:schema xmlns:xsd="http://www.w3.org/2001/XMLSchema" xmlns:xs="http://www.w3.org/2001/XMLSchema" xmlns:p="http://schemas.microsoft.com/office/2006/metadata/properties" xmlns:ns3="b4ea0a96-3951-4160-baca-c74dadb8c17f" targetNamespace="http://schemas.microsoft.com/office/2006/metadata/properties" ma:root="true" ma:fieldsID="00c6c909f9b37d6c43d157d3aea4a463" ns3:_="">
    <xsd:import namespace="b4ea0a96-3951-4160-baca-c74dadb8c1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0a96-3951-4160-baca-c74dadb8c1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057252C-AA3B-4053-A64D-51B9706239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ED1FCC-97A6-4B60-A765-2D292F0423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ea0a96-3951-4160-baca-c74dadb8c1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8463AF2-9ABC-4087-AAED-E5A30A3C4C54}">
  <ds:schemaRefs>
    <ds:schemaRef ds:uri="http://www.w3.org/XML/1998/namespace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b4ea0a96-3951-4160-baca-c74dadb8c17f"/>
    <ds:schemaRef ds:uri="http://purl.org/dc/dcmitype/"/>
    <ds:schemaRef ds:uri="http://schemas.microsoft.com/office/2006/documentManagement/typ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2102</TotalTime>
  <Words>367</Words>
  <Application>Microsoft Office PowerPoint</Application>
  <PresentationFormat>Widescreen</PresentationFormat>
  <Paragraphs>84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Tw Cen MT</vt:lpstr>
      <vt:lpstr>Circuito</vt:lpstr>
      <vt:lpstr>ESERCITAZIONE 4</vt:lpstr>
      <vt:lpstr>Specifiche</vt:lpstr>
      <vt:lpstr>Client UDP</vt:lpstr>
      <vt:lpstr>Client TCP</vt:lpstr>
      <vt:lpstr>Server tcp</vt:lpstr>
      <vt:lpstr>Presentazione standard di PowerPoint</vt:lpstr>
      <vt:lpstr>Server UDP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Natanaele Stagni</dc:creator>
  <cp:lastModifiedBy>Natanaele Stagni - natanaele.stagni@studio.unibo.it</cp:lastModifiedBy>
  <cp:revision>197</cp:revision>
  <dcterms:created xsi:type="dcterms:W3CDTF">2021-10-09T10:19:03Z</dcterms:created>
  <dcterms:modified xsi:type="dcterms:W3CDTF">2021-11-08T21:59:50Z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0x010100F6544C1E39CC704E9B655547C2A8EEA9</vt:lpwstr>
  </property>
</Properties>
</file>