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1"/>
  </p:notesMasterIdLst>
  <p:handoutMasterIdLst>
    <p:handoutMasterId r:id="rId12"/>
  </p:handoutMasterIdLst>
  <p:sldIdLst>
    <p:sldId id="312" r:id="rId5"/>
    <p:sldId id="289" r:id="rId6"/>
    <p:sldId id="320" r:id="rId7"/>
    <p:sldId id="321" r:id="rId8"/>
    <p:sldId id="322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F89"/>
    <a:srgbClr val="003242"/>
    <a:srgbClr val="291111"/>
    <a:srgbClr val="471A11"/>
    <a:srgbClr val="172F23"/>
    <a:srgbClr val="280D31"/>
    <a:srgbClr val="693D03"/>
    <a:srgbClr val="995B01"/>
    <a:srgbClr val="005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738EA-A16A-41A6-806A-955BA79CC161}" v="1697" dt="2021-11-20T09:47:11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7CC8E4A-6243-4D46-A42F-A3B260F6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81866"/>
            <a:ext cx="5154615" cy="1477963"/>
          </a:xfrm>
          <a:noFill/>
        </p:spPr>
        <p:txBody>
          <a:bodyPr rtlCol="0">
            <a:normAutofit/>
          </a:bodyPr>
          <a:lstStyle/>
          <a:p>
            <a:r>
              <a:rPr lang="it-IT" sz="5400" dirty="0"/>
              <a:t>ESERCITAZIONE 6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12023E2-FD66-4BD7-AEE7-DE17BFF984FF}"/>
              </a:ext>
            </a:extLst>
          </p:cNvPr>
          <p:cNvSpPr txBox="1"/>
          <p:nvPr/>
        </p:nvSpPr>
        <p:spPr>
          <a:xfrm>
            <a:off x="1141410" y="1530246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Java RMI</a:t>
            </a:r>
            <a:endParaRPr lang="en-US" sz="23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1992841" y="6380509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BD779E0-4969-48DB-8EDC-D7556D7AACD4}"/>
              </a:ext>
            </a:extLst>
          </p:cNvPr>
          <p:cNvSpPr txBox="1">
            <a:spLocks/>
          </p:cNvSpPr>
          <p:nvPr/>
        </p:nvSpPr>
        <p:spPr>
          <a:xfrm>
            <a:off x="1661400" y="3140291"/>
            <a:ext cx="367022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obiettivi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16B2F66-04FF-42AC-B781-A098779F1E6D}"/>
              </a:ext>
            </a:extLst>
          </p:cNvPr>
          <p:cNvCxnSpPr/>
          <p:nvPr/>
        </p:nvCxnSpPr>
        <p:spPr>
          <a:xfrm>
            <a:off x="5724525" y="2373881"/>
            <a:ext cx="0" cy="317182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5EACD3-B030-4BFC-8006-66C97AC40BE8}"/>
              </a:ext>
            </a:extLst>
          </p:cNvPr>
          <p:cNvSpPr txBox="1">
            <a:spLocks/>
          </p:cNvSpPr>
          <p:nvPr/>
        </p:nvSpPr>
        <p:spPr>
          <a:xfrm>
            <a:off x="6096000" y="2327860"/>
            <a:ext cx="5691187" cy="3171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Sviluppare un’applicazione C/S che fornisca due servizi: </a:t>
            </a:r>
          </a:p>
          <a:p>
            <a:r>
              <a:rPr lang="it-IT" dirty="0"/>
              <a:t>Contare le righe che contengono un numero di parole superiore ad un intero.</a:t>
            </a:r>
          </a:p>
          <a:p>
            <a:r>
              <a:rPr lang="it-IT" dirty="0"/>
              <a:t>Eliminare una riga da file remoto, inviando il nome del file e il numero di riga.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1</a:t>
            </a:fld>
            <a:endParaRPr lang="it-IT" noProof="0" dirty="0"/>
          </a:p>
        </p:txBody>
      </p:sp>
      <p:pic>
        <p:nvPicPr>
          <p:cNvPr id="3" name="Elemento grafico 2" descr="Tiro a segno contorno">
            <a:extLst>
              <a:ext uri="{FF2B5EF4-FFF2-40B4-BE49-F238E27FC236}">
                <a16:creationId xmlns:a16="http://schemas.microsoft.com/office/drawing/2014/main" id="{90A9E798-C793-4713-9BE6-DAED31A1E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6301" y="34106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Specifiche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642" y="1516956"/>
            <a:ext cx="8906670" cy="626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METODI REMOTI: </a:t>
            </a:r>
            <a:r>
              <a:rPr lang="it-IT" sz="2200" dirty="0"/>
              <a:t>Sono CONTA_RIGHE e ELIMINA_RIGA.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2BC95A-B6F8-4CE8-9FE4-33481AB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726" y="6401594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627BE8-B7E8-4407-873F-174C5371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984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6D1FACC-BF3C-4337-93CD-680A49A2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98418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19A6B6-78D5-4BB9-9448-F65BAD6E9A77}"/>
              </a:ext>
            </a:extLst>
          </p:cNvPr>
          <p:cNvSpPr txBox="1"/>
          <p:nvPr/>
        </p:nvSpPr>
        <p:spPr>
          <a:xfrm>
            <a:off x="1463642" y="3035611"/>
            <a:ext cx="43481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CONTA_RIGHE: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Restituisce il numero delle righe che contengono un numero di parole maggiore dell’intero inviato. </a:t>
            </a:r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4A917D2-30CC-42E3-9885-616BEC08D3F0}"/>
              </a:ext>
            </a:extLst>
          </p:cNvPr>
          <p:cNvSpPr txBox="1"/>
          <p:nvPr/>
        </p:nvSpPr>
        <p:spPr>
          <a:xfrm>
            <a:off x="6181722" y="2976349"/>
            <a:ext cx="46148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   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ELIMINA_RIGA: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/>
              <a:t>se il file esiste e se ha un numero di righe almeno pari all’intero inviato dal cliente, restituisce il nome del file modificato e un intero che indica le righe presenti.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CDC77B-E565-4429-B29F-A49295098155}"/>
              </a:ext>
            </a:extLst>
          </p:cNvPr>
          <p:cNvSpPr txBox="1"/>
          <p:nvPr/>
        </p:nvSpPr>
        <p:spPr>
          <a:xfrm>
            <a:off x="3176586" y="5481100"/>
            <a:ext cx="5529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In caso di errore, si solleva un’eccezione remota.</a:t>
            </a:r>
          </a:p>
          <a:p>
            <a:endParaRPr lang="it-IT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5430ABE-E5BE-4062-81D6-5865587671C1}"/>
              </a:ext>
            </a:extLst>
          </p:cNvPr>
          <p:cNvSpPr txBox="1"/>
          <p:nvPr/>
        </p:nvSpPr>
        <p:spPr>
          <a:xfrm>
            <a:off x="1463643" y="2230506"/>
            <a:ext cx="89066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Entrambi accettano come parametro il nome di un file remoto ed un intero.</a:t>
            </a:r>
          </a:p>
        </p:txBody>
      </p:sp>
      <p:pic>
        <p:nvPicPr>
          <p:cNvPr id="14" name="Elemento grafico 13" descr="Avviso contorno">
            <a:extLst>
              <a:ext uri="{FF2B5EF4-FFF2-40B4-BE49-F238E27FC236}">
                <a16:creationId xmlns:a16="http://schemas.microsoft.com/office/drawing/2014/main" id="{7926165B-C298-47D2-9CC8-6E519ECEC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6844" y="5449888"/>
            <a:ext cx="489742" cy="489742"/>
          </a:xfrm>
          <a:prstGeom prst="rect">
            <a:avLst/>
          </a:prstGeom>
        </p:spPr>
      </p:pic>
      <p:pic>
        <p:nvPicPr>
          <p:cNvPr id="18" name="Elemento grafico 17" descr="Gomma contorno">
            <a:extLst>
              <a:ext uri="{FF2B5EF4-FFF2-40B4-BE49-F238E27FC236}">
                <a16:creationId xmlns:a16="http://schemas.microsoft.com/office/drawing/2014/main" id="{2B08C891-564B-40BB-B7A7-D977013EF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1579" y="2925200"/>
            <a:ext cx="457200" cy="457200"/>
          </a:xfrm>
          <a:prstGeom prst="rect">
            <a:avLst/>
          </a:prstGeom>
        </p:spPr>
      </p:pic>
      <p:pic>
        <p:nvPicPr>
          <p:cNvPr id="20" name="Elemento grafico 19" descr="Documento contorno">
            <a:extLst>
              <a:ext uri="{FF2B5EF4-FFF2-40B4-BE49-F238E27FC236}">
                <a16:creationId xmlns:a16="http://schemas.microsoft.com/office/drawing/2014/main" id="{45E81095-1F62-4DDC-B041-DA811DC38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3639" y="296267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D1BEF9-E5E0-4C88-9DE9-129DD629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166" y="0"/>
            <a:ext cx="2894009" cy="1478570"/>
          </a:xfrm>
        </p:spPr>
        <p:txBody>
          <a:bodyPr>
            <a:normAutofit/>
          </a:bodyPr>
          <a:lstStyle/>
          <a:p>
            <a:pPr algn="ctr"/>
            <a:r>
              <a:rPr lang="it-IT" sz="6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CLIENTE</a:t>
            </a:r>
          </a:p>
        </p:txBody>
      </p:sp>
      <p:pic>
        <p:nvPicPr>
          <p:cNvPr id="10" name="Segnaposto contenuto 9" descr="Utente contorno">
            <a:extLst>
              <a:ext uri="{FF2B5EF4-FFF2-40B4-BE49-F238E27FC236}">
                <a16:creationId xmlns:a16="http://schemas.microsoft.com/office/drawing/2014/main" id="{F01735F7-8103-4833-A6AC-952417ACD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3865" y="333282"/>
            <a:ext cx="812006" cy="812006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0F21FB-8080-463E-BF49-FF9D2DB9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397626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159CB4-C4F1-4E6B-A9FA-875B9DD2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512" y="6392494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467B40-D299-492C-ABD0-FC683D9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0" y="6397626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3456D1E-DEB1-4E55-A1A4-136B47AD4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5" y="1226535"/>
            <a:ext cx="5211743" cy="5165959"/>
          </a:xfrm>
          <a:prstGeom prst="roundRect">
            <a:avLst>
              <a:gd name="adj" fmla="val 20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3B250B8-185C-449C-B6DA-4043665F9182}"/>
              </a:ext>
            </a:extLst>
          </p:cNvPr>
          <p:cNvSpPr txBox="1"/>
          <p:nvPr/>
        </p:nvSpPr>
        <p:spPr>
          <a:xfrm>
            <a:off x="1440611" y="2208362"/>
            <a:ext cx="3683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Cliente è realizzato come un filtro che chiede a linea di comando quale operazione eseguire.</a:t>
            </a:r>
          </a:p>
          <a:p>
            <a:r>
              <a:rPr lang="it-IT" dirty="0"/>
              <a:t>Prima di avviare il ciclo di richieste si connette al </a:t>
            </a:r>
            <a:r>
              <a:rPr lang="it-IT" dirty="0" err="1"/>
              <a:t>Registry</a:t>
            </a:r>
            <a:r>
              <a:rPr lang="it-IT" dirty="0"/>
              <a:t> e istanzia un oggetto remoto Server RMI.</a:t>
            </a:r>
          </a:p>
          <a:p>
            <a:r>
              <a:rPr lang="it-IT" dirty="0"/>
              <a:t>Gestiamo qualsiasi errore Server Side tramite una Remote </a:t>
            </a:r>
            <a:r>
              <a:rPr lang="it-IT" dirty="0" err="1"/>
              <a:t>Exception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55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E88F4-335B-420C-9316-F6FF8B91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CLASSI DI APPOGGIO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199701D-CDA6-4578-BCAC-E0A0331CE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798" y="2243784"/>
            <a:ext cx="5238202" cy="3311627"/>
          </a:xfrm>
          <a:prstGeom prst="roundRect">
            <a:avLst>
              <a:gd name="adj" fmla="val 41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A4DCE6-DD86-4C9D-8EAB-9EA34B20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8294" y="6331847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A72F91-E437-432C-8EE7-1DF69D62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3" y="6331848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E24E7-03A4-4D8E-91B9-A92082C1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331846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978EC51-88B5-4B9A-8A25-771F2A049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27" y="2504193"/>
            <a:ext cx="5482298" cy="1272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4045CBE-5611-42B4-A718-947A67C49D7B}"/>
              </a:ext>
            </a:extLst>
          </p:cNvPr>
          <p:cNvSpPr txBox="1"/>
          <p:nvPr/>
        </p:nvSpPr>
        <p:spPr>
          <a:xfrm>
            <a:off x="1966823" y="5555411"/>
            <a:ext cx="305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Oggetto risposta serializzabile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B7E393-B0D0-4958-A858-328C194E650E}"/>
              </a:ext>
            </a:extLst>
          </p:cNvPr>
          <p:cNvSpPr txBox="1"/>
          <p:nvPr/>
        </p:nvSpPr>
        <p:spPr>
          <a:xfrm>
            <a:off x="8207932" y="3999504"/>
            <a:ext cx="188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Interfaccia Server</a:t>
            </a:r>
          </a:p>
        </p:txBody>
      </p:sp>
      <p:pic>
        <p:nvPicPr>
          <p:cNvPr id="14" name="Immagine 13" descr="Giovane uomo d'affari che indica con un dito">
            <a:extLst>
              <a:ext uri="{FF2B5EF4-FFF2-40B4-BE49-F238E27FC236}">
                <a16:creationId xmlns:a16="http://schemas.microsoft.com/office/drawing/2014/main" id="{B9424EE8-2D21-4B25-8E3E-52E429C5D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7411" y="6474243"/>
            <a:ext cx="192758" cy="3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1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ECC0E-3F51-484B-A535-82D0C323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660" y="0"/>
            <a:ext cx="2455502" cy="1478570"/>
          </a:xfrm>
        </p:spPr>
        <p:txBody>
          <a:bodyPr>
            <a:normAutofit/>
          </a:bodyPr>
          <a:lstStyle/>
          <a:p>
            <a:pPr algn="ctr"/>
            <a:r>
              <a:rPr lang="it-IT" sz="6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7C3D8C-DAFB-4228-8571-F84DF58E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3121" y="6340472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70EDEB-0D92-43EB-8B9F-BA7BFDD9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344793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F32751-1575-4F87-A1FC-03519B90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634053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3915CE4-608E-44EF-850B-194927869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66" y="1371934"/>
            <a:ext cx="4858428" cy="2438740"/>
          </a:xfrm>
          <a:prstGeom prst="roundRect">
            <a:avLst>
              <a:gd name="adj" fmla="val 54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A440735-A641-43CE-8BAF-8AB11F8B2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50" y="2297427"/>
            <a:ext cx="4934883" cy="3106458"/>
          </a:xfrm>
          <a:prstGeom prst="roundRect">
            <a:avLst>
              <a:gd name="adj" fmla="val 31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F05B48A-F0F5-4BEF-ADCF-4B8B9B2A07C5}"/>
              </a:ext>
            </a:extLst>
          </p:cNvPr>
          <p:cNvSpPr txBox="1"/>
          <p:nvPr/>
        </p:nvSpPr>
        <p:spPr>
          <a:xfrm>
            <a:off x="6478438" y="1310130"/>
            <a:ext cx="5109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metodo elimina riga legge le righe una per volta, contandole, e scrive su un file d’appoggio tutte le righe esclusa quella da eliminare.</a:t>
            </a:r>
          </a:p>
        </p:txBody>
      </p:sp>
      <p:pic>
        <p:nvPicPr>
          <p:cNvPr id="16" name="Elemento grafico 15" descr="Database contorno">
            <a:extLst>
              <a:ext uri="{FF2B5EF4-FFF2-40B4-BE49-F238E27FC236}">
                <a16:creationId xmlns:a16="http://schemas.microsoft.com/office/drawing/2014/main" id="{E093F9D5-B721-4966-B6C4-4E11F220B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1066" y="315384"/>
            <a:ext cx="741166" cy="741166"/>
          </a:xfrm>
          <a:prstGeom prst="rect">
            <a:avLst/>
          </a:prstGeom>
        </p:spPr>
      </p:pic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004D433F-0D89-4D26-9ACB-72A79976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70" y="4097547"/>
            <a:ext cx="4608821" cy="90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Il metodo conta righe legge una linea per volta e conta le parole tramite una Split.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36D7A327-A4D1-4F02-91E6-822A75C7202F}"/>
              </a:ext>
            </a:extLst>
          </p:cNvPr>
          <p:cNvCxnSpPr>
            <a:cxnSpLocks/>
          </p:cNvCxnSpPr>
          <p:nvPr/>
        </p:nvCxnSpPr>
        <p:spPr>
          <a:xfrm>
            <a:off x="6114298" y="1472941"/>
            <a:ext cx="0" cy="3875436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98FFABF-31C6-4B86-B236-C45FD864D62D}"/>
              </a:ext>
            </a:extLst>
          </p:cNvPr>
          <p:cNvSpPr txBox="1"/>
          <p:nvPr/>
        </p:nvSpPr>
        <p:spPr>
          <a:xfrm>
            <a:off x="1456890" y="5721818"/>
            <a:ext cx="98427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Eventuali eccezioni in apertura o lettura del file vengono rilanciate in una Remote </a:t>
            </a:r>
            <a:r>
              <a:rPr lang="it-IT" sz="2000" dirty="0" err="1"/>
              <a:t>Exception</a:t>
            </a:r>
            <a:endParaRPr lang="it-IT" sz="1800" dirty="0"/>
          </a:p>
          <a:p>
            <a:endParaRPr lang="it-IT" dirty="0"/>
          </a:p>
        </p:txBody>
      </p:sp>
      <p:pic>
        <p:nvPicPr>
          <p:cNvPr id="24" name="Elemento grafico 23" descr="Avviso contorno">
            <a:extLst>
              <a:ext uri="{FF2B5EF4-FFF2-40B4-BE49-F238E27FC236}">
                <a16:creationId xmlns:a16="http://schemas.microsoft.com/office/drawing/2014/main" id="{54D4CA65-8E6D-4E19-B3F3-9AB540F5A0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714" y="5614674"/>
            <a:ext cx="489742" cy="4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8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050" y="160405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2561129"/>
            <a:ext cx="9905999" cy="2174874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FA4B2F-D156-48C6-92CC-D5660DA4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206" y="6401593"/>
            <a:ext cx="6239309" cy="365125"/>
          </a:xfrm>
        </p:spPr>
        <p:txBody>
          <a:bodyPr/>
          <a:lstStyle/>
          <a:p>
            <a:pPr rtl="0"/>
            <a:r>
              <a:rPr lang="it-IT" noProof="0" dirty="0"/>
              <a:t>Anno Accademico 2021/2022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0D4912-0F1B-4E94-9BFF-C30D7997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9360" y="6403711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CAFE52D-461A-45BD-986E-4073B92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2697" y="6401594"/>
            <a:ext cx="2743200" cy="365125"/>
          </a:xfrm>
        </p:spPr>
        <p:txBody>
          <a:bodyPr/>
          <a:lstStyle/>
          <a:p>
            <a:pPr rtl="0"/>
            <a:r>
              <a:rPr lang="it-IT" noProof="0" dirty="0"/>
              <a:t>Università degli Studi di Bologna</a:t>
            </a:r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463AF2-9ABC-4087-AAED-E5A30A3C4C54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b4ea0a96-3951-4160-baca-c74dadb8c17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</TotalTime>
  <Words>319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Circuito</vt:lpstr>
      <vt:lpstr>ESERCITAZIONE 6</vt:lpstr>
      <vt:lpstr>Specifiche</vt:lpstr>
      <vt:lpstr>CLIENTE</vt:lpstr>
      <vt:lpstr>CLASSI DI APPOGGIO</vt:lpstr>
      <vt:lpstr>SERVER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198</cp:revision>
  <dcterms:created xsi:type="dcterms:W3CDTF">2021-10-09T10:19:03Z</dcterms:created>
  <dcterms:modified xsi:type="dcterms:W3CDTF">2021-11-20T09:49:39Z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