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4"/>
  </p:sldMasterIdLst>
  <p:notesMasterIdLst>
    <p:notesMasterId r:id="rId13"/>
  </p:notesMasterIdLst>
  <p:handoutMasterIdLst>
    <p:handoutMasterId r:id="rId14"/>
  </p:handoutMasterIdLst>
  <p:sldIdLst>
    <p:sldId id="312" r:id="rId5"/>
    <p:sldId id="289" r:id="rId6"/>
    <p:sldId id="300" r:id="rId7"/>
    <p:sldId id="307" r:id="rId8"/>
    <p:sldId id="306" r:id="rId9"/>
    <p:sldId id="313" r:id="rId10"/>
    <p:sldId id="31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421"/>
    <a:srgbClr val="483318"/>
    <a:srgbClr val="4C4300"/>
    <a:srgbClr val="D2CE80"/>
    <a:srgbClr val="352217"/>
    <a:srgbClr val="6D4003"/>
    <a:srgbClr val="2F271D"/>
    <a:srgbClr val="734303"/>
    <a:srgbClr val="361A1A"/>
    <a:srgbClr val="725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02183-9864-430F-882F-621CCD2ED341}" v="317" dt="2021-10-30T13:00:19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02/11/2021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02/11/2021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97CC8E4A-6243-4D46-A42F-A3B260F6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81866"/>
            <a:ext cx="5154615" cy="1477963"/>
          </a:xfrm>
          <a:noFill/>
        </p:spPr>
        <p:txBody>
          <a:bodyPr rtlCol="0">
            <a:normAutofit/>
          </a:bodyPr>
          <a:lstStyle/>
          <a:p>
            <a:r>
              <a:rPr lang="it-IT" sz="5400" dirty="0"/>
              <a:t>ESERCITAZIONE 3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12023E2-FD66-4BD7-AEE7-DE17BFF984FF}"/>
              </a:ext>
            </a:extLst>
          </p:cNvPr>
          <p:cNvSpPr txBox="1"/>
          <p:nvPr/>
        </p:nvSpPr>
        <p:spPr>
          <a:xfrm>
            <a:off x="1141410" y="1532299"/>
            <a:ext cx="6952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latin typeface="-apple-system"/>
                <a:ea typeface="-apple-system"/>
                <a:cs typeface="-apple-system"/>
              </a:rPr>
              <a:t>Socket in C (</a:t>
            </a:r>
            <a:r>
              <a:rPr lang="en-US" sz="2300" dirty="0" err="1">
                <a:latin typeface="-apple-system"/>
                <a:ea typeface="-apple-system"/>
                <a:cs typeface="-apple-system"/>
              </a:rPr>
              <a:t>funzionalitá</a:t>
            </a:r>
            <a:r>
              <a:rPr lang="en-US" sz="2300" dirty="0">
                <a:latin typeface="-apple-system"/>
                <a:ea typeface="-apple-system"/>
                <a:cs typeface="-apple-system"/>
              </a:rPr>
              <a:t> di base)</a:t>
            </a:r>
            <a:endParaRPr lang="en-US" sz="23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4CFEA2-0E27-4960-B725-29A3D9AB8B48}"/>
              </a:ext>
            </a:extLst>
          </p:cNvPr>
          <p:cNvSpPr txBox="1"/>
          <p:nvPr/>
        </p:nvSpPr>
        <p:spPr>
          <a:xfrm>
            <a:off x="2277270" y="5988690"/>
            <a:ext cx="7637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solidFill>
                  <a:schemeClr val="tx1"/>
                </a:solidFill>
              </a:rPr>
              <a:t>Davide di </a:t>
            </a:r>
            <a:r>
              <a:rPr lang="it-IT" sz="1600" dirty="0"/>
              <a:t>M</a:t>
            </a:r>
            <a:r>
              <a:rPr lang="it-IT" sz="1600" dirty="0">
                <a:solidFill>
                  <a:schemeClr val="tx1"/>
                </a:solidFill>
              </a:rPr>
              <a:t>olfetta Mirko Legnini Daniele </a:t>
            </a:r>
            <a:r>
              <a:rPr lang="it-IT" sz="1600" dirty="0"/>
              <a:t>N</a:t>
            </a:r>
            <a:r>
              <a:rPr lang="it-IT" sz="1600" dirty="0">
                <a:solidFill>
                  <a:schemeClr val="tx1"/>
                </a:solidFill>
              </a:rPr>
              <a:t>anni </a:t>
            </a:r>
            <a:r>
              <a:rPr lang="it-IT" sz="1600" dirty="0"/>
              <a:t>C</a:t>
            </a:r>
            <a:r>
              <a:rPr lang="it-IT" sz="1600" dirty="0">
                <a:solidFill>
                  <a:schemeClr val="tx1"/>
                </a:solidFill>
              </a:rPr>
              <a:t>irulli Natanaele Stagni Lorenzo Venerandi</a:t>
            </a:r>
            <a:endParaRPr lang="it-IT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BD779E0-4969-48DB-8EDC-D7556D7AACD4}"/>
              </a:ext>
            </a:extLst>
          </p:cNvPr>
          <p:cNvSpPr txBox="1">
            <a:spLocks/>
          </p:cNvSpPr>
          <p:nvPr/>
        </p:nvSpPr>
        <p:spPr>
          <a:xfrm>
            <a:off x="1673306" y="3252042"/>
            <a:ext cx="367022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/>
              <a:t>obiettivi</a:t>
            </a:r>
            <a:endParaRPr lang="en-US" sz="6000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16B2F66-04FF-42AC-B781-A098779F1E6D}"/>
              </a:ext>
            </a:extLst>
          </p:cNvPr>
          <p:cNvCxnSpPr/>
          <p:nvPr/>
        </p:nvCxnSpPr>
        <p:spPr>
          <a:xfrm>
            <a:off x="5619750" y="2386365"/>
            <a:ext cx="0" cy="317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5EACD3-B030-4BFC-8006-66C97AC40BE8}"/>
              </a:ext>
            </a:extLst>
          </p:cNvPr>
          <p:cNvSpPr txBox="1">
            <a:spLocks/>
          </p:cNvSpPr>
          <p:nvPr/>
        </p:nvSpPr>
        <p:spPr>
          <a:xfrm>
            <a:off x="6296025" y="2654900"/>
            <a:ext cx="5324474" cy="26728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200" dirty="0"/>
              <a:t>Sviluppare un protocollo di trasferimento file basato sul </a:t>
            </a:r>
            <a:r>
              <a:rPr lang="it-IT" sz="3200" dirty="0" err="1"/>
              <a:t>socket</a:t>
            </a:r>
            <a:r>
              <a:rPr lang="it-IT" sz="3200" dirty="0"/>
              <a:t> senza connessione(UDP) e con connessione(TCP).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97540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1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273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756" y="64251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 UDP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913" y="2271713"/>
            <a:ext cx="5039520" cy="3611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200" dirty="0"/>
              <a:t>SPECIFICHE CLIENT UDP:</a:t>
            </a:r>
          </a:p>
          <a:p>
            <a:r>
              <a:rPr lang="it-IT" sz="2200" dirty="0"/>
              <a:t>Il Client chiede all’utente il nome di un file, invia al server una richiesta con il nome inserito; infine attende una risposta che indica il numero di caratteri della parola più lunga del file . </a:t>
            </a:r>
          </a:p>
          <a:p>
            <a:r>
              <a:rPr lang="it-IT" sz="2200" dirty="0"/>
              <a:t>Se il file è presente sul server, riceve un intero, altrimenti una notifica di errore.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2BC95A-B6F8-4CE8-9FE4-33481AB3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1726" y="6401594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627BE8-B7E8-4407-873F-174C5371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984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2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06D1FACC-BF3C-4337-93CD-680A49A2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121" y="639841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0535AEC-6BF7-47D0-8766-0DCF2798BDE0}"/>
              </a:ext>
            </a:extLst>
          </p:cNvPr>
          <p:cNvSpPr txBox="1"/>
          <p:nvPr/>
        </p:nvSpPr>
        <p:spPr>
          <a:xfrm>
            <a:off x="1220788" y="1257300"/>
            <a:ext cx="103679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Sviluppare un servizio che fornisce informazioni sulla parola più lunga in un file di testo presente su un file server remoto.</a:t>
            </a:r>
          </a:p>
          <a:p>
            <a:endParaRPr lang="it-IT" dirty="0"/>
          </a:p>
        </p:txBody>
      </p:sp>
      <p:sp>
        <p:nvSpPr>
          <p:cNvPr id="38" name="Segnaposto contenuto 3">
            <a:extLst>
              <a:ext uri="{FF2B5EF4-FFF2-40B4-BE49-F238E27FC236}">
                <a16:creationId xmlns:a16="http://schemas.microsoft.com/office/drawing/2014/main" id="{5FBF3680-27A0-479B-9DD2-785EC855A565}"/>
              </a:ext>
            </a:extLst>
          </p:cNvPr>
          <p:cNvSpPr txBox="1">
            <a:spLocks/>
          </p:cNvSpPr>
          <p:nvPr/>
        </p:nvSpPr>
        <p:spPr>
          <a:xfrm>
            <a:off x="6572250" y="2271713"/>
            <a:ext cx="4449761" cy="3611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SPECIFICHE SERVER UDP:</a:t>
            </a:r>
          </a:p>
          <a:p>
            <a:r>
              <a:rPr lang="it-IT" dirty="0"/>
              <a:t>Riceve il nome del file.</a:t>
            </a:r>
          </a:p>
          <a:p>
            <a:r>
              <a:rPr lang="it-IT" dirty="0"/>
              <a:t>Se esiste, identifica la parola formata dal maggior numero di lettere.</a:t>
            </a:r>
          </a:p>
          <a:p>
            <a:r>
              <a:rPr lang="it-IT" dirty="0"/>
              <a:t>Invia al client un intero che indica il numero di lettere della parola più grande.</a:t>
            </a:r>
          </a:p>
        </p:txBody>
      </p:sp>
    </p:spTree>
    <p:extLst>
      <p:ext uri="{BB962C8B-B14F-4D97-AF65-F5344CB8AC3E}">
        <p14:creationId xmlns:p14="http://schemas.microsoft.com/office/powerpoint/2010/main" val="386447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808" y="168765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Client UDP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5C0B10-878D-4ECF-8D4B-E08762B5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8412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C4427-142C-413D-996B-5F395473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562" y="6398411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3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67A759E-EA37-4875-976E-5197A86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658" y="6445643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1205D8C-4835-4608-A118-65353B5E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8" y="2355050"/>
            <a:ext cx="3553321" cy="1409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894EBAA-CABA-4C77-91BF-270351739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4" y="4867775"/>
            <a:ext cx="5203849" cy="1082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0EC16BC-67A2-4042-924F-E43261849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198" y="1684315"/>
            <a:ext cx="6180328" cy="3983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FAB1E97-241E-44F9-853B-4F4E0E2430EB}"/>
              </a:ext>
            </a:extLst>
          </p:cNvPr>
          <p:cNvSpPr txBox="1"/>
          <p:nvPr/>
        </p:nvSpPr>
        <p:spPr>
          <a:xfrm>
            <a:off x="1362884" y="913642"/>
            <a:ext cx="20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Controllo argomenti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1AA2EBB-DE2C-4A20-A485-17DC0D03E961}"/>
              </a:ext>
            </a:extLst>
          </p:cNvPr>
          <p:cNvSpPr txBox="1"/>
          <p:nvPr/>
        </p:nvSpPr>
        <p:spPr>
          <a:xfrm>
            <a:off x="892175" y="1957388"/>
            <a:ext cx="312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Creazione ed apertura </a:t>
            </a:r>
            <a:r>
              <a:rPr lang="it-IT" dirty="0" err="1"/>
              <a:t>socket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F33DAA0-2D46-48B7-86FE-E733138CDF4E}"/>
              </a:ext>
            </a:extLst>
          </p:cNvPr>
          <p:cNvSpPr txBox="1"/>
          <p:nvPr/>
        </p:nvSpPr>
        <p:spPr>
          <a:xfrm>
            <a:off x="1240471" y="4481513"/>
            <a:ext cx="240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Assegnazione IP e porta</a:t>
            </a:r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F1E96460-4944-4E03-A132-2ED2407E8F5D}"/>
              </a:ext>
            </a:extLst>
          </p:cNvPr>
          <p:cNvCxnSpPr/>
          <p:nvPr/>
        </p:nvCxnSpPr>
        <p:spPr>
          <a:xfrm rot="5400000" flipH="1" flipV="1">
            <a:off x="4669398" y="4021699"/>
            <a:ext cx="919628" cy="581025"/>
          </a:xfrm>
          <a:prstGeom prst="bentConnector3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8674EAE-F0DD-40CC-8960-B2E7F460394D}"/>
              </a:ext>
            </a:extLst>
          </p:cNvPr>
          <p:cNvCxnSpPr/>
          <p:nvPr/>
        </p:nvCxnSpPr>
        <p:spPr>
          <a:xfrm>
            <a:off x="5419725" y="3847634"/>
            <a:ext cx="406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FDB5C5A-9F07-4BBC-9E8B-6D4B34198B5C}"/>
              </a:ext>
            </a:extLst>
          </p:cNvPr>
          <p:cNvSpPr txBox="1"/>
          <p:nvPr/>
        </p:nvSpPr>
        <p:spPr>
          <a:xfrm>
            <a:off x="8083336" y="2047488"/>
            <a:ext cx="2759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Invio richiesta contenente il nome file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3F924F0-CA35-45B4-9FCB-0A77BA9FA289}"/>
              </a:ext>
            </a:extLst>
          </p:cNvPr>
          <p:cNvSpPr txBox="1"/>
          <p:nvPr/>
        </p:nvSpPr>
        <p:spPr>
          <a:xfrm>
            <a:off x="7817245" y="3790156"/>
            <a:ext cx="368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Attesa risposta (o </a:t>
            </a:r>
            <a:r>
              <a:rPr lang="it-IT" sz="1200" dirty="0" err="1"/>
              <a:t>num</a:t>
            </a:r>
            <a:r>
              <a:rPr lang="it-IT" sz="1200" dirty="0"/>
              <a:t>. caratteri parola o errore)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39EBE8D-7A9B-4E8B-B17A-504A805A1E45}"/>
              </a:ext>
            </a:extLst>
          </p:cNvPr>
          <p:cNvCxnSpPr>
            <a:stCxn id="18" idx="2"/>
          </p:cNvCxnSpPr>
          <p:nvPr/>
        </p:nvCxnSpPr>
        <p:spPr>
          <a:xfrm>
            <a:off x="2364216" y="1282974"/>
            <a:ext cx="6451" cy="67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0B8B99F-1B1E-4F86-B9CC-C9A47CAEA906}"/>
              </a:ext>
            </a:extLst>
          </p:cNvPr>
          <p:cNvCxnSpPr/>
          <p:nvPr/>
        </p:nvCxnSpPr>
        <p:spPr>
          <a:xfrm>
            <a:off x="2506133" y="3790156"/>
            <a:ext cx="0" cy="59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62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502" y="210852"/>
            <a:ext cx="4241898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Server </a:t>
            </a:r>
            <a:r>
              <a:rPr lang="en-US" sz="6000" dirty="0" err="1"/>
              <a:t>udp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453" y="6356177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7286" y="6330950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4</a:t>
            </a:fld>
            <a:endParaRPr lang="it-IT" noProof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121" y="6357765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E332D81-EFEB-4475-9ED4-7567D3357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22" y="2466965"/>
            <a:ext cx="4112839" cy="3602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A787D6F-9894-4889-BC4D-7F9D8574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144" y="4390192"/>
            <a:ext cx="2280006" cy="2065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D25881B-4E17-4312-84E9-C65FDC6A2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1128" y="5358050"/>
            <a:ext cx="5611008" cy="1114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558EC0B-F6B3-4DB0-8B8D-D6C25910F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2481" y="1790145"/>
            <a:ext cx="6239310" cy="2538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42C9F06-2E3B-47B0-BEBF-D5DE40A2F7FE}"/>
              </a:ext>
            </a:extLst>
          </p:cNvPr>
          <p:cNvSpPr txBox="1"/>
          <p:nvPr/>
        </p:nvSpPr>
        <p:spPr>
          <a:xfrm>
            <a:off x="1333783" y="1352878"/>
            <a:ext cx="20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Controllo argomenti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25F955E-6959-487B-82A0-53C9EF4CB67C}"/>
              </a:ext>
            </a:extLst>
          </p:cNvPr>
          <p:cNvSpPr txBox="1"/>
          <p:nvPr/>
        </p:nvSpPr>
        <p:spPr>
          <a:xfrm>
            <a:off x="817563" y="2093685"/>
            <a:ext cx="343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Creazione e connessione </a:t>
            </a:r>
            <a:r>
              <a:rPr lang="it-IT" dirty="0" err="1"/>
              <a:t>socket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C515C77-2378-4908-9463-EF0D0ED288F9}"/>
              </a:ext>
            </a:extLst>
          </p:cNvPr>
          <p:cNvSpPr txBox="1"/>
          <p:nvPr/>
        </p:nvSpPr>
        <p:spPr>
          <a:xfrm>
            <a:off x="6709199" y="1420813"/>
            <a:ext cx="312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Ciclo di accettazione richieste</a:t>
            </a:r>
          </a:p>
        </p:txBody>
      </p: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AB6EF814-633D-4222-8419-135B055D2F95}"/>
              </a:ext>
            </a:extLst>
          </p:cNvPr>
          <p:cNvCxnSpPr>
            <a:cxnSpLocks/>
          </p:cNvCxnSpPr>
          <p:nvPr/>
        </p:nvCxnSpPr>
        <p:spPr>
          <a:xfrm>
            <a:off x="7370764" y="4672012"/>
            <a:ext cx="2125661" cy="3264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6596DBB8-980F-4B08-A22D-3DD4B366D5ED}"/>
              </a:ext>
            </a:extLst>
          </p:cNvPr>
          <p:cNvCxnSpPr/>
          <p:nvPr/>
        </p:nvCxnSpPr>
        <p:spPr>
          <a:xfrm>
            <a:off x="7370762" y="4402404"/>
            <a:ext cx="0" cy="26960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A35799B-4E1D-4735-8D64-B8C8EAC55186}"/>
              </a:ext>
            </a:extLst>
          </p:cNvPr>
          <p:cNvCxnSpPr>
            <a:stCxn id="50" idx="2"/>
          </p:cNvCxnSpPr>
          <p:nvPr/>
        </p:nvCxnSpPr>
        <p:spPr>
          <a:xfrm>
            <a:off x="2335115" y="1722210"/>
            <a:ext cx="0" cy="45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6A823AE-0CA2-4067-99C2-0456CEAD3963}"/>
              </a:ext>
            </a:extLst>
          </p:cNvPr>
          <p:cNvSpPr txBox="1"/>
          <p:nvPr/>
        </p:nvSpPr>
        <p:spPr>
          <a:xfrm>
            <a:off x="8369661" y="4687957"/>
            <a:ext cx="15018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Conto lettere  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3315E5ED-9A01-470E-8ECC-93FA006D92D6}"/>
              </a:ext>
            </a:extLst>
          </p:cNvPr>
          <p:cNvCxnSpPr/>
          <p:nvPr/>
        </p:nvCxnSpPr>
        <p:spPr>
          <a:xfrm flipH="1">
            <a:off x="8692759" y="5812439"/>
            <a:ext cx="855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5591A75-71FA-4F42-881B-B385EB801A0C}"/>
              </a:ext>
            </a:extLst>
          </p:cNvPr>
          <p:cNvSpPr txBox="1"/>
          <p:nvPr/>
        </p:nvSpPr>
        <p:spPr>
          <a:xfrm>
            <a:off x="5038557" y="4958568"/>
            <a:ext cx="301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Invio risposta al Client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4C8CFE8-F83F-475D-B738-5FBF531D5030}"/>
              </a:ext>
            </a:extLst>
          </p:cNvPr>
          <p:cNvCxnSpPr>
            <a:endCxn id="12" idx="1"/>
          </p:cNvCxnSpPr>
          <p:nvPr/>
        </p:nvCxnSpPr>
        <p:spPr>
          <a:xfrm>
            <a:off x="4902200" y="3056467"/>
            <a:ext cx="640281" cy="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7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24" y="63500"/>
            <a:ext cx="8200787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/>
              <a:t>tcp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3A8D8F2-DFB5-4112-A550-4F41370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788" y="6383338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E68828-E9DD-4E81-9E63-0AE91DB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4596" y="640159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5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97D6DFF1-6827-42CE-9A55-898AF9A8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9159" y="6369051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5E776556-09E8-41A3-B915-099A4D8A2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457" y="2256631"/>
            <a:ext cx="3916364" cy="3189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SPECIFICHE CLIENT TCP:</a:t>
            </a:r>
          </a:p>
          <a:p>
            <a:r>
              <a:rPr lang="it-IT" dirty="0"/>
              <a:t>Il Client invia il nome del file e il numero di linea (forniti dall’utente) ad un Server. </a:t>
            </a:r>
          </a:p>
          <a:p>
            <a:r>
              <a:rPr lang="it-IT" dirty="0"/>
              <a:t>Stampa a video la risposta del server</a:t>
            </a:r>
            <a:endParaRPr lang="it-IT" sz="2400" dirty="0"/>
          </a:p>
          <a:p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4BA94DAA-B44E-4A6F-8DA7-30A32D29B224}"/>
              </a:ext>
            </a:extLst>
          </p:cNvPr>
          <p:cNvSpPr txBox="1"/>
          <p:nvPr/>
        </p:nvSpPr>
        <p:spPr>
          <a:xfrm>
            <a:off x="1185070" y="1251627"/>
            <a:ext cx="1036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Sviluppare un servizio che elimina una linea all’interno di un file di testo presente sul file system del cliente.</a:t>
            </a:r>
            <a:endParaRPr lang="it-IT" dirty="0"/>
          </a:p>
        </p:txBody>
      </p:sp>
      <p:sp>
        <p:nvSpPr>
          <p:cNvPr id="42" name="Segnaposto contenuto 8">
            <a:extLst>
              <a:ext uri="{FF2B5EF4-FFF2-40B4-BE49-F238E27FC236}">
                <a16:creationId xmlns:a16="http://schemas.microsoft.com/office/drawing/2014/main" id="{F9350C12-DD98-46B6-A67F-13F8E4BD455E}"/>
              </a:ext>
            </a:extLst>
          </p:cNvPr>
          <p:cNvSpPr txBox="1">
            <a:spLocks/>
          </p:cNvSpPr>
          <p:nvPr/>
        </p:nvSpPr>
        <p:spPr>
          <a:xfrm>
            <a:off x="5930103" y="2176463"/>
            <a:ext cx="5084759" cy="318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SPECIFICHE SERVER TCP:</a:t>
            </a:r>
          </a:p>
          <a:p>
            <a:r>
              <a:rPr lang="it-IT" dirty="0"/>
              <a:t>Ad ogni richiesta, il padre genera un processo figlio.</a:t>
            </a:r>
          </a:p>
          <a:p>
            <a:r>
              <a:rPr lang="it-IT" dirty="0"/>
              <a:t> Il processo figlio riceve il file, effettua l’eliminazione richiesta e spedisce il risultato al client.</a:t>
            </a:r>
          </a:p>
        </p:txBody>
      </p:sp>
    </p:spTree>
    <p:extLst>
      <p:ext uri="{BB962C8B-B14F-4D97-AF65-F5344CB8AC3E}">
        <p14:creationId xmlns:p14="http://schemas.microsoft.com/office/powerpoint/2010/main" val="404650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81" y="5367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Client TCP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5C0B10-878D-4ECF-8D4B-E08762B5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402125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C4427-142C-413D-996B-5F395473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7610" y="640159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6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67A759E-EA37-4875-976E-5197A86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2042" y="6401594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FAB1E97-241E-44F9-853B-4F4E0E2430EB}"/>
              </a:ext>
            </a:extLst>
          </p:cNvPr>
          <p:cNvSpPr txBox="1"/>
          <p:nvPr/>
        </p:nvSpPr>
        <p:spPr>
          <a:xfrm>
            <a:off x="1641377" y="837286"/>
            <a:ext cx="20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Controllo argomenti</a:t>
            </a:r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1ECFB709-E837-4C46-A008-7B7803BFA6C0}"/>
              </a:ext>
            </a:extLst>
          </p:cNvPr>
          <p:cNvSpPr/>
          <p:nvPr/>
        </p:nvSpPr>
        <p:spPr>
          <a:xfrm rot="5400000">
            <a:off x="2471200" y="1327942"/>
            <a:ext cx="343018" cy="158658"/>
          </a:xfrm>
          <a:custGeom>
            <a:avLst/>
            <a:gdLst>
              <a:gd name="connsiteX0" fmla="*/ 555370 w 678984"/>
              <a:gd name="connsiteY0" fmla="*/ 2269 h 258661"/>
              <a:gd name="connsiteX1" fmla="*/ 543941 w 678984"/>
              <a:gd name="connsiteY1" fmla="*/ 2468 h 258661"/>
              <a:gd name="connsiteX2" fmla="*/ 543941 w 678984"/>
              <a:gd name="connsiteY2" fmla="*/ 13699 h 258661"/>
              <a:gd name="connsiteX3" fmla="*/ 651253 w 678984"/>
              <a:gd name="connsiteY3" fmla="*/ 121011 h 258661"/>
              <a:gd name="connsiteX4" fmla="*/ 651252 w 678984"/>
              <a:gd name="connsiteY4" fmla="*/ 121125 h 258661"/>
              <a:gd name="connsiteX5" fmla="*/ 651196 w 678984"/>
              <a:gd name="connsiteY5" fmla="*/ 121148 h 258661"/>
              <a:gd name="connsiteX6" fmla="*/ 8083 w 678984"/>
              <a:gd name="connsiteY6" fmla="*/ 121148 h 258661"/>
              <a:gd name="connsiteX7" fmla="*/ 0 w 678984"/>
              <a:gd name="connsiteY7" fmla="*/ 129231 h 258661"/>
              <a:gd name="connsiteX8" fmla="*/ 8083 w 678984"/>
              <a:gd name="connsiteY8" fmla="*/ 137315 h 258661"/>
              <a:gd name="connsiteX9" fmla="*/ 651196 w 678984"/>
              <a:gd name="connsiteY9" fmla="*/ 137315 h 258661"/>
              <a:gd name="connsiteX10" fmla="*/ 651276 w 678984"/>
              <a:gd name="connsiteY10" fmla="*/ 137396 h 258661"/>
              <a:gd name="connsiteX11" fmla="*/ 651253 w 678984"/>
              <a:gd name="connsiteY11" fmla="*/ 137452 h 258661"/>
              <a:gd name="connsiteX12" fmla="*/ 543941 w 678984"/>
              <a:gd name="connsiteY12" fmla="*/ 244764 h 258661"/>
              <a:gd name="connsiteX13" fmla="*/ 543742 w 678984"/>
              <a:gd name="connsiteY13" fmla="*/ 256194 h 258661"/>
              <a:gd name="connsiteX14" fmla="*/ 555171 w 678984"/>
              <a:gd name="connsiteY14" fmla="*/ 256393 h 258661"/>
              <a:gd name="connsiteX15" fmla="*/ 555370 w 678984"/>
              <a:gd name="connsiteY15" fmla="*/ 256194 h 258661"/>
              <a:gd name="connsiteX16" fmla="*/ 676618 w 678984"/>
              <a:gd name="connsiteY16" fmla="*/ 134946 h 258661"/>
              <a:gd name="connsiteX17" fmla="*/ 676618 w 678984"/>
              <a:gd name="connsiteY17" fmla="*/ 123517 h 25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8984" h="258661">
                <a:moveTo>
                  <a:pt x="555370" y="2269"/>
                </a:moveTo>
                <a:cubicBezTo>
                  <a:pt x="552159" y="-832"/>
                  <a:pt x="547042" y="-743"/>
                  <a:pt x="543941" y="2468"/>
                </a:cubicBezTo>
                <a:cubicBezTo>
                  <a:pt x="540915" y="5600"/>
                  <a:pt x="540915" y="10567"/>
                  <a:pt x="543941" y="13699"/>
                </a:cubicBezTo>
                <a:lnTo>
                  <a:pt x="651253" y="121011"/>
                </a:lnTo>
                <a:cubicBezTo>
                  <a:pt x="651284" y="121042"/>
                  <a:pt x="651283" y="121094"/>
                  <a:pt x="651252" y="121125"/>
                </a:cubicBezTo>
                <a:cubicBezTo>
                  <a:pt x="651237" y="121139"/>
                  <a:pt x="651217" y="121148"/>
                  <a:pt x="651196" y="121148"/>
                </a:cubicBezTo>
                <a:lnTo>
                  <a:pt x="8083" y="121148"/>
                </a:lnTo>
                <a:cubicBezTo>
                  <a:pt x="3619" y="121148"/>
                  <a:pt x="0" y="124767"/>
                  <a:pt x="0" y="129231"/>
                </a:cubicBezTo>
                <a:cubicBezTo>
                  <a:pt x="0" y="133696"/>
                  <a:pt x="3619" y="137315"/>
                  <a:pt x="8083" y="137315"/>
                </a:cubicBezTo>
                <a:lnTo>
                  <a:pt x="651196" y="137315"/>
                </a:lnTo>
                <a:cubicBezTo>
                  <a:pt x="651241" y="137315"/>
                  <a:pt x="651276" y="137352"/>
                  <a:pt x="651276" y="137396"/>
                </a:cubicBezTo>
                <a:cubicBezTo>
                  <a:pt x="651275" y="137417"/>
                  <a:pt x="651267" y="137438"/>
                  <a:pt x="651253" y="137452"/>
                </a:cubicBezTo>
                <a:lnTo>
                  <a:pt x="543941" y="244764"/>
                </a:lnTo>
                <a:cubicBezTo>
                  <a:pt x="540729" y="247866"/>
                  <a:pt x="540640" y="252982"/>
                  <a:pt x="543742" y="256194"/>
                </a:cubicBezTo>
                <a:cubicBezTo>
                  <a:pt x="546843" y="259405"/>
                  <a:pt x="551961" y="259494"/>
                  <a:pt x="555171" y="256393"/>
                </a:cubicBezTo>
                <a:cubicBezTo>
                  <a:pt x="555239" y="256327"/>
                  <a:pt x="555305" y="256261"/>
                  <a:pt x="555370" y="256194"/>
                </a:cubicBezTo>
                <a:lnTo>
                  <a:pt x="676618" y="134946"/>
                </a:lnTo>
                <a:cubicBezTo>
                  <a:pt x="679773" y="131790"/>
                  <a:pt x="679773" y="126673"/>
                  <a:pt x="676618" y="123517"/>
                </a:cubicBezTo>
                <a:close/>
              </a:path>
            </a:pathLst>
          </a:custGeom>
          <a:solidFill>
            <a:srgbClr val="2F271D"/>
          </a:solidFill>
          <a:ln w="6350" cap="flat">
            <a:solidFill>
              <a:srgbClr val="2F271D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1AA2EBB-DE2C-4A20-A485-17DC0D03E961}"/>
              </a:ext>
            </a:extLst>
          </p:cNvPr>
          <p:cNvSpPr txBox="1"/>
          <p:nvPr/>
        </p:nvSpPr>
        <p:spPr>
          <a:xfrm>
            <a:off x="1000124" y="1477532"/>
            <a:ext cx="367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Creazione, apertura </a:t>
            </a:r>
            <a:r>
              <a:rPr lang="it-IT" dirty="0" err="1"/>
              <a:t>socket</a:t>
            </a:r>
            <a:r>
              <a:rPr lang="it-IT" dirty="0"/>
              <a:t> e </a:t>
            </a:r>
            <a:r>
              <a:rPr lang="it-IT" dirty="0" err="1"/>
              <a:t>bind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F33DAA0-2D46-48B7-86FE-E733138CDF4E}"/>
              </a:ext>
            </a:extLst>
          </p:cNvPr>
          <p:cNvSpPr txBox="1"/>
          <p:nvPr/>
        </p:nvSpPr>
        <p:spPr>
          <a:xfrm>
            <a:off x="7622042" y="1344395"/>
            <a:ext cx="389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Invio del n. riga, invio del file e chiusura </a:t>
            </a:r>
            <a:r>
              <a:rPr lang="it-IT" dirty="0" err="1"/>
              <a:t>socket</a:t>
            </a:r>
            <a:r>
              <a:rPr lang="it-IT" dirty="0"/>
              <a:t> spedizione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3796F13-BCD0-4B0D-97CD-80779E694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827743"/>
            <a:ext cx="4318979" cy="21379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4B21580-BB1E-40E8-BDFF-95EC6D8BB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762" y="2115053"/>
            <a:ext cx="4007454" cy="2556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4E29902-C10F-4103-9D34-977CD7292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497" y="4266184"/>
            <a:ext cx="3950678" cy="2434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96AE459-0598-42FD-8626-BDA20E082769}"/>
              </a:ext>
            </a:extLst>
          </p:cNvPr>
          <p:cNvCxnSpPr/>
          <p:nvPr/>
        </p:nvCxnSpPr>
        <p:spPr>
          <a:xfrm>
            <a:off x="5242672" y="2658533"/>
            <a:ext cx="218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61A5D925-9929-4013-9F27-F8344CEBE0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22043" y="4741331"/>
            <a:ext cx="1945447" cy="10228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915F824-303B-4C7A-BFE5-C378FCDAEE09}"/>
              </a:ext>
            </a:extLst>
          </p:cNvPr>
          <p:cNvSpPr txBox="1"/>
          <p:nvPr/>
        </p:nvSpPr>
        <p:spPr>
          <a:xfrm>
            <a:off x="789450" y="4975907"/>
            <a:ext cx="282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Ricevo il file ordinato e chiudo la </a:t>
            </a:r>
            <a:r>
              <a:rPr lang="it-IT" dirty="0" err="1"/>
              <a:t>socket</a:t>
            </a:r>
            <a:r>
              <a:rPr lang="it-IT" dirty="0"/>
              <a:t> in ricezione</a:t>
            </a:r>
          </a:p>
        </p:txBody>
      </p:sp>
    </p:spTree>
    <p:extLst>
      <p:ext uri="{BB962C8B-B14F-4D97-AF65-F5344CB8AC3E}">
        <p14:creationId xmlns:p14="http://schemas.microsoft.com/office/powerpoint/2010/main" val="171342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502" y="210852"/>
            <a:ext cx="4241898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Server </a:t>
            </a:r>
            <a:r>
              <a:rPr lang="en-US" sz="6000" dirty="0" err="1"/>
              <a:t>tcp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8681" y="6342002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42C9F06-2E3B-47B0-BEBF-D5DE40A2F7FE}"/>
              </a:ext>
            </a:extLst>
          </p:cNvPr>
          <p:cNvSpPr txBox="1"/>
          <p:nvPr/>
        </p:nvSpPr>
        <p:spPr>
          <a:xfrm>
            <a:off x="1333783" y="1352878"/>
            <a:ext cx="20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Controllo argomenti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25F955E-6959-487B-82A0-53C9EF4CB67C}"/>
              </a:ext>
            </a:extLst>
          </p:cNvPr>
          <p:cNvSpPr txBox="1"/>
          <p:nvPr/>
        </p:nvSpPr>
        <p:spPr>
          <a:xfrm>
            <a:off x="817563" y="2093685"/>
            <a:ext cx="343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Creazione e connessione </a:t>
            </a:r>
            <a:r>
              <a:rPr lang="it-IT" dirty="0" err="1"/>
              <a:t>socket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C515C77-2378-4908-9463-EF0D0ED288F9}"/>
              </a:ext>
            </a:extLst>
          </p:cNvPr>
          <p:cNvSpPr txBox="1"/>
          <p:nvPr/>
        </p:nvSpPr>
        <p:spPr>
          <a:xfrm>
            <a:off x="6709199" y="1420813"/>
            <a:ext cx="312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Ciclo di accettazione richieste</a:t>
            </a:r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B8F1AF5C-4785-455A-92B5-665FC97A98DA}"/>
              </a:ext>
            </a:extLst>
          </p:cNvPr>
          <p:cNvCxnSpPr>
            <a:cxnSpLocks/>
          </p:cNvCxnSpPr>
          <p:nvPr/>
        </p:nvCxnSpPr>
        <p:spPr>
          <a:xfrm flipV="1">
            <a:off x="4499844" y="1620838"/>
            <a:ext cx="1966576" cy="1394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A35799B-4E1D-4735-8D64-B8C8EAC55186}"/>
              </a:ext>
            </a:extLst>
          </p:cNvPr>
          <p:cNvCxnSpPr>
            <a:stCxn id="50" idx="2"/>
          </p:cNvCxnSpPr>
          <p:nvPr/>
        </p:nvCxnSpPr>
        <p:spPr>
          <a:xfrm>
            <a:off x="2335115" y="1722210"/>
            <a:ext cx="0" cy="454253"/>
          </a:xfrm>
          <a:prstGeom prst="straightConnector1">
            <a:avLst/>
          </a:prstGeom>
          <a:ln w="22225">
            <a:solidFill>
              <a:srgbClr val="2F27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6A823AE-0CA2-4067-99C2-0456CEAD3963}"/>
              </a:ext>
            </a:extLst>
          </p:cNvPr>
          <p:cNvSpPr txBox="1"/>
          <p:nvPr/>
        </p:nvSpPr>
        <p:spPr>
          <a:xfrm>
            <a:off x="5224097" y="4262143"/>
            <a:ext cx="16675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Creazione figlio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5591A75-71FA-4F42-881B-B385EB801A0C}"/>
              </a:ext>
            </a:extLst>
          </p:cNvPr>
          <p:cNvSpPr txBox="1"/>
          <p:nvPr/>
        </p:nvSpPr>
        <p:spPr>
          <a:xfrm>
            <a:off x="8269933" y="3482249"/>
            <a:ext cx="398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Rimozione linea e invio risposta al Client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271C4B4-3563-4EA5-89D1-9BFF552A6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9" y="2501727"/>
            <a:ext cx="4993824" cy="3699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3F7EDA5-1FD8-41EE-AA93-8A83C80E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110" y="1763084"/>
            <a:ext cx="3823754" cy="1725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9142130-748E-4822-A068-B29553B9E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192" y="4718740"/>
            <a:ext cx="4297042" cy="1520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5D064A37-03AD-44BA-AE03-395EFFA34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7788" y="3797160"/>
            <a:ext cx="2787095" cy="2686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212236AD-D560-47BD-84C6-818E220327A3}"/>
              </a:ext>
            </a:extLst>
          </p:cNvPr>
          <p:cNvCxnSpPr>
            <a:cxnSpLocks/>
          </p:cNvCxnSpPr>
          <p:nvPr/>
        </p:nvCxnSpPr>
        <p:spPr>
          <a:xfrm>
            <a:off x="6578600" y="3488715"/>
            <a:ext cx="0" cy="77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F3E94A0B-4E30-4A6F-8E11-70662DA1812D}"/>
              </a:ext>
            </a:extLst>
          </p:cNvPr>
          <p:cNvCxnSpPr>
            <a:stCxn id="15" idx="3"/>
            <a:endCxn id="28" idx="1"/>
          </p:cNvCxnSpPr>
          <p:nvPr/>
        </p:nvCxnSpPr>
        <p:spPr>
          <a:xfrm flipV="1">
            <a:off x="8484234" y="5140490"/>
            <a:ext cx="543554" cy="338554"/>
          </a:xfrm>
          <a:prstGeom prst="straightConnector1">
            <a:avLst/>
          </a:prstGeom>
          <a:ln w="19050">
            <a:solidFill>
              <a:srgbClr val="2F27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1033" y="6365877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9771" y="636587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7</a:t>
            </a:fld>
            <a:endParaRPr lang="it-IT" noProof="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4B7768B-A8D2-4A8B-AD94-C0C9265B30EB}"/>
              </a:ext>
            </a:extLst>
          </p:cNvPr>
          <p:cNvCxnSpPr>
            <a:stCxn id="15" idx="3"/>
          </p:cNvCxnSpPr>
          <p:nvPr/>
        </p:nvCxnSpPr>
        <p:spPr>
          <a:xfrm>
            <a:off x="8484234" y="5479044"/>
            <a:ext cx="543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41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106" y="643428"/>
            <a:ext cx="4842388" cy="1478570"/>
          </a:xfrm>
        </p:spPr>
        <p:txBody>
          <a:bodyPr>
            <a:noAutofit/>
          </a:bodyPr>
          <a:lstStyle/>
          <a:p>
            <a:r>
              <a:rPr lang="en-US" sz="6000" dirty="0"/>
              <a:t>CONCLUSIONI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632" y="2162170"/>
            <a:ext cx="9869137" cy="2879730"/>
          </a:xfrm>
        </p:spPr>
        <p:txBody>
          <a:bodyPr/>
          <a:lstStyle/>
          <a:p>
            <a:r>
              <a:rPr lang="it-IT" sz="2800" dirty="0"/>
              <a:t>In entrambi i casi il Server agisce come filtro a carattere.</a:t>
            </a:r>
          </a:p>
          <a:p>
            <a:r>
              <a:rPr lang="it-IT" sz="2800" dirty="0"/>
              <a:t>Il Server TCP agisce in modo concorrente, quindi riesce a sostenere molteplici connessioni senza dilatare i tempi di </a:t>
            </a:r>
            <a:r>
              <a:rPr lang="it-IT" sz="2800"/>
              <a:t>esecuzione.</a:t>
            </a:r>
            <a:endParaRPr lang="it-IT" sz="2800" dirty="0"/>
          </a:p>
          <a:p>
            <a:endParaRPr lang="it-IT" sz="2800" dirty="0"/>
          </a:p>
          <a:p>
            <a:endParaRPr lang="it-IT" sz="2800" u="sng" dirty="0"/>
          </a:p>
          <a:p>
            <a:endParaRPr lang="it-IT" sz="2800" dirty="0"/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FA4B2F-D156-48C6-92CC-D5660DA4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7612" y="6379368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0D4912-0F1B-4E94-9BFF-C30D7997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69051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8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CAFE52D-461A-45BD-986E-4073B925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121" y="6379367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</p:spTree>
    <p:extLst>
      <p:ext uri="{BB962C8B-B14F-4D97-AF65-F5344CB8AC3E}">
        <p14:creationId xmlns:p14="http://schemas.microsoft.com/office/powerpoint/2010/main" val="276079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463AF2-9ABC-4087-AAED-E5A30A3C4C54}">
  <ds:schemaRefs>
    <ds:schemaRef ds:uri="http://purl.org/dc/elements/1.1/"/>
    <ds:schemaRef ds:uri="b4ea0a96-3951-4160-baca-c74dadb8c17f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</TotalTime>
  <Words>449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Tw Cen MT</vt:lpstr>
      <vt:lpstr>Circuito</vt:lpstr>
      <vt:lpstr>ESERCITAZIONE 3</vt:lpstr>
      <vt:lpstr> UDP</vt:lpstr>
      <vt:lpstr>Client UDP</vt:lpstr>
      <vt:lpstr>Server udp</vt:lpstr>
      <vt:lpstr>tcp</vt:lpstr>
      <vt:lpstr>Client TCP</vt:lpstr>
      <vt:lpstr>Server tcp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Lorenzo Venerandi</cp:lastModifiedBy>
  <cp:revision>192</cp:revision>
  <dcterms:created xsi:type="dcterms:W3CDTF">2021-10-09T10:19:03Z</dcterms:created>
  <dcterms:modified xsi:type="dcterms:W3CDTF">2021-11-02T15:22:22Z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