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7" r:id="rId4"/>
  </p:sldMasterIdLst>
  <p:notesMasterIdLst>
    <p:notesMasterId r:id="rId11"/>
  </p:notesMasterIdLst>
  <p:handoutMasterIdLst>
    <p:handoutMasterId r:id="rId12"/>
  </p:handoutMasterIdLst>
  <p:sldIdLst>
    <p:sldId id="312" r:id="rId5"/>
    <p:sldId id="329" r:id="rId6"/>
    <p:sldId id="326" r:id="rId7"/>
    <p:sldId id="332" r:id="rId8"/>
    <p:sldId id="327" r:id="rId9"/>
    <p:sldId id="33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naele Stagni - natanaele.stagni@studio.unibo.it" initials="NSn" lastIdx="2" clrIdx="0">
    <p:extLst>
      <p:ext uri="{19B8F6BF-5375-455C-9EA6-DF929625EA0E}">
        <p15:presenceInfo xmlns:p15="http://schemas.microsoft.com/office/powerpoint/2012/main" userId="Natanaele Stagni - natanaele.stagni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FFFFF"/>
    <a:srgbClr val="EAEAEA"/>
    <a:srgbClr val="012A4A"/>
    <a:srgbClr val="013A63"/>
    <a:srgbClr val="014F86"/>
    <a:srgbClr val="468FAF"/>
    <a:srgbClr val="20769B"/>
    <a:srgbClr val="2A6F97"/>
    <a:srgbClr val="014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533034-06E5-47C0-9AA8-04AE353BCB86}" v="72" dt="2021-12-05T10:57:48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9" y="321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8E0B0B-B232-4939-AB01-41D613497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32B28-3BE0-43C5-908E-8FFB4B68C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57BA-F4AF-4FDB-9BD7-33CC67AEAE19}" type="datetimeFigureOut">
              <a:rPr lang="it-IT" smtClean="0"/>
              <a:t>14/12/2021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CFD60-E6F2-4135-971A-BDF50209A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1741B2-45EB-4EA1-9B8F-CAC840FCE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1EC-7126-4B85-B35B-273BE5398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0C39-E717-4206-B48F-03024D75E04C}" type="datetimeFigureOut">
              <a:rPr lang="it-IT" noProof="0" smtClean="0"/>
              <a:t>14/12/2021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1223-1307-400F-935F-0A02C086EAE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08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781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1917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31947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7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46543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4795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6028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4050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937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262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4556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3683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7233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445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4048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214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936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11977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31.png"/><Relationship Id="rId18" Type="http://schemas.openxmlformats.org/officeDocument/2006/relationships/image" Target="../media/image36.svg"/><Relationship Id="rId26" Type="http://schemas.openxmlformats.org/officeDocument/2006/relationships/image" Target="../media/image40.png"/><Relationship Id="rId3" Type="http://schemas.openxmlformats.org/officeDocument/2006/relationships/image" Target="../media/image28.png"/><Relationship Id="rId21" Type="http://schemas.openxmlformats.org/officeDocument/2006/relationships/image" Target="../media/image16.png"/><Relationship Id="rId7" Type="http://schemas.openxmlformats.org/officeDocument/2006/relationships/image" Target="../media/image10.png"/><Relationship Id="rId12" Type="http://schemas.openxmlformats.org/officeDocument/2006/relationships/image" Target="../media/image21.svg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image" Target="../media/image3.png"/><Relationship Id="rId16" Type="http://schemas.openxmlformats.org/officeDocument/2006/relationships/image" Target="../media/image34.pn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11" Type="http://schemas.openxmlformats.org/officeDocument/2006/relationships/image" Target="../media/image20.png"/><Relationship Id="rId24" Type="http://schemas.openxmlformats.org/officeDocument/2006/relationships/image" Target="../media/image19.svg"/><Relationship Id="rId5" Type="http://schemas.openxmlformats.org/officeDocument/2006/relationships/image" Target="../media/image8.png"/><Relationship Id="rId15" Type="http://schemas.openxmlformats.org/officeDocument/2006/relationships/image" Target="../media/image33.png"/><Relationship Id="rId23" Type="http://schemas.openxmlformats.org/officeDocument/2006/relationships/image" Target="../media/image18.png"/><Relationship Id="rId10" Type="http://schemas.openxmlformats.org/officeDocument/2006/relationships/image" Target="../media/image30.svg"/><Relationship Id="rId19" Type="http://schemas.openxmlformats.org/officeDocument/2006/relationships/image" Target="../media/image37.png"/><Relationship Id="rId4" Type="http://schemas.openxmlformats.org/officeDocument/2006/relationships/image" Target="../media/image29.svg"/><Relationship Id="rId9" Type="http://schemas.openxmlformats.org/officeDocument/2006/relationships/image" Target="../media/image12.png"/><Relationship Id="rId14" Type="http://schemas.openxmlformats.org/officeDocument/2006/relationships/image" Target="../media/image32.png"/><Relationship Id="rId22" Type="http://schemas.openxmlformats.org/officeDocument/2006/relationships/image" Target="../media/image17.svg"/><Relationship Id="rId27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6.svg"/><Relationship Id="rId18" Type="http://schemas.openxmlformats.org/officeDocument/2006/relationships/image" Target="../media/image18.png"/><Relationship Id="rId3" Type="http://schemas.openxmlformats.org/officeDocument/2006/relationships/image" Target="../media/image29.svg"/><Relationship Id="rId21" Type="http://schemas.openxmlformats.org/officeDocument/2006/relationships/image" Target="../media/image43.png"/><Relationship Id="rId7" Type="http://schemas.openxmlformats.org/officeDocument/2006/relationships/image" Target="../media/image9.svg"/><Relationship Id="rId12" Type="http://schemas.openxmlformats.org/officeDocument/2006/relationships/image" Target="../media/image35.png"/><Relationship Id="rId17" Type="http://schemas.openxmlformats.org/officeDocument/2006/relationships/image" Target="../media/image11.svg"/><Relationship Id="rId2" Type="http://schemas.openxmlformats.org/officeDocument/2006/relationships/image" Target="../media/image28.png"/><Relationship Id="rId16" Type="http://schemas.openxmlformats.org/officeDocument/2006/relationships/image" Target="../media/image1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21.svg"/><Relationship Id="rId5" Type="http://schemas.openxmlformats.org/officeDocument/2006/relationships/image" Target="../media/image7.svg"/><Relationship Id="rId15" Type="http://schemas.openxmlformats.org/officeDocument/2006/relationships/image" Target="../media/image15.svg"/><Relationship Id="rId10" Type="http://schemas.openxmlformats.org/officeDocument/2006/relationships/image" Target="../media/image20.png"/><Relationship Id="rId19" Type="http://schemas.openxmlformats.org/officeDocument/2006/relationships/image" Target="../media/image19.svg"/><Relationship Id="rId4" Type="http://schemas.openxmlformats.org/officeDocument/2006/relationships/image" Target="../media/image6.png"/><Relationship Id="rId9" Type="http://schemas.openxmlformats.org/officeDocument/2006/relationships/image" Target="../media/image41.svg"/><Relationship Id="rId14" Type="http://schemas.openxmlformats.org/officeDocument/2006/relationships/image" Target="../media/image14.png"/><Relationship Id="rId2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1.svg"/><Relationship Id="rId18" Type="http://schemas.openxmlformats.org/officeDocument/2006/relationships/image" Target="../media/image36.svg"/><Relationship Id="rId3" Type="http://schemas.openxmlformats.org/officeDocument/2006/relationships/image" Target="../media/image45.png"/><Relationship Id="rId21" Type="http://schemas.openxmlformats.org/officeDocument/2006/relationships/image" Target="../media/image18.png"/><Relationship Id="rId7" Type="http://schemas.openxmlformats.org/officeDocument/2006/relationships/image" Target="../media/image29.svg"/><Relationship Id="rId12" Type="http://schemas.openxmlformats.org/officeDocument/2006/relationships/image" Target="../media/image12.png"/><Relationship Id="rId17" Type="http://schemas.openxmlformats.org/officeDocument/2006/relationships/image" Target="../media/image35.png"/><Relationship Id="rId25" Type="http://schemas.openxmlformats.org/officeDocument/2006/relationships/image" Target="../media/image27.png"/><Relationship Id="rId2" Type="http://schemas.openxmlformats.org/officeDocument/2006/relationships/image" Target="../media/image44.png"/><Relationship Id="rId16" Type="http://schemas.openxmlformats.org/officeDocument/2006/relationships/image" Target="../media/image48.png"/><Relationship Id="rId20" Type="http://schemas.openxmlformats.org/officeDocument/2006/relationships/image" Target="../media/image15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9.svg"/><Relationship Id="rId24" Type="http://schemas.openxmlformats.org/officeDocument/2006/relationships/image" Target="../media/image11.svg"/><Relationship Id="rId5" Type="http://schemas.openxmlformats.org/officeDocument/2006/relationships/image" Target="../media/image47.png"/><Relationship Id="rId15" Type="http://schemas.openxmlformats.org/officeDocument/2006/relationships/image" Target="../media/image21.svg"/><Relationship Id="rId23" Type="http://schemas.openxmlformats.org/officeDocument/2006/relationships/image" Target="../media/image10.png"/><Relationship Id="rId10" Type="http://schemas.openxmlformats.org/officeDocument/2006/relationships/image" Target="../media/image8.png"/><Relationship Id="rId19" Type="http://schemas.openxmlformats.org/officeDocument/2006/relationships/image" Target="../media/image14.png"/><Relationship Id="rId4" Type="http://schemas.openxmlformats.org/officeDocument/2006/relationships/image" Target="../media/image46.png"/><Relationship Id="rId9" Type="http://schemas.openxmlformats.org/officeDocument/2006/relationships/image" Target="../media/image7.svg"/><Relationship Id="rId14" Type="http://schemas.openxmlformats.org/officeDocument/2006/relationships/image" Target="../media/image20.png"/><Relationship Id="rId22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52.png"/><Relationship Id="rId18" Type="http://schemas.openxmlformats.org/officeDocument/2006/relationships/image" Target="../media/image16.png"/><Relationship Id="rId3" Type="http://schemas.openxmlformats.org/officeDocument/2006/relationships/image" Target="../media/image29.svg"/><Relationship Id="rId21" Type="http://schemas.openxmlformats.org/officeDocument/2006/relationships/image" Target="../media/image54.svg"/><Relationship Id="rId7" Type="http://schemas.openxmlformats.org/officeDocument/2006/relationships/image" Target="../media/image11.svg"/><Relationship Id="rId12" Type="http://schemas.openxmlformats.org/officeDocument/2006/relationships/image" Target="../media/image51.png"/><Relationship Id="rId17" Type="http://schemas.openxmlformats.org/officeDocument/2006/relationships/image" Target="../media/image15.svg"/><Relationship Id="rId2" Type="http://schemas.openxmlformats.org/officeDocument/2006/relationships/image" Target="../media/image28.png"/><Relationship Id="rId16" Type="http://schemas.openxmlformats.org/officeDocument/2006/relationships/image" Target="../media/image14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50.svg"/><Relationship Id="rId5" Type="http://schemas.openxmlformats.org/officeDocument/2006/relationships/image" Target="../media/image7.svg"/><Relationship Id="rId15" Type="http://schemas.openxmlformats.org/officeDocument/2006/relationships/image" Target="../media/image36.svg"/><Relationship Id="rId10" Type="http://schemas.openxmlformats.org/officeDocument/2006/relationships/image" Target="../media/image49.png"/><Relationship Id="rId19" Type="http://schemas.openxmlformats.org/officeDocument/2006/relationships/image" Target="../media/image17.svg"/><Relationship Id="rId4" Type="http://schemas.openxmlformats.org/officeDocument/2006/relationships/image" Target="../media/image6.png"/><Relationship Id="rId9" Type="http://schemas.openxmlformats.org/officeDocument/2006/relationships/image" Target="../media/image21.svg"/><Relationship Id="rId14" Type="http://schemas.openxmlformats.org/officeDocument/2006/relationships/image" Target="../media/image35.png"/><Relationship Id="rId22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35.png"/><Relationship Id="rId18" Type="http://schemas.openxmlformats.org/officeDocument/2006/relationships/image" Target="../media/image17.svg"/><Relationship Id="rId3" Type="http://schemas.openxmlformats.org/officeDocument/2006/relationships/image" Target="../media/image28.png"/><Relationship Id="rId21" Type="http://schemas.openxmlformats.org/officeDocument/2006/relationships/image" Target="../media/image58.png"/><Relationship Id="rId7" Type="http://schemas.openxmlformats.org/officeDocument/2006/relationships/image" Target="../media/image8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image" Target="../media/image57.svg"/><Relationship Id="rId19" Type="http://schemas.openxmlformats.org/officeDocument/2006/relationships/image" Target="../media/image18.png"/><Relationship Id="rId4" Type="http://schemas.openxmlformats.org/officeDocument/2006/relationships/image" Target="../media/image29.svg"/><Relationship Id="rId9" Type="http://schemas.openxmlformats.org/officeDocument/2006/relationships/image" Target="../media/image56.png"/><Relationship Id="rId14" Type="http://schemas.openxmlformats.org/officeDocument/2006/relationships/image" Target="../media/image36.svg"/><Relationship Id="rId22" Type="http://schemas.openxmlformats.org/officeDocument/2006/relationships/image" Target="../media/image5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magine 53">
            <a:extLst>
              <a:ext uri="{FF2B5EF4-FFF2-40B4-BE49-F238E27FC236}">
                <a16:creationId xmlns:a16="http://schemas.microsoft.com/office/drawing/2014/main" id="{8E27E68F-D466-495D-A2FA-FF8468F1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5" y="-1262336"/>
            <a:ext cx="1000265" cy="5534797"/>
          </a:xfrm>
          <a:prstGeom prst="rect">
            <a:avLst/>
          </a:prstGeom>
        </p:spPr>
      </p:pic>
      <p:sp>
        <p:nvSpPr>
          <p:cNvPr id="46" name="Figura a mano libera: forma 45">
            <a:extLst>
              <a:ext uri="{FF2B5EF4-FFF2-40B4-BE49-F238E27FC236}">
                <a16:creationId xmlns:a16="http://schemas.microsoft.com/office/drawing/2014/main" id="{31491C78-9247-42A3-AE9C-49B7EA160F95}"/>
              </a:ext>
            </a:extLst>
          </p:cNvPr>
          <p:cNvSpPr/>
          <p:nvPr/>
        </p:nvSpPr>
        <p:spPr>
          <a:xfrm flipH="1">
            <a:off x="0" y="-10821613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4CFEA2-0E27-4960-B725-29A3D9AB8B48}"/>
              </a:ext>
            </a:extLst>
          </p:cNvPr>
          <p:cNvSpPr txBox="1"/>
          <p:nvPr/>
        </p:nvSpPr>
        <p:spPr>
          <a:xfrm>
            <a:off x="2112301" y="6388793"/>
            <a:ext cx="796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solidFill>
                  <a:schemeClr val="tx1"/>
                </a:solidFill>
              </a:rPr>
              <a:t>Davide di </a:t>
            </a:r>
            <a:r>
              <a:rPr lang="it-IT" sz="1600" dirty="0"/>
              <a:t>M</a:t>
            </a:r>
            <a:r>
              <a:rPr lang="it-IT" sz="1600" dirty="0">
                <a:solidFill>
                  <a:schemeClr val="tx1"/>
                </a:solidFill>
              </a:rPr>
              <a:t>olfetta, Mirko Legnini, Daniele </a:t>
            </a:r>
            <a:r>
              <a:rPr lang="it-IT" sz="1600" dirty="0"/>
              <a:t>N</a:t>
            </a:r>
            <a:r>
              <a:rPr lang="it-IT" sz="1600" dirty="0">
                <a:solidFill>
                  <a:schemeClr val="tx1"/>
                </a:solidFill>
              </a:rPr>
              <a:t>anni </a:t>
            </a:r>
            <a:r>
              <a:rPr lang="it-IT" sz="1600" dirty="0"/>
              <a:t>C</a:t>
            </a:r>
            <a:r>
              <a:rPr lang="it-IT" sz="1600" dirty="0">
                <a:solidFill>
                  <a:schemeClr val="tx1"/>
                </a:solidFill>
              </a:rPr>
              <a:t>irulli, Natanaele Stagni, Lorenzo Venerandi</a:t>
            </a:r>
            <a:endParaRPr lang="it-IT" sz="160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b="1" noProof="0" smtClean="0"/>
              <a:t>1</a:t>
            </a:fld>
            <a:endParaRPr lang="it-IT" b="1" noProof="0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D3AC2F22-FB95-46BF-9DCF-415FDA1BA300}"/>
              </a:ext>
            </a:extLst>
          </p:cNvPr>
          <p:cNvSpPr/>
          <p:nvPr/>
        </p:nvSpPr>
        <p:spPr>
          <a:xfrm>
            <a:off x="-918452" y="147521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74E7B7C7-3A95-4D42-B43F-8DB529DA3CC2}"/>
              </a:ext>
            </a:extLst>
          </p:cNvPr>
          <p:cNvSpPr/>
          <p:nvPr/>
        </p:nvSpPr>
        <p:spPr>
          <a:xfrm>
            <a:off x="843012" y="240541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04C21FF1-62D1-4FC0-AD16-E92F15F1721B}"/>
              </a:ext>
            </a:extLst>
          </p:cNvPr>
          <p:cNvSpPr/>
          <p:nvPr/>
        </p:nvSpPr>
        <p:spPr>
          <a:xfrm>
            <a:off x="-1053478" y="409399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FF876CDD-7F74-4DEF-811F-4600E883D877}"/>
              </a:ext>
            </a:extLst>
          </p:cNvPr>
          <p:cNvSpPr/>
          <p:nvPr/>
        </p:nvSpPr>
        <p:spPr>
          <a:xfrm>
            <a:off x="-928771" y="530252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39" name="Elemento grafico 38" descr="Tiro a segno con riempimento a tinta unita">
            <a:extLst>
              <a:ext uri="{FF2B5EF4-FFF2-40B4-BE49-F238E27FC236}">
                <a16:creationId xmlns:a16="http://schemas.microsoft.com/office/drawing/2014/main" id="{4EDBAD58-44A3-4A31-B226-F37D3021A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97828" y="297120"/>
            <a:ext cx="718368" cy="718368"/>
          </a:xfrm>
          <a:prstGeom prst="rect">
            <a:avLst/>
          </a:prstGeom>
        </p:spPr>
      </p:pic>
      <p:pic>
        <p:nvPicPr>
          <p:cNvPr id="40" name="Elemento grafico 39" descr="Ingranaggi contorno">
            <a:extLst>
              <a:ext uri="{FF2B5EF4-FFF2-40B4-BE49-F238E27FC236}">
                <a16:creationId xmlns:a16="http://schemas.microsoft.com/office/drawing/2014/main" id="{3A7A700C-B01E-448A-A477-893FF62DC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63636" y="1530798"/>
            <a:ext cx="718368" cy="718368"/>
          </a:xfrm>
          <a:prstGeom prst="rect">
            <a:avLst/>
          </a:prstGeom>
        </p:spPr>
      </p:pic>
      <p:pic>
        <p:nvPicPr>
          <p:cNvPr id="42" name="Segnaposto contenuto 9" descr="Utente contorno">
            <a:extLst>
              <a:ext uri="{FF2B5EF4-FFF2-40B4-BE49-F238E27FC236}">
                <a16:creationId xmlns:a16="http://schemas.microsoft.com/office/drawing/2014/main" id="{3A26241F-080B-4A12-A8E3-A13007E69F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998662" y="4091676"/>
            <a:ext cx="718368" cy="718368"/>
          </a:xfrm>
          <a:prstGeom prst="rect">
            <a:avLst/>
          </a:prstGeom>
        </p:spPr>
      </p:pic>
      <p:sp>
        <p:nvSpPr>
          <p:cNvPr id="44" name="Ovale 43">
            <a:extLst>
              <a:ext uri="{FF2B5EF4-FFF2-40B4-BE49-F238E27FC236}">
                <a16:creationId xmlns:a16="http://schemas.microsoft.com/office/drawing/2014/main" id="{01323FF3-ACC8-44A0-89B9-06F650FAD869}"/>
              </a:ext>
            </a:extLst>
          </p:cNvPr>
          <p:cNvSpPr/>
          <p:nvPr/>
        </p:nvSpPr>
        <p:spPr>
          <a:xfrm>
            <a:off x="-971267" y="275679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45" name="Segnaposto contenuto 7" descr="Blockchain contorno">
            <a:extLst>
              <a:ext uri="{FF2B5EF4-FFF2-40B4-BE49-F238E27FC236}">
                <a16:creationId xmlns:a16="http://schemas.microsoft.com/office/drawing/2014/main" id="{299EA23F-0317-4158-B586-5389499EF1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913355" y="2811612"/>
            <a:ext cx="718368" cy="718368"/>
          </a:xfrm>
          <a:prstGeom prst="rect">
            <a:avLst/>
          </a:prstGeom>
        </p:spPr>
      </p:pic>
      <p:pic>
        <p:nvPicPr>
          <p:cNvPr id="47" name="Elemento grafico 46" descr="Tiro a segno contorno">
            <a:extLst>
              <a:ext uri="{FF2B5EF4-FFF2-40B4-BE49-F238E27FC236}">
                <a16:creationId xmlns:a16="http://schemas.microsoft.com/office/drawing/2014/main" id="{D58D57E4-2115-4EE6-A270-6C8EDEA4D3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2109" y="320812"/>
            <a:ext cx="718368" cy="718368"/>
          </a:xfrm>
          <a:prstGeom prst="rect">
            <a:avLst/>
          </a:prstGeom>
        </p:spPr>
      </p:pic>
      <p:pic>
        <p:nvPicPr>
          <p:cNvPr id="48" name="Elemento grafico 47" descr="Singolo ingranaggio con riempimento a tinta unita">
            <a:extLst>
              <a:ext uri="{FF2B5EF4-FFF2-40B4-BE49-F238E27FC236}">
                <a16:creationId xmlns:a16="http://schemas.microsoft.com/office/drawing/2014/main" id="{3F6F1215-00C0-4B41-AF55-A32C982C4E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67411" y="1561972"/>
            <a:ext cx="718368" cy="718368"/>
          </a:xfrm>
          <a:prstGeom prst="rect">
            <a:avLst/>
          </a:prstGeom>
        </p:spPr>
      </p:pic>
      <p:pic>
        <p:nvPicPr>
          <p:cNvPr id="50" name="Segnaposto contenuto 7" descr="Blockchain contorno">
            <a:extLst>
              <a:ext uri="{FF2B5EF4-FFF2-40B4-BE49-F238E27FC236}">
                <a16:creationId xmlns:a16="http://schemas.microsoft.com/office/drawing/2014/main" id="{7CB27159-711B-4E6B-AAB6-A0F9523E98F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7411" y="2826824"/>
            <a:ext cx="718368" cy="718368"/>
          </a:xfrm>
          <a:prstGeom prst="rect">
            <a:avLst/>
          </a:prstGeom>
        </p:spPr>
      </p:pic>
      <p:pic>
        <p:nvPicPr>
          <p:cNvPr id="51" name="Segnaposto contenuto 9" descr="Utente con riempimento a tinta unita">
            <a:extLst>
              <a:ext uri="{FF2B5EF4-FFF2-40B4-BE49-F238E27FC236}">
                <a16:creationId xmlns:a16="http://schemas.microsoft.com/office/drawing/2014/main" id="{ADB85AA4-D27F-49D2-8E71-D813A5DE69D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67411" y="4091676"/>
            <a:ext cx="718368" cy="718368"/>
          </a:xfrm>
          <a:prstGeom prst="rect">
            <a:avLst/>
          </a:prstGeom>
        </p:spPr>
      </p:pic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1D23F40E-577C-4704-BDD1-53C6A313D6D2}"/>
              </a:ext>
            </a:extLst>
          </p:cNvPr>
          <p:cNvSpPr txBox="1"/>
          <p:nvPr/>
        </p:nvSpPr>
        <p:spPr>
          <a:xfrm>
            <a:off x="2112300" y="209818"/>
            <a:ext cx="3983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ESERCITAZIONE</a:t>
            </a:r>
            <a:r>
              <a:rPr lang="it-IT" sz="2400" dirty="0"/>
              <a:t> </a:t>
            </a:r>
            <a:r>
              <a:rPr lang="it-IT" sz="3600" dirty="0"/>
              <a:t>9</a:t>
            </a:r>
            <a:r>
              <a:rPr lang="it-IT" sz="2400" dirty="0"/>
              <a:t>:</a:t>
            </a:r>
          </a:p>
          <a:p>
            <a:r>
              <a:rPr lang="it-IT" sz="2400" dirty="0"/>
              <a:t>Remote Procedure Call (RPC)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5435D6-7EED-41EE-960A-BEE7615438E2}"/>
              </a:ext>
            </a:extLst>
          </p:cNvPr>
          <p:cNvSpPr txBox="1"/>
          <p:nvPr/>
        </p:nvSpPr>
        <p:spPr>
          <a:xfrm>
            <a:off x="-70225" y="466434"/>
            <a:ext cx="1067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OBIETTIVI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E036CC-8F6D-4AB6-9BBB-00504CEE01F3}"/>
              </a:ext>
            </a:extLst>
          </p:cNvPr>
          <p:cNvSpPr txBox="1"/>
          <p:nvPr/>
        </p:nvSpPr>
        <p:spPr>
          <a:xfrm>
            <a:off x="2612520" y="1834915"/>
            <a:ext cx="8039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Gestione di una struttura dati memorizzata in remoto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Operazioni di lettura/scrittura sulla struttura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Richiedere le operazioni mediante una chiamata ad operazione remota (RPC)</a:t>
            </a:r>
          </a:p>
        </p:txBody>
      </p:sp>
      <p:pic>
        <p:nvPicPr>
          <p:cNvPr id="29" name="Elemento grafico 28" descr="Idrante antincendio rotto con riempimento a tinta unita">
            <a:extLst>
              <a:ext uri="{FF2B5EF4-FFF2-40B4-BE49-F238E27FC236}">
                <a16:creationId xmlns:a16="http://schemas.microsoft.com/office/drawing/2014/main" id="{B76F72A4-D2D6-4461-B013-19C39F881AB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-874771" y="5356528"/>
            <a:ext cx="720000" cy="720000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5EC07061-CEB5-481C-B6C4-1C2C76EC2AB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421787" y="-3011327"/>
            <a:ext cx="4157693" cy="1509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851B73D0-9518-4246-9FB2-E88EC98014DB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t="2370" b="3301"/>
          <a:stretch/>
        </p:blipFill>
        <p:spPr>
          <a:xfrm>
            <a:off x="12687948" y="1147663"/>
            <a:ext cx="1812550" cy="1158241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/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E941189A-E92C-4586-BA16-3C13321F0C0D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1" t="465" r="4814" b="2312"/>
          <a:stretch/>
        </p:blipFill>
        <p:spPr>
          <a:xfrm>
            <a:off x="5894599" y="7864905"/>
            <a:ext cx="2310377" cy="24123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319E6F76-B514-4FBC-8FA6-28F855050989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1305" r="7310"/>
          <a:stretch/>
        </p:blipFill>
        <p:spPr>
          <a:xfrm>
            <a:off x="13229049" y="2811612"/>
            <a:ext cx="1230307" cy="336559"/>
          </a:xfrm>
          <a:prstGeom prst="roundRect">
            <a:avLst>
              <a:gd name="adj" fmla="val 346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0E00F22F-94E3-410C-B0C2-50CABB444DC3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2220" t="9830" r="4465" b="5905"/>
          <a:stretch/>
        </p:blipFill>
        <p:spPr>
          <a:xfrm>
            <a:off x="13223347" y="3801242"/>
            <a:ext cx="1277151" cy="316216"/>
          </a:xfrm>
          <a:prstGeom prst="roundRect">
            <a:avLst>
              <a:gd name="adj" fmla="val 346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7C96227-C861-4BF3-A7BC-056EECB0125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61879" y="5302528"/>
            <a:ext cx="723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13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E882C53-E1ED-48FB-8173-0ABE19D48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8" y="-265174"/>
            <a:ext cx="1000265" cy="5534797"/>
          </a:xfrm>
          <a:prstGeom prst="rect">
            <a:avLst/>
          </a:prstGeom>
        </p:spPr>
      </p:pic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2</a:t>
            </a:fld>
            <a:endParaRPr lang="it-IT" noProof="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FA072E8-1074-48BD-B36C-972DA8EB2E4F}"/>
              </a:ext>
            </a:extLst>
          </p:cNvPr>
          <p:cNvSpPr/>
          <p:nvPr/>
        </p:nvSpPr>
        <p:spPr>
          <a:xfrm>
            <a:off x="886697" y="165350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94FC5E84-FF8C-46EB-9CFF-4FBC959449F3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ED130A9-1ACE-45D9-A9DF-15C0186F661B}"/>
              </a:ext>
            </a:extLst>
          </p:cNvPr>
          <p:cNvSpPr/>
          <p:nvPr/>
        </p:nvSpPr>
        <p:spPr>
          <a:xfrm>
            <a:off x="-921548" y="409399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4E17BCF-9E84-4DAD-B1CA-6C9D26666E93}"/>
              </a:ext>
            </a:extLst>
          </p:cNvPr>
          <p:cNvSpPr/>
          <p:nvPr/>
        </p:nvSpPr>
        <p:spPr>
          <a:xfrm>
            <a:off x="-922364" y="530252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4" name="Elemento grafico 13" descr="Tiro a segno contorno">
            <a:extLst>
              <a:ext uri="{FF2B5EF4-FFF2-40B4-BE49-F238E27FC236}">
                <a16:creationId xmlns:a16="http://schemas.microsoft.com/office/drawing/2014/main" id="{67F7D67F-E6A7-4DC1-A06C-072C77579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8" name="Segnaposto contenuto 9" descr="Utente contorno">
            <a:extLst>
              <a:ext uri="{FF2B5EF4-FFF2-40B4-BE49-F238E27FC236}">
                <a16:creationId xmlns:a16="http://schemas.microsoft.com/office/drawing/2014/main" id="{5FE9CD15-FB94-408C-B105-59C0C8EC61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66732" y="4091676"/>
            <a:ext cx="718368" cy="718368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FADC2B51-9DB8-4F38-A295-33F7A4103BA1}"/>
              </a:ext>
            </a:extLst>
          </p:cNvPr>
          <p:cNvSpPr/>
          <p:nvPr/>
        </p:nvSpPr>
        <p:spPr>
          <a:xfrm>
            <a:off x="-885959" y="283261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21" name="Segnaposto contenuto 7" descr="Blockchain contorno">
            <a:extLst>
              <a:ext uri="{FF2B5EF4-FFF2-40B4-BE49-F238E27FC236}">
                <a16:creationId xmlns:a16="http://schemas.microsoft.com/office/drawing/2014/main" id="{A7F4AB94-7AC0-4E1D-BB56-43BED00D0F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831143" y="2880144"/>
            <a:ext cx="718368" cy="718368"/>
          </a:xfrm>
          <a:prstGeom prst="rect">
            <a:avLst/>
          </a:prstGeom>
        </p:spPr>
      </p:pic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45F6969B-6C0E-464D-BC27-11F3ABB32A22}"/>
              </a:ext>
            </a:extLst>
          </p:cNvPr>
          <p:cNvSpPr/>
          <p:nvPr/>
        </p:nvSpPr>
        <p:spPr>
          <a:xfrm flipH="1">
            <a:off x="0" y="-9411483"/>
            <a:ext cx="1337094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24" name="Elemento grafico 23" descr="Ingranaggi contorno">
            <a:extLst>
              <a:ext uri="{FF2B5EF4-FFF2-40B4-BE49-F238E27FC236}">
                <a16:creationId xmlns:a16="http://schemas.microsoft.com/office/drawing/2014/main" id="{FC474AD0-13F6-43C1-BC58-CCB35736CF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2109" y="1233237"/>
            <a:ext cx="718368" cy="718368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E156E2A-A88A-4D5F-81AD-81979975A960}"/>
              </a:ext>
            </a:extLst>
          </p:cNvPr>
          <p:cNvSpPr txBox="1"/>
          <p:nvPr/>
        </p:nvSpPr>
        <p:spPr>
          <a:xfrm>
            <a:off x="281352" y="1900010"/>
            <a:ext cx="1054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accent2">
                    <a:lumMod val="75000"/>
                  </a:schemeClr>
                </a:solidFill>
              </a:rPr>
              <a:t>RPC</a:t>
            </a:r>
          </a:p>
        </p:txBody>
      </p:sp>
      <p:pic>
        <p:nvPicPr>
          <p:cNvPr id="29" name="Elemento grafico 28" descr="Idrante antincendio rotto con riempimento a tinta unita">
            <a:extLst>
              <a:ext uri="{FF2B5EF4-FFF2-40B4-BE49-F238E27FC236}">
                <a16:creationId xmlns:a16="http://schemas.microsoft.com/office/drawing/2014/main" id="{3A89474A-13D7-4E2E-BF72-A9861040F8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-868364" y="5356528"/>
            <a:ext cx="720000" cy="720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7234D6C-672E-4E70-AC90-63DCCC28CAA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-568" b="-436"/>
          <a:stretch/>
        </p:blipFill>
        <p:spPr>
          <a:xfrm>
            <a:off x="2425605" y="870022"/>
            <a:ext cx="3875352" cy="17427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3E4BD03-C697-464A-9DB6-F75D9F444A44}"/>
              </a:ext>
            </a:extLst>
          </p:cNvPr>
          <p:cNvSpPr txBox="1"/>
          <p:nvPr/>
        </p:nvSpPr>
        <p:spPr>
          <a:xfrm>
            <a:off x="5858096" y="1324529"/>
            <a:ext cx="4042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 err="1">
                <a:solidFill>
                  <a:schemeClr val="accent2"/>
                </a:solidFill>
              </a:rPr>
              <a:t>rpcgen</a:t>
            </a:r>
            <a:r>
              <a:rPr lang="it-IT" sz="2000" i="1" dirty="0">
                <a:solidFill>
                  <a:schemeClr val="accent2"/>
                </a:solidFill>
              </a:rPr>
              <a:t> </a:t>
            </a:r>
            <a:r>
              <a:rPr lang="it-IT" sz="2000" i="1" dirty="0" err="1">
                <a:solidFill>
                  <a:schemeClr val="accent2"/>
                </a:solidFill>
              </a:rPr>
              <a:t>fattore.x</a:t>
            </a:r>
            <a:endParaRPr lang="it-IT" sz="2000" i="1" dirty="0">
              <a:solidFill>
                <a:schemeClr val="accent2"/>
              </a:solidFill>
            </a:endParaRP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AC17FF8-6389-4E5E-9D90-D2B22278FD83}"/>
              </a:ext>
            </a:extLst>
          </p:cNvPr>
          <p:cNvCxnSpPr>
            <a:cxnSpLocks/>
          </p:cNvCxnSpPr>
          <p:nvPr/>
        </p:nvCxnSpPr>
        <p:spPr>
          <a:xfrm>
            <a:off x="6443730" y="1724639"/>
            <a:ext cx="30596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AE69949-F4ED-4A40-A8CF-C28956555C4E}"/>
              </a:ext>
            </a:extLst>
          </p:cNvPr>
          <p:cNvSpPr txBox="1"/>
          <p:nvPr/>
        </p:nvSpPr>
        <p:spPr>
          <a:xfrm>
            <a:off x="2391397" y="478178"/>
            <a:ext cx="4042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FILE FATTORE.X</a:t>
            </a:r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CA2A0B02-D349-46A2-8C41-5D8DD6DA6FB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84" r="-293" b="1565"/>
          <a:stretch/>
        </p:blipFill>
        <p:spPr>
          <a:xfrm>
            <a:off x="9682044" y="1071188"/>
            <a:ext cx="1313686" cy="1149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9784F236-D8AF-445B-A57F-D77E4A6C7DBA}"/>
              </a:ext>
            </a:extLst>
          </p:cNvPr>
          <p:cNvCxnSpPr>
            <a:cxnSpLocks/>
          </p:cNvCxnSpPr>
          <p:nvPr/>
        </p:nvCxnSpPr>
        <p:spPr>
          <a:xfrm flipH="1">
            <a:off x="4643181" y="5249452"/>
            <a:ext cx="57172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749A97FC-1FC2-4A5D-A32C-95F2D3490187}"/>
              </a:ext>
            </a:extLst>
          </p:cNvPr>
          <p:cNvCxnSpPr>
            <a:cxnSpLocks/>
          </p:cNvCxnSpPr>
          <p:nvPr/>
        </p:nvCxnSpPr>
        <p:spPr>
          <a:xfrm>
            <a:off x="10360385" y="2369395"/>
            <a:ext cx="0" cy="2900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553C87B1-C2E6-4196-9ED8-EAB9ABAD5378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629" b="1319"/>
          <a:stretch/>
        </p:blipFill>
        <p:spPr>
          <a:xfrm>
            <a:off x="2298228" y="3950741"/>
            <a:ext cx="2124040" cy="2753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F77A682-111A-42C8-AB12-4E196E9731D9}"/>
              </a:ext>
            </a:extLst>
          </p:cNvPr>
          <p:cNvSpPr txBox="1"/>
          <p:nvPr/>
        </p:nvSpPr>
        <p:spPr>
          <a:xfrm>
            <a:off x="2572659" y="3545192"/>
            <a:ext cx="1500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 err="1"/>
              <a:t>fattore.h</a:t>
            </a:r>
            <a:endParaRPr lang="it-IT" sz="2000" i="1" dirty="0"/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BA6254EF-5445-4CE2-8B26-ED11EC26E15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578170"/>
            <a:ext cx="4264386" cy="20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72CCFA8-2599-414C-B061-52F1A8B9BF3C}"/>
              </a:ext>
            </a:extLst>
          </p:cNvPr>
          <p:cNvSpPr txBox="1"/>
          <p:nvPr/>
        </p:nvSpPr>
        <p:spPr>
          <a:xfrm>
            <a:off x="6429858" y="3630092"/>
            <a:ext cx="3329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solidFill>
                  <a:schemeClr val="accent2"/>
                </a:solidFill>
              </a:rPr>
              <a:t>gcc</a:t>
            </a:r>
            <a:r>
              <a:rPr lang="it-IT" i="1" dirty="0">
                <a:solidFill>
                  <a:schemeClr val="accent2"/>
                </a:solidFill>
              </a:rPr>
              <a:t> –o client </a:t>
            </a:r>
            <a:r>
              <a:rPr lang="it-IT" i="1" dirty="0" err="1">
                <a:solidFill>
                  <a:schemeClr val="accent2"/>
                </a:solidFill>
              </a:rPr>
              <a:t>client.c</a:t>
            </a:r>
            <a:r>
              <a:rPr lang="it-IT" i="1" dirty="0">
                <a:solidFill>
                  <a:schemeClr val="accent2"/>
                </a:solidFill>
              </a:rPr>
              <a:t>  </a:t>
            </a:r>
            <a:r>
              <a:rPr lang="it-IT" i="1" dirty="0" err="1">
                <a:solidFill>
                  <a:schemeClr val="accent2"/>
                </a:solidFill>
              </a:rPr>
              <a:t>fattore_clnt.c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  <a:r>
              <a:rPr lang="it-IT" i="1" dirty="0" err="1">
                <a:solidFill>
                  <a:schemeClr val="accent2"/>
                </a:solidFill>
              </a:rPr>
              <a:t>fattore_xdr.c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F274043B-A782-473F-80A2-CA3EB0E07996}"/>
              </a:ext>
            </a:extLst>
          </p:cNvPr>
          <p:cNvSpPr txBox="1"/>
          <p:nvPr/>
        </p:nvSpPr>
        <p:spPr>
          <a:xfrm>
            <a:off x="6449876" y="2900259"/>
            <a:ext cx="3816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solidFill>
                  <a:schemeClr val="accent2"/>
                </a:solidFill>
              </a:rPr>
              <a:t>gcc</a:t>
            </a:r>
            <a:r>
              <a:rPr lang="it-IT" i="1" dirty="0">
                <a:solidFill>
                  <a:schemeClr val="accent2"/>
                </a:solidFill>
              </a:rPr>
              <a:t> –o server </a:t>
            </a:r>
            <a:r>
              <a:rPr lang="it-IT" i="1" dirty="0" err="1">
                <a:solidFill>
                  <a:schemeClr val="accent2"/>
                </a:solidFill>
              </a:rPr>
              <a:t>fattore_impl.c</a:t>
            </a:r>
            <a:r>
              <a:rPr lang="it-IT" i="1" dirty="0">
                <a:solidFill>
                  <a:schemeClr val="accent2"/>
                </a:solidFill>
              </a:rPr>
              <a:t>    </a:t>
            </a:r>
            <a:r>
              <a:rPr lang="it-IT" i="1" dirty="0" err="1">
                <a:solidFill>
                  <a:schemeClr val="accent2"/>
                </a:solidFill>
              </a:rPr>
              <a:t>fattore_svc.c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  <a:r>
              <a:rPr lang="it-IT" i="1" dirty="0" err="1">
                <a:solidFill>
                  <a:schemeClr val="accent2"/>
                </a:solidFill>
              </a:rPr>
              <a:t>fattore_xdr.c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44" name="Immagine 43">
            <a:extLst>
              <a:ext uri="{FF2B5EF4-FFF2-40B4-BE49-F238E27FC236}">
                <a16:creationId xmlns:a16="http://schemas.microsoft.com/office/drawing/2014/main" id="{77AC0043-88D4-456D-8A0E-F09EC2F7BA66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-963" t="-431" r="8406" b="4093"/>
          <a:stretch/>
        </p:blipFill>
        <p:spPr>
          <a:xfrm>
            <a:off x="4869864" y="3270001"/>
            <a:ext cx="1138742" cy="683257"/>
          </a:xfrm>
          <a:prstGeom prst="roundRect">
            <a:avLst>
              <a:gd name="adj" fmla="val 346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8" name="Elemento grafico 37" descr="Tiro a segno con riempimento a tinta unita">
            <a:extLst>
              <a:ext uri="{FF2B5EF4-FFF2-40B4-BE49-F238E27FC236}">
                <a16:creationId xmlns:a16="http://schemas.microsoft.com/office/drawing/2014/main" id="{C3A35248-9301-43A9-B8CB-69107FDD28E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42109" y="319049"/>
            <a:ext cx="718368" cy="718368"/>
          </a:xfrm>
          <a:prstGeom prst="rect">
            <a:avLst/>
          </a:prstGeom>
        </p:spPr>
      </p:pic>
      <p:pic>
        <p:nvPicPr>
          <p:cNvPr id="40" name="Elemento grafico 39" descr="Singolo ingranaggio con riempimento a tinta unita">
            <a:extLst>
              <a:ext uri="{FF2B5EF4-FFF2-40B4-BE49-F238E27FC236}">
                <a16:creationId xmlns:a16="http://schemas.microsoft.com/office/drawing/2014/main" id="{2837C82D-18B8-4590-8B87-E5319650BA9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941513" y="1708319"/>
            <a:ext cx="718368" cy="718368"/>
          </a:xfrm>
          <a:prstGeom prst="rect">
            <a:avLst/>
          </a:prstGeom>
        </p:spPr>
      </p:pic>
      <p:pic>
        <p:nvPicPr>
          <p:cNvPr id="45" name="Segnaposto contenuto 7" descr="Blockchain contorno">
            <a:extLst>
              <a:ext uri="{FF2B5EF4-FFF2-40B4-BE49-F238E27FC236}">
                <a16:creationId xmlns:a16="http://schemas.microsoft.com/office/drawing/2014/main" id="{8F95948D-AE46-47D0-913B-B536D2374C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7411" y="2826824"/>
            <a:ext cx="718368" cy="718368"/>
          </a:xfrm>
          <a:prstGeom prst="rect">
            <a:avLst/>
          </a:prstGeom>
        </p:spPr>
      </p:pic>
      <p:pic>
        <p:nvPicPr>
          <p:cNvPr id="46" name="Segnaposto contenuto 9" descr="Utente con riempimento a tinta unita">
            <a:extLst>
              <a:ext uri="{FF2B5EF4-FFF2-40B4-BE49-F238E27FC236}">
                <a16:creationId xmlns:a16="http://schemas.microsoft.com/office/drawing/2014/main" id="{9CAA819A-CF9E-4650-A095-A917D0E1C58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267411" y="4091676"/>
            <a:ext cx="718368" cy="718368"/>
          </a:xfrm>
          <a:prstGeom prst="rect">
            <a:avLst/>
          </a:prstGeom>
        </p:spPr>
      </p:pic>
      <p:pic>
        <p:nvPicPr>
          <p:cNvPr id="54" name="Immagine 53">
            <a:extLst>
              <a:ext uri="{FF2B5EF4-FFF2-40B4-BE49-F238E27FC236}">
                <a16:creationId xmlns:a16="http://schemas.microsoft.com/office/drawing/2014/main" id="{90B1AA0C-1841-45CB-B7D5-A255E827DE7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03427" y="-1872932"/>
            <a:ext cx="835460" cy="855019"/>
          </a:xfrm>
          <a:prstGeom prst="roundRect">
            <a:avLst>
              <a:gd name="adj" fmla="val 52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5" name="Immagine 54">
            <a:extLst>
              <a:ext uri="{FF2B5EF4-FFF2-40B4-BE49-F238E27FC236}">
                <a16:creationId xmlns:a16="http://schemas.microsoft.com/office/drawing/2014/main" id="{D43A6F59-7944-4AD0-9DE0-C084A4C4AEBE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t="-17" b="871"/>
          <a:stretch/>
        </p:blipFill>
        <p:spPr>
          <a:xfrm>
            <a:off x="9341426" y="7472006"/>
            <a:ext cx="1567535" cy="1048725"/>
          </a:xfrm>
          <a:prstGeom prst="roundRect">
            <a:avLst>
              <a:gd name="adj" fmla="val 510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DE9FDD6-E3AE-4EF6-920E-4A14042604D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07062" y="5345282"/>
            <a:ext cx="723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70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8C46C454-87C3-4560-9BFE-C5513764E15B}"/>
              </a:ext>
            </a:extLst>
          </p:cNvPr>
          <p:cNvSpPr/>
          <p:nvPr/>
        </p:nvSpPr>
        <p:spPr>
          <a:xfrm>
            <a:off x="-926754" y="1571565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A75A8DD-643D-4EB8-84F2-14866949246F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C0C9DE3-DBD1-4E0A-9601-3FC8309BAECE}"/>
              </a:ext>
            </a:extLst>
          </p:cNvPr>
          <p:cNvSpPr/>
          <p:nvPr/>
        </p:nvSpPr>
        <p:spPr>
          <a:xfrm>
            <a:off x="-933560" y="3982044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EE97289B-6EAD-4B0B-9050-C551748A52A0}"/>
              </a:ext>
            </a:extLst>
          </p:cNvPr>
          <p:cNvSpPr/>
          <p:nvPr/>
        </p:nvSpPr>
        <p:spPr>
          <a:xfrm>
            <a:off x="-908188" y="530252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5" name="Elemento grafico 14" descr="Tiro a segno contorno">
            <a:extLst>
              <a:ext uri="{FF2B5EF4-FFF2-40B4-BE49-F238E27FC236}">
                <a16:creationId xmlns:a16="http://schemas.microsoft.com/office/drawing/2014/main" id="{EB10AEFA-EA37-450C-B6B9-A4784D75A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7" name="Elemento grafico 16" descr="Ingranaggi contorno">
            <a:extLst>
              <a:ext uri="{FF2B5EF4-FFF2-40B4-BE49-F238E27FC236}">
                <a16:creationId xmlns:a16="http://schemas.microsoft.com/office/drawing/2014/main" id="{BDB117D3-9984-44AE-BBFF-E072A085F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71938" y="1627150"/>
            <a:ext cx="718368" cy="718368"/>
          </a:xfrm>
          <a:prstGeom prst="rect">
            <a:avLst/>
          </a:prstGeom>
        </p:spPr>
      </p:pic>
      <p:pic>
        <p:nvPicPr>
          <p:cNvPr id="20" name="Segnaposto contenuto 9" descr="Utente contorno">
            <a:extLst>
              <a:ext uri="{FF2B5EF4-FFF2-40B4-BE49-F238E27FC236}">
                <a16:creationId xmlns:a16="http://schemas.microsoft.com/office/drawing/2014/main" id="{05F1C3D9-E9FB-4FAF-91D3-4C851747AF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78744" y="3979728"/>
            <a:ext cx="718368" cy="718368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0FF573E0-F50A-4F4C-A0F3-94A1ECF4F69F}"/>
              </a:ext>
            </a:extLst>
          </p:cNvPr>
          <p:cNvSpPr/>
          <p:nvPr/>
        </p:nvSpPr>
        <p:spPr>
          <a:xfrm>
            <a:off x="813888" y="275642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4C745E4D-8AD3-45CF-871D-07F126470D58}"/>
              </a:ext>
            </a:extLst>
          </p:cNvPr>
          <p:cNvSpPr/>
          <p:nvPr/>
        </p:nvSpPr>
        <p:spPr>
          <a:xfrm flipH="1">
            <a:off x="0" y="-8311530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0659" y="6389131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3</a:t>
            </a:fld>
            <a:endParaRPr lang="it-IT" noProof="0" dirty="0"/>
          </a:p>
        </p:txBody>
      </p:sp>
      <p:pic>
        <p:nvPicPr>
          <p:cNvPr id="26" name="Segnaposto contenuto 7" descr="Blockchain contorno">
            <a:extLst>
              <a:ext uri="{FF2B5EF4-FFF2-40B4-BE49-F238E27FC236}">
                <a16:creationId xmlns:a16="http://schemas.microsoft.com/office/drawing/2014/main" id="{ACB43C8A-165D-48D7-BBE6-15784402C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2109" y="3052022"/>
            <a:ext cx="718368" cy="718368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67C78B4-1DD2-4EFC-9E86-4EAAAEDF675D}"/>
              </a:ext>
            </a:extLst>
          </p:cNvPr>
          <p:cNvSpPr txBox="1"/>
          <p:nvPr/>
        </p:nvSpPr>
        <p:spPr>
          <a:xfrm>
            <a:off x="-165623" y="2852766"/>
            <a:ext cx="106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accent2">
                    <a:lumMod val="75000"/>
                  </a:schemeClr>
                </a:solidFill>
              </a:rPr>
              <a:t>IMPL.</a:t>
            </a:r>
          </a:p>
          <a:p>
            <a:pPr algn="ctr"/>
            <a:r>
              <a:rPr lang="it-IT" sz="1200" dirty="0">
                <a:solidFill>
                  <a:schemeClr val="accent2">
                    <a:lumMod val="75000"/>
                  </a:schemeClr>
                </a:solidFill>
              </a:rPr>
              <a:t>PROCEDURE</a:t>
            </a:r>
          </a:p>
          <a:p>
            <a:pPr algn="ctr"/>
            <a:r>
              <a:rPr lang="it-IT" sz="1200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pic>
        <p:nvPicPr>
          <p:cNvPr id="32" name="Elemento grafico 31" descr="Idrante antincendio rotto con riempimento a tinta unita">
            <a:extLst>
              <a:ext uri="{FF2B5EF4-FFF2-40B4-BE49-F238E27FC236}">
                <a16:creationId xmlns:a16="http://schemas.microsoft.com/office/drawing/2014/main" id="{DDB8651A-C931-4084-8034-CE01FD7630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-854188" y="5356528"/>
            <a:ext cx="720000" cy="720000"/>
          </a:xfrm>
          <a:prstGeom prst="rect">
            <a:avLst/>
          </a:prstGeom>
        </p:spPr>
      </p:pic>
      <p:pic>
        <p:nvPicPr>
          <p:cNvPr id="28" name="Elemento grafico 27" descr="Tiro a segno con riempimento a tinta unita">
            <a:extLst>
              <a:ext uri="{FF2B5EF4-FFF2-40B4-BE49-F238E27FC236}">
                <a16:creationId xmlns:a16="http://schemas.microsoft.com/office/drawing/2014/main" id="{687B9EF0-D763-490B-80C1-227F2A2EC1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67411" y="320812"/>
            <a:ext cx="718368" cy="718368"/>
          </a:xfrm>
          <a:prstGeom prst="rect">
            <a:avLst/>
          </a:prstGeom>
        </p:spPr>
      </p:pic>
      <p:pic>
        <p:nvPicPr>
          <p:cNvPr id="37" name="Elemento grafico 36" descr="Singolo ingranaggio con riempimento a tinta unita">
            <a:extLst>
              <a:ext uri="{FF2B5EF4-FFF2-40B4-BE49-F238E27FC236}">
                <a16:creationId xmlns:a16="http://schemas.microsoft.com/office/drawing/2014/main" id="{83C767FF-FE7E-42A0-AA40-94D63479EE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67411" y="1561972"/>
            <a:ext cx="718368" cy="718368"/>
          </a:xfrm>
          <a:prstGeom prst="rect">
            <a:avLst/>
          </a:prstGeom>
        </p:spPr>
      </p:pic>
      <p:pic>
        <p:nvPicPr>
          <p:cNvPr id="38" name="Segnaposto contenuto 7" descr="Blockchain contorno">
            <a:extLst>
              <a:ext uri="{FF2B5EF4-FFF2-40B4-BE49-F238E27FC236}">
                <a16:creationId xmlns:a16="http://schemas.microsoft.com/office/drawing/2014/main" id="{F6EE8100-9EAC-4588-A0C6-9BD35F3389F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8704" y="2808272"/>
            <a:ext cx="718368" cy="718368"/>
          </a:xfrm>
          <a:prstGeom prst="rect">
            <a:avLst/>
          </a:prstGeom>
        </p:spPr>
      </p:pic>
      <p:pic>
        <p:nvPicPr>
          <p:cNvPr id="39" name="Segnaposto contenuto 9" descr="Utente con riempimento a tinta unita">
            <a:extLst>
              <a:ext uri="{FF2B5EF4-FFF2-40B4-BE49-F238E27FC236}">
                <a16:creationId xmlns:a16="http://schemas.microsoft.com/office/drawing/2014/main" id="{791C0862-4B4B-480B-B0C8-3D8CD03FEC9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267411" y="4091676"/>
            <a:ext cx="718368" cy="718368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17AFC655-67B8-4DC2-A796-8DE0A8DE0C09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71" r="1100"/>
          <a:stretch/>
        </p:blipFill>
        <p:spPr>
          <a:xfrm>
            <a:off x="5330414" y="1337907"/>
            <a:ext cx="6153265" cy="3285300"/>
          </a:xfrm>
          <a:prstGeom prst="roundRect">
            <a:avLst>
              <a:gd name="adj" fmla="val 52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C9CF3A35-AEB4-4B45-A436-643C74DE4900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1177" r="10492"/>
          <a:stretch/>
        </p:blipFill>
        <p:spPr>
          <a:xfrm>
            <a:off x="2312917" y="1308784"/>
            <a:ext cx="2734810" cy="2895287"/>
          </a:xfrm>
          <a:prstGeom prst="roundRect">
            <a:avLst>
              <a:gd name="adj" fmla="val 52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A3BC482-AF79-4A99-9583-8F860FFDB4CC}"/>
              </a:ext>
            </a:extLst>
          </p:cNvPr>
          <p:cNvSpPr txBox="1"/>
          <p:nvPr/>
        </p:nvSpPr>
        <p:spPr>
          <a:xfrm>
            <a:off x="3829722" y="476680"/>
            <a:ext cx="55186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400" dirty="0"/>
              <a:t>INIZIALIZZAZIONE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E0D7EDA-5B2E-4FB3-B968-B6A72B10B10F}"/>
              </a:ext>
            </a:extLst>
          </p:cNvPr>
          <p:cNvSpPr txBox="1"/>
          <p:nvPr/>
        </p:nvSpPr>
        <p:spPr>
          <a:xfrm>
            <a:off x="1788595" y="4793198"/>
            <a:ext cx="2507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Struttura dichiarata in locale perché utilizzata solo server-side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4CEAF4D-7090-4915-A0CA-DF7CBB72E7A0}"/>
              </a:ext>
            </a:extLst>
          </p:cNvPr>
          <p:cNvCxnSpPr>
            <a:cxnSpLocks/>
          </p:cNvCxnSpPr>
          <p:nvPr/>
        </p:nvCxnSpPr>
        <p:spPr>
          <a:xfrm flipV="1">
            <a:off x="2727064" y="4268117"/>
            <a:ext cx="129091" cy="5889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103810BF-096D-46B9-B40B-A28E86279F3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67411" y="5302528"/>
            <a:ext cx="723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10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magine 34">
            <a:extLst>
              <a:ext uri="{FF2B5EF4-FFF2-40B4-BE49-F238E27FC236}">
                <a16:creationId xmlns:a16="http://schemas.microsoft.com/office/drawing/2014/main" id="{AB39CB46-B4D6-4CA0-8CB6-F37E20A76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1" t="-297" r="2118"/>
          <a:stretch/>
        </p:blipFill>
        <p:spPr>
          <a:xfrm>
            <a:off x="1668662" y="1627150"/>
            <a:ext cx="4964574" cy="4950680"/>
          </a:xfrm>
          <a:prstGeom prst="roundRect">
            <a:avLst>
              <a:gd name="adj" fmla="val 52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6" name="Immagine 45">
            <a:extLst>
              <a:ext uri="{FF2B5EF4-FFF2-40B4-BE49-F238E27FC236}">
                <a16:creationId xmlns:a16="http://schemas.microsoft.com/office/drawing/2014/main" id="{D9F03F04-D0CC-4CA4-82AF-975792F9BD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8" b="1916"/>
          <a:stretch/>
        </p:blipFill>
        <p:spPr>
          <a:xfrm flipV="1">
            <a:off x="3010478" y="4572971"/>
            <a:ext cx="563705" cy="201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7" name="Immagine 46">
            <a:extLst>
              <a:ext uri="{FF2B5EF4-FFF2-40B4-BE49-F238E27FC236}">
                <a16:creationId xmlns:a16="http://schemas.microsoft.com/office/drawing/2014/main" id="{3AA4EB89-5454-41BC-80FB-B84F00FD6D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7" r="-817" b="-1795"/>
          <a:stretch/>
        </p:blipFill>
        <p:spPr>
          <a:xfrm flipV="1">
            <a:off x="3350421" y="2875824"/>
            <a:ext cx="648753" cy="3523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8" name="Immagine 47">
            <a:extLst>
              <a:ext uri="{FF2B5EF4-FFF2-40B4-BE49-F238E27FC236}">
                <a16:creationId xmlns:a16="http://schemas.microsoft.com/office/drawing/2014/main" id="{407B6974-4095-4B65-ADC8-31FB66E046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8" b="318"/>
          <a:stretch/>
        </p:blipFill>
        <p:spPr>
          <a:xfrm flipV="1">
            <a:off x="7819588" y="5140255"/>
            <a:ext cx="773057" cy="324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8C46C454-87C3-4560-9BFE-C5513764E15B}"/>
              </a:ext>
            </a:extLst>
          </p:cNvPr>
          <p:cNvSpPr/>
          <p:nvPr/>
        </p:nvSpPr>
        <p:spPr>
          <a:xfrm>
            <a:off x="-926754" y="1571565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A75A8DD-643D-4EB8-84F2-14866949246F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C0C9DE3-DBD1-4E0A-9601-3FC8309BAECE}"/>
              </a:ext>
            </a:extLst>
          </p:cNvPr>
          <p:cNvSpPr/>
          <p:nvPr/>
        </p:nvSpPr>
        <p:spPr>
          <a:xfrm>
            <a:off x="-933560" y="3982044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EE97289B-6EAD-4B0B-9050-C551748A52A0}"/>
              </a:ext>
            </a:extLst>
          </p:cNvPr>
          <p:cNvSpPr/>
          <p:nvPr/>
        </p:nvSpPr>
        <p:spPr>
          <a:xfrm>
            <a:off x="-908188" y="530252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5" name="Elemento grafico 14" descr="Tiro a segno contorno">
            <a:extLst>
              <a:ext uri="{FF2B5EF4-FFF2-40B4-BE49-F238E27FC236}">
                <a16:creationId xmlns:a16="http://schemas.microsoft.com/office/drawing/2014/main" id="{EB10AEFA-EA37-450C-B6B9-A4784D75A7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7" name="Elemento grafico 16" descr="Ingranaggi contorno">
            <a:extLst>
              <a:ext uri="{FF2B5EF4-FFF2-40B4-BE49-F238E27FC236}">
                <a16:creationId xmlns:a16="http://schemas.microsoft.com/office/drawing/2014/main" id="{BDB117D3-9984-44AE-BBFF-E072A085F8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871938" y="1627150"/>
            <a:ext cx="718368" cy="718368"/>
          </a:xfrm>
          <a:prstGeom prst="rect">
            <a:avLst/>
          </a:prstGeom>
        </p:spPr>
      </p:pic>
      <p:pic>
        <p:nvPicPr>
          <p:cNvPr id="20" name="Segnaposto contenuto 9" descr="Utente contorno">
            <a:extLst>
              <a:ext uri="{FF2B5EF4-FFF2-40B4-BE49-F238E27FC236}">
                <a16:creationId xmlns:a16="http://schemas.microsoft.com/office/drawing/2014/main" id="{05F1C3D9-E9FB-4FAF-91D3-4C851747AF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78744" y="3979728"/>
            <a:ext cx="718368" cy="718368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0FF573E0-F50A-4F4C-A0F3-94A1ECF4F69F}"/>
              </a:ext>
            </a:extLst>
          </p:cNvPr>
          <p:cNvSpPr/>
          <p:nvPr/>
        </p:nvSpPr>
        <p:spPr>
          <a:xfrm>
            <a:off x="813888" y="275642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4C745E4D-8AD3-45CF-871D-07F126470D58}"/>
              </a:ext>
            </a:extLst>
          </p:cNvPr>
          <p:cNvSpPr/>
          <p:nvPr/>
        </p:nvSpPr>
        <p:spPr>
          <a:xfrm flipH="1">
            <a:off x="0" y="-8311530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0659" y="6389131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4</a:t>
            </a:fld>
            <a:endParaRPr lang="it-IT" noProof="0" dirty="0"/>
          </a:p>
        </p:txBody>
      </p:sp>
      <p:pic>
        <p:nvPicPr>
          <p:cNvPr id="26" name="Segnaposto contenuto 7" descr="Blockchain contorno">
            <a:extLst>
              <a:ext uri="{FF2B5EF4-FFF2-40B4-BE49-F238E27FC236}">
                <a16:creationId xmlns:a16="http://schemas.microsoft.com/office/drawing/2014/main" id="{ACB43C8A-165D-48D7-BBE6-15784402C1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2109" y="3052022"/>
            <a:ext cx="718368" cy="718368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67C78B4-1DD2-4EFC-9E86-4EAAAEDF675D}"/>
              </a:ext>
            </a:extLst>
          </p:cNvPr>
          <p:cNvSpPr txBox="1"/>
          <p:nvPr/>
        </p:nvSpPr>
        <p:spPr>
          <a:xfrm>
            <a:off x="-165623" y="2852766"/>
            <a:ext cx="106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accent2">
                    <a:lumMod val="75000"/>
                  </a:schemeClr>
                </a:solidFill>
              </a:rPr>
              <a:t>IMPL.</a:t>
            </a:r>
          </a:p>
          <a:p>
            <a:pPr algn="ctr"/>
            <a:r>
              <a:rPr lang="it-IT" sz="1200" dirty="0">
                <a:solidFill>
                  <a:schemeClr val="accent2">
                    <a:lumMod val="75000"/>
                  </a:schemeClr>
                </a:solidFill>
              </a:rPr>
              <a:t>PROCEDURE</a:t>
            </a:r>
          </a:p>
          <a:p>
            <a:pPr algn="ctr"/>
            <a:r>
              <a:rPr lang="it-IT" sz="12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pic>
        <p:nvPicPr>
          <p:cNvPr id="32" name="Elemento grafico 31" descr="Idrante antincendio rotto con riempimento a tinta unita">
            <a:extLst>
              <a:ext uri="{FF2B5EF4-FFF2-40B4-BE49-F238E27FC236}">
                <a16:creationId xmlns:a16="http://schemas.microsoft.com/office/drawing/2014/main" id="{DDB8651A-C931-4084-8034-CE01FD76303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-854188" y="5356528"/>
            <a:ext cx="720000" cy="720000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8D05AEB4-190E-4321-82A0-392CD1955B5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-51" b="-77"/>
          <a:stretch/>
        </p:blipFill>
        <p:spPr>
          <a:xfrm>
            <a:off x="6695607" y="1750641"/>
            <a:ext cx="5213757" cy="4817565"/>
          </a:xfrm>
          <a:prstGeom prst="roundRect">
            <a:avLst>
              <a:gd name="adj" fmla="val 510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8" name="Elemento grafico 27" descr="Tiro a segno con riempimento a tinta unita">
            <a:extLst>
              <a:ext uri="{FF2B5EF4-FFF2-40B4-BE49-F238E27FC236}">
                <a16:creationId xmlns:a16="http://schemas.microsoft.com/office/drawing/2014/main" id="{687B9EF0-D763-490B-80C1-227F2A2EC1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67411" y="320812"/>
            <a:ext cx="718368" cy="718368"/>
          </a:xfrm>
          <a:prstGeom prst="rect">
            <a:avLst/>
          </a:prstGeom>
        </p:spPr>
      </p:pic>
      <p:pic>
        <p:nvPicPr>
          <p:cNvPr id="37" name="Elemento grafico 36" descr="Singolo ingranaggio con riempimento a tinta unita">
            <a:extLst>
              <a:ext uri="{FF2B5EF4-FFF2-40B4-BE49-F238E27FC236}">
                <a16:creationId xmlns:a16="http://schemas.microsoft.com/office/drawing/2014/main" id="{83C767FF-FE7E-42A0-AA40-94D63479EEC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67411" y="1561972"/>
            <a:ext cx="718368" cy="718368"/>
          </a:xfrm>
          <a:prstGeom prst="rect">
            <a:avLst/>
          </a:prstGeom>
        </p:spPr>
      </p:pic>
      <p:pic>
        <p:nvPicPr>
          <p:cNvPr id="39" name="Segnaposto contenuto 9" descr="Utente con riempimento a tinta unita">
            <a:extLst>
              <a:ext uri="{FF2B5EF4-FFF2-40B4-BE49-F238E27FC236}">
                <a16:creationId xmlns:a16="http://schemas.microsoft.com/office/drawing/2014/main" id="{791C0862-4B4B-480B-B0C8-3D8CD03FEC9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248547" y="4045823"/>
            <a:ext cx="718368" cy="718368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16E9C6B-F285-409D-B634-746887C611DA}"/>
              </a:ext>
            </a:extLst>
          </p:cNvPr>
          <p:cNvSpPr txBox="1"/>
          <p:nvPr/>
        </p:nvSpPr>
        <p:spPr>
          <a:xfrm>
            <a:off x="1696704" y="115012"/>
            <a:ext cx="49084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/>
              <a:t>ESPRIMI_VOTO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Logica </a:t>
            </a:r>
            <a:r>
              <a:rPr lang="it-IT" sz="2000" dirty="0" err="1"/>
              <a:t>gestitia</a:t>
            </a:r>
            <a:r>
              <a:rPr lang="it-IT" sz="2000" dirty="0"/>
              <a:t> tramite controllo di stringhe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Operazioni permesse: </a:t>
            </a:r>
            <a:r>
              <a:rPr lang="it-IT" sz="2000" b="1" dirty="0" err="1"/>
              <a:t>add</a:t>
            </a:r>
            <a:r>
              <a:rPr lang="it-IT" sz="2000" dirty="0"/>
              <a:t> e </a:t>
            </a:r>
            <a:r>
              <a:rPr lang="it-IT" sz="2000" b="1" dirty="0"/>
              <a:t>sub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/>
              <a:t>Sub </a:t>
            </a:r>
            <a:r>
              <a:rPr lang="it-IT" sz="2000" dirty="0"/>
              <a:t>non scende mai sotto 0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7A13DA4-EE1C-4185-9A31-E2F3C7E239B5}"/>
              </a:ext>
            </a:extLst>
          </p:cNvPr>
          <p:cNvSpPr txBox="1"/>
          <p:nvPr/>
        </p:nvSpPr>
        <p:spPr>
          <a:xfrm>
            <a:off x="6808563" y="119425"/>
            <a:ext cx="49084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/>
              <a:t>CLASSIFICA_GIUDICI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La struttura res è locale perché non necessita di visibilità globale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Res viene re-inizializzata ad ogni chiamata per evitare l’accumulo di voti</a:t>
            </a:r>
          </a:p>
        </p:txBody>
      </p:sp>
      <p:pic>
        <p:nvPicPr>
          <p:cNvPr id="38" name="Segnaposto contenuto 7" descr="Blockchain contorno">
            <a:extLst>
              <a:ext uri="{FF2B5EF4-FFF2-40B4-BE49-F238E27FC236}">
                <a16:creationId xmlns:a16="http://schemas.microsoft.com/office/drawing/2014/main" id="{F6EE8100-9EAC-4588-A0C6-9BD35F3389F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68704" y="2808272"/>
            <a:ext cx="718368" cy="71836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DFEA587-2DE8-4A93-9DA7-6C1D4077B0B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44760" y="5140255"/>
            <a:ext cx="723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70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5</a:t>
            </a:fld>
            <a:endParaRPr lang="it-IT" noProof="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08E348B-5C5B-4BD5-BE00-FC207FEB64D5}"/>
              </a:ext>
            </a:extLst>
          </p:cNvPr>
          <p:cNvSpPr/>
          <p:nvPr/>
        </p:nvSpPr>
        <p:spPr>
          <a:xfrm>
            <a:off x="-902182" y="136076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8B8E1B-D00E-4AB0-A4DA-EAC103B50F3F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769B434-B71C-4155-BB92-C9F5B3B0B0F3}"/>
              </a:ext>
            </a:extLst>
          </p:cNvPr>
          <p:cNvSpPr/>
          <p:nvPr/>
        </p:nvSpPr>
        <p:spPr>
          <a:xfrm>
            <a:off x="815723" y="4036860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61EB7DC-28DB-4BE1-9152-D0201F3020AE}"/>
              </a:ext>
            </a:extLst>
          </p:cNvPr>
          <p:cNvSpPr/>
          <p:nvPr/>
        </p:nvSpPr>
        <p:spPr>
          <a:xfrm>
            <a:off x="-921548" y="574474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4" name="Elemento grafico 13" descr="Tiro a segno contorno">
            <a:extLst>
              <a:ext uri="{FF2B5EF4-FFF2-40B4-BE49-F238E27FC236}">
                <a16:creationId xmlns:a16="http://schemas.microsoft.com/office/drawing/2014/main" id="{3C27E02F-4946-4FEC-BD68-B2104A1DA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5" name="Elemento grafico 14" descr="Ingranaggi contorno">
            <a:extLst>
              <a:ext uri="{FF2B5EF4-FFF2-40B4-BE49-F238E27FC236}">
                <a16:creationId xmlns:a16="http://schemas.microsoft.com/office/drawing/2014/main" id="{C5039894-E757-4503-8F78-9ECB13AFD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6732" y="1416399"/>
            <a:ext cx="718368" cy="718368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A14AC0E5-863B-46F8-BEA7-832DDCAB9BCF}"/>
              </a:ext>
            </a:extLst>
          </p:cNvPr>
          <p:cNvSpPr/>
          <p:nvPr/>
        </p:nvSpPr>
        <p:spPr>
          <a:xfrm>
            <a:off x="-921548" y="249544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21" name="Segnaposto contenuto 7" descr="Blockchain contorno">
            <a:extLst>
              <a:ext uri="{FF2B5EF4-FFF2-40B4-BE49-F238E27FC236}">
                <a16:creationId xmlns:a16="http://schemas.microsoft.com/office/drawing/2014/main" id="{7A6AF9BE-EC89-47A6-9ED7-D20D7E2162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66732" y="2511986"/>
            <a:ext cx="718368" cy="718368"/>
          </a:xfrm>
          <a:prstGeom prst="rect">
            <a:avLst/>
          </a:prstGeom>
        </p:spPr>
      </p:pic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5F4D36A5-1D2D-4A2E-85BC-D6789A6158C7}"/>
              </a:ext>
            </a:extLst>
          </p:cNvPr>
          <p:cNvSpPr/>
          <p:nvPr/>
        </p:nvSpPr>
        <p:spPr>
          <a:xfrm flipH="1">
            <a:off x="0" y="-7028126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F45BA78-6ED8-4582-862F-F58B9DD8CD9D}"/>
              </a:ext>
            </a:extLst>
          </p:cNvPr>
          <p:cNvSpPr txBox="1"/>
          <p:nvPr/>
        </p:nvSpPr>
        <p:spPr>
          <a:xfrm>
            <a:off x="16059" y="4269884"/>
            <a:ext cx="82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CLIENT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001900-E05C-4984-8173-33AC8EE21AE5}"/>
              </a:ext>
            </a:extLst>
          </p:cNvPr>
          <p:cNvSpPr txBox="1"/>
          <p:nvPr/>
        </p:nvSpPr>
        <p:spPr>
          <a:xfrm>
            <a:off x="1804952" y="2046175"/>
            <a:ext cx="36403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Client interagisce con l’utente proponendogli ciclicamente i servizi che utilizzano le due procedure remote. Richiede gli input necessari, invoca il servizio specificato e stampa a video gli esiti delle chiamate, fino alla fine del file di input da tastiera.</a:t>
            </a:r>
          </a:p>
        </p:txBody>
      </p:sp>
      <p:pic>
        <p:nvPicPr>
          <p:cNvPr id="30" name="Elemento grafico 29" descr="Idrante antincendio rotto con riempimento a tinta unita">
            <a:extLst>
              <a:ext uri="{FF2B5EF4-FFF2-40B4-BE49-F238E27FC236}">
                <a16:creationId xmlns:a16="http://schemas.microsoft.com/office/drawing/2014/main" id="{D9FA2ED8-9FF8-464E-97E7-F8738C7D56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-867548" y="5798747"/>
            <a:ext cx="720000" cy="720000"/>
          </a:xfrm>
          <a:prstGeom prst="rect">
            <a:avLst/>
          </a:prstGeom>
        </p:spPr>
      </p:pic>
      <p:pic>
        <p:nvPicPr>
          <p:cNvPr id="32" name="Segnaposto contenuto 9" descr="Utente con riempimento a tinta unita">
            <a:extLst>
              <a:ext uri="{FF2B5EF4-FFF2-40B4-BE49-F238E27FC236}">
                <a16:creationId xmlns:a16="http://schemas.microsoft.com/office/drawing/2014/main" id="{6B88E99A-7F83-41B4-8469-A080F7E4B9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-938543" y="3607573"/>
            <a:ext cx="718368" cy="71836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45A04B0-7A22-4D0F-BE76-1E260CB3CF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79" t="1892" r="679" b="1"/>
          <a:stretch/>
        </p:blipFill>
        <p:spPr>
          <a:xfrm>
            <a:off x="1758743" y="381634"/>
            <a:ext cx="3732764" cy="13115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E50D6B47-9A1B-4B06-AF1A-AE9847C7C84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-1183" b="1555"/>
          <a:stretch/>
        </p:blipFill>
        <p:spPr>
          <a:xfrm>
            <a:off x="5779021" y="286849"/>
            <a:ext cx="5883223" cy="3932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8" name="Elemento grafico 27" descr="Tiro a segno con riempimento a tinta unita">
            <a:extLst>
              <a:ext uri="{FF2B5EF4-FFF2-40B4-BE49-F238E27FC236}">
                <a16:creationId xmlns:a16="http://schemas.microsoft.com/office/drawing/2014/main" id="{59CDCCCA-0D69-4A27-A773-89F64770AF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67411" y="319049"/>
            <a:ext cx="718368" cy="718368"/>
          </a:xfrm>
          <a:prstGeom prst="rect">
            <a:avLst/>
          </a:prstGeom>
        </p:spPr>
      </p:pic>
      <p:pic>
        <p:nvPicPr>
          <p:cNvPr id="34" name="Elemento grafico 33" descr="Singolo ingranaggio con riempimento a tinta unita">
            <a:extLst>
              <a:ext uri="{FF2B5EF4-FFF2-40B4-BE49-F238E27FC236}">
                <a16:creationId xmlns:a16="http://schemas.microsoft.com/office/drawing/2014/main" id="{EB5C527B-19AF-4C85-B8D8-3C3EB2D444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67411" y="1561972"/>
            <a:ext cx="718368" cy="718368"/>
          </a:xfrm>
          <a:prstGeom prst="rect">
            <a:avLst/>
          </a:prstGeom>
        </p:spPr>
      </p:pic>
      <p:pic>
        <p:nvPicPr>
          <p:cNvPr id="36" name="Segnaposto contenuto 7" descr="Blockchain contorno">
            <a:extLst>
              <a:ext uri="{FF2B5EF4-FFF2-40B4-BE49-F238E27FC236}">
                <a16:creationId xmlns:a16="http://schemas.microsoft.com/office/drawing/2014/main" id="{1DE9A0EF-5C97-44E5-8C1B-333F694D5E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7411" y="2826824"/>
            <a:ext cx="718368" cy="718368"/>
          </a:xfrm>
          <a:prstGeom prst="rect">
            <a:avLst/>
          </a:prstGeom>
        </p:spPr>
      </p:pic>
      <p:pic>
        <p:nvPicPr>
          <p:cNvPr id="37" name="Segnaposto contenuto 9" descr="Utente con riempimento a tinta unita">
            <a:extLst>
              <a:ext uri="{FF2B5EF4-FFF2-40B4-BE49-F238E27FC236}">
                <a16:creationId xmlns:a16="http://schemas.microsoft.com/office/drawing/2014/main" id="{C4B9FE2C-632A-4250-8C54-36B077BF44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68684" y="4091676"/>
            <a:ext cx="718368" cy="718368"/>
          </a:xfrm>
          <a:prstGeom prst="rect">
            <a:avLst/>
          </a:prstGeom>
        </p:spPr>
      </p:pic>
      <p:pic>
        <p:nvPicPr>
          <p:cNvPr id="38" name="Elemento grafico 37" descr="Volto alieno con riempimento a tinta unita">
            <a:extLst>
              <a:ext uri="{FF2B5EF4-FFF2-40B4-BE49-F238E27FC236}">
                <a16:creationId xmlns:a16="http://schemas.microsoft.com/office/drawing/2014/main" id="{4DE0180C-9E5C-48AB-8BED-BA3476449E7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265779" y="5356528"/>
            <a:ext cx="720000" cy="720000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318DF10D-0BA2-42DC-84BE-5174DF223776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t="-15" b="1929"/>
          <a:stretch/>
        </p:blipFill>
        <p:spPr>
          <a:xfrm>
            <a:off x="5779021" y="4450860"/>
            <a:ext cx="5544295" cy="19874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51940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34E6269D-AA7B-4BF2-9CDB-D2F5826A0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" y="36513"/>
            <a:ext cx="1000265" cy="6857999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561EB7DC-28DB-4BE1-9152-D0201F3020AE}"/>
              </a:ext>
            </a:extLst>
          </p:cNvPr>
          <p:cNvSpPr/>
          <p:nvPr/>
        </p:nvSpPr>
        <p:spPr>
          <a:xfrm>
            <a:off x="862867" y="534912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6</a:t>
            </a:fld>
            <a:endParaRPr lang="it-IT" noProof="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08E348B-5C5B-4BD5-BE00-FC207FEB64D5}"/>
              </a:ext>
            </a:extLst>
          </p:cNvPr>
          <p:cNvSpPr/>
          <p:nvPr/>
        </p:nvSpPr>
        <p:spPr>
          <a:xfrm>
            <a:off x="-949054" y="141653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8B8E1B-D00E-4AB0-A4DA-EAC103B50F3F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769B434-B71C-4155-BB92-C9F5B3B0B0F3}"/>
              </a:ext>
            </a:extLst>
          </p:cNvPr>
          <p:cNvSpPr/>
          <p:nvPr/>
        </p:nvSpPr>
        <p:spPr>
          <a:xfrm>
            <a:off x="-977369" y="361030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C76A17D-3242-4BD8-B005-6B712E1D20D3}"/>
              </a:ext>
            </a:extLst>
          </p:cNvPr>
          <p:cNvSpPr/>
          <p:nvPr/>
        </p:nvSpPr>
        <p:spPr>
          <a:xfrm>
            <a:off x="-977369" y="470371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4" name="Elemento grafico 13" descr="Tiro a segno contorno">
            <a:extLst>
              <a:ext uri="{FF2B5EF4-FFF2-40B4-BE49-F238E27FC236}">
                <a16:creationId xmlns:a16="http://schemas.microsoft.com/office/drawing/2014/main" id="{3C27E02F-4946-4FEC-BD68-B2104A1DA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5" name="Elemento grafico 14" descr="Ingranaggi contorno">
            <a:extLst>
              <a:ext uri="{FF2B5EF4-FFF2-40B4-BE49-F238E27FC236}">
                <a16:creationId xmlns:a16="http://schemas.microsoft.com/office/drawing/2014/main" id="{C5039894-E757-4503-8F78-9ECB13AFDA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94238" y="1472123"/>
            <a:ext cx="718368" cy="718368"/>
          </a:xfrm>
          <a:prstGeom prst="rect">
            <a:avLst/>
          </a:prstGeom>
        </p:spPr>
      </p:pic>
      <p:pic>
        <p:nvPicPr>
          <p:cNvPr id="18" name="Segnaposto contenuto 9" descr="Utente contorno">
            <a:extLst>
              <a:ext uri="{FF2B5EF4-FFF2-40B4-BE49-F238E27FC236}">
                <a16:creationId xmlns:a16="http://schemas.microsoft.com/office/drawing/2014/main" id="{641F713D-465F-4B4B-938D-2DA6E056A2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922553" y="3607990"/>
            <a:ext cx="718368" cy="718368"/>
          </a:xfrm>
          <a:prstGeom prst="rect">
            <a:avLst/>
          </a:prstGeom>
        </p:spPr>
      </p:pic>
      <p:pic>
        <p:nvPicPr>
          <p:cNvPr id="19" name="Elemento grafico 18" descr="Database contorno">
            <a:extLst>
              <a:ext uri="{FF2B5EF4-FFF2-40B4-BE49-F238E27FC236}">
                <a16:creationId xmlns:a16="http://schemas.microsoft.com/office/drawing/2014/main" id="{6B007BB4-3D91-406F-8527-FC090EE172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922553" y="4762395"/>
            <a:ext cx="718368" cy="718368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A14AC0E5-863B-46F8-BEA7-832DDCAB9BCF}"/>
              </a:ext>
            </a:extLst>
          </p:cNvPr>
          <p:cNvSpPr/>
          <p:nvPr/>
        </p:nvSpPr>
        <p:spPr>
          <a:xfrm>
            <a:off x="-977369" y="2402514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21" name="Segnaposto contenuto 7" descr="Blockchain contorno">
            <a:extLst>
              <a:ext uri="{FF2B5EF4-FFF2-40B4-BE49-F238E27FC236}">
                <a16:creationId xmlns:a16="http://schemas.microsoft.com/office/drawing/2014/main" id="{7A6AF9BE-EC89-47A6-9ED7-D20D7E2162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922553" y="2450046"/>
            <a:ext cx="718368" cy="718368"/>
          </a:xfrm>
          <a:prstGeom prst="rect">
            <a:avLst/>
          </a:prstGeom>
        </p:spPr>
      </p:pic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5F4D36A5-1D2D-4A2E-85BC-D6789A6158C7}"/>
              </a:ext>
            </a:extLst>
          </p:cNvPr>
          <p:cNvSpPr/>
          <p:nvPr/>
        </p:nvSpPr>
        <p:spPr>
          <a:xfrm flipH="1">
            <a:off x="-8202" y="-5715860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10F56290-7869-4507-813C-FCDF1A32339C}"/>
              </a:ext>
            </a:extLst>
          </p:cNvPr>
          <p:cNvSpPr/>
          <p:nvPr/>
        </p:nvSpPr>
        <p:spPr>
          <a:xfrm flipH="1">
            <a:off x="10962277" y="-3742088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0647316-FA45-4BF2-8B31-6A955F8A7851}"/>
              </a:ext>
            </a:extLst>
          </p:cNvPr>
          <p:cNvSpPr txBox="1"/>
          <p:nvPr/>
        </p:nvSpPr>
        <p:spPr>
          <a:xfrm>
            <a:off x="115481" y="5609237"/>
            <a:ext cx="53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FINE</a:t>
            </a:r>
          </a:p>
        </p:txBody>
      </p:sp>
      <p:pic>
        <p:nvPicPr>
          <p:cNvPr id="25" name="Elemento grafico 24" descr="Tiro a segno con riempimento a tinta unita">
            <a:extLst>
              <a:ext uri="{FF2B5EF4-FFF2-40B4-BE49-F238E27FC236}">
                <a16:creationId xmlns:a16="http://schemas.microsoft.com/office/drawing/2014/main" id="{B9407CC0-A32A-4F95-8DE6-831D20E115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87621" y="297120"/>
            <a:ext cx="718368" cy="718368"/>
          </a:xfrm>
          <a:prstGeom prst="rect">
            <a:avLst/>
          </a:prstGeom>
        </p:spPr>
      </p:pic>
      <p:pic>
        <p:nvPicPr>
          <p:cNvPr id="28" name="Elemento grafico 27" descr="Singolo ingranaggio con riempimento a tinta unita">
            <a:extLst>
              <a:ext uri="{FF2B5EF4-FFF2-40B4-BE49-F238E27FC236}">
                <a16:creationId xmlns:a16="http://schemas.microsoft.com/office/drawing/2014/main" id="{78D3DB00-8217-4DEE-9417-F3A918710C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267411" y="1561972"/>
            <a:ext cx="718368" cy="718368"/>
          </a:xfrm>
          <a:prstGeom prst="rect">
            <a:avLst/>
          </a:prstGeom>
        </p:spPr>
      </p:pic>
      <p:pic>
        <p:nvPicPr>
          <p:cNvPr id="32" name="Segnaposto contenuto 7" descr="Blockchain contorno">
            <a:extLst>
              <a:ext uri="{FF2B5EF4-FFF2-40B4-BE49-F238E27FC236}">
                <a16:creationId xmlns:a16="http://schemas.microsoft.com/office/drawing/2014/main" id="{59DCDA2F-DCE7-4798-9D7A-7CDA4AF573E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7411" y="2826824"/>
            <a:ext cx="718368" cy="718368"/>
          </a:xfrm>
          <a:prstGeom prst="rect">
            <a:avLst/>
          </a:prstGeom>
        </p:spPr>
      </p:pic>
      <p:pic>
        <p:nvPicPr>
          <p:cNvPr id="33" name="Segnaposto contenuto 9" descr="Utente con riempimento a tinta unita">
            <a:extLst>
              <a:ext uri="{FF2B5EF4-FFF2-40B4-BE49-F238E27FC236}">
                <a16:creationId xmlns:a16="http://schemas.microsoft.com/office/drawing/2014/main" id="{6A29DEE7-3CD7-4E5C-894C-1AD58F9F681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67411" y="4091676"/>
            <a:ext cx="718368" cy="718368"/>
          </a:xfrm>
          <a:prstGeom prst="rect">
            <a:avLst/>
          </a:prstGeom>
        </p:spPr>
      </p:pic>
      <p:pic>
        <p:nvPicPr>
          <p:cNvPr id="34" name="Elemento grafico 33" descr="Volto alieno con riempimento a tinta unita">
            <a:extLst>
              <a:ext uri="{FF2B5EF4-FFF2-40B4-BE49-F238E27FC236}">
                <a16:creationId xmlns:a16="http://schemas.microsoft.com/office/drawing/2014/main" id="{FAE47147-8688-4F1C-9CB4-37838A50856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900787" y="5403125"/>
            <a:ext cx="720000" cy="720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7BC9401A-8619-441E-B92A-AA50D95F378F}"/>
              </a:ext>
            </a:extLst>
          </p:cNvPr>
          <p:cNvSpPr txBox="1"/>
          <p:nvPr/>
        </p:nvSpPr>
        <p:spPr>
          <a:xfrm>
            <a:off x="2677758" y="592171"/>
            <a:ext cx="7449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CONCLUSIONI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B72E34E-9390-47F5-A96A-606715F23094}"/>
              </a:ext>
            </a:extLst>
          </p:cNvPr>
          <p:cNvSpPr txBox="1"/>
          <p:nvPr/>
        </p:nvSpPr>
        <p:spPr>
          <a:xfrm>
            <a:off x="2286000" y="1416538"/>
            <a:ext cx="86762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Creazione e gestione delle </a:t>
            </a:r>
            <a:r>
              <a:rPr lang="it-IT" sz="2400" dirty="0" err="1"/>
              <a:t>socket</a:t>
            </a:r>
            <a:r>
              <a:rPr lang="it-IT" sz="2400" dirty="0"/>
              <a:t> UDP o TCP automaticamente generata da </a:t>
            </a:r>
            <a:r>
              <a:rPr lang="it-IT" sz="2400" dirty="0" err="1"/>
              <a:t>rpc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Implementazione delle procedure più semplice, in quanto è necessario «dichiarare» i metodi nel file .x e implementarli quindi in un file .c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Utilizzo delle procedure più immediato, dato che il client deve solo includere il file .h generato da </a:t>
            </a:r>
            <a:r>
              <a:rPr lang="it-IT" sz="2400" dirty="0" err="1"/>
              <a:t>rpcgen</a:t>
            </a:r>
            <a:r>
              <a:rPr lang="it-IT" sz="2400" dirty="0"/>
              <a:t> per richiamare i metodi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Inizializzazione realizzata nell’implementazione per non modificare i file auto-generati da </a:t>
            </a:r>
            <a:r>
              <a:rPr lang="it-IT" sz="2400" dirty="0" err="1"/>
              <a:t>rpc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457279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44C1E39CC704E9B655547C2A8EEA9" ma:contentTypeVersion="2" ma:contentTypeDescription="Create a new document." ma:contentTypeScope="" ma:versionID="3fe2086bbb13892a04151ef672109fb5">
  <xsd:schema xmlns:xsd="http://www.w3.org/2001/XMLSchema" xmlns:xs="http://www.w3.org/2001/XMLSchema" xmlns:p="http://schemas.microsoft.com/office/2006/metadata/properties" xmlns:ns3="b4ea0a96-3951-4160-baca-c74dadb8c17f" targetNamespace="http://schemas.microsoft.com/office/2006/metadata/properties" ma:root="true" ma:fieldsID="00c6c909f9b37d6c43d157d3aea4a463" ns3:_="">
    <xsd:import namespace="b4ea0a96-3951-4160-baca-c74dadb8c1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0a96-3951-4160-baca-c74dadb8c1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57252C-AA3B-4053-A64D-51B9706239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463AF2-9ABC-4087-AAED-E5A30A3C4C5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b4ea0a96-3951-4160-baca-c74dadb8c17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4ED1FCC-97A6-4B60-A765-2D292F042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a0a96-3951-4160-baca-c74dadb8c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2859</TotalTime>
  <Words>292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Natanaele Stagni</dc:creator>
  <cp:lastModifiedBy>Lorenzo Venerandi</cp:lastModifiedBy>
  <cp:revision>220</cp:revision>
  <dcterms:created xsi:type="dcterms:W3CDTF">2021-10-09T10:19:03Z</dcterms:created>
  <dcterms:modified xsi:type="dcterms:W3CDTF">2021-12-14T15:05:45Z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0x010100F6544C1E39CC704E9B655547C2A8EEA9</vt:lpwstr>
  </property>
</Properties>
</file>