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13" r:id="rId8"/>
    <p:sldId id="316" r:id="rId9"/>
    <p:sldId id="317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FFF"/>
    <a:srgbClr val="63C5DD"/>
    <a:srgbClr val="3D3D3D"/>
    <a:srgbClr val="303030"/>
    <a:srgbClr val="DBE4EB"/>
    <a:srgbClr val="454545"/>
    <a:srgbClr val="585858"/>
    <a:srgbClr val="051421"/>
    <a:srgbClr val="483318"/>
    <a:srgbClr val="4C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3550-3BA8-469D-A81F-5B02EA9CEA41}" v="17" dt="2021-11-05T23:15:3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9" d="100"/>
          <a:sy n="79" d="100"/>
        </p:scale>
        <p:origin x="28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09/11/2021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Server Multiservizio: </a:t>
            </a:r>
            <a:r>
              <a:rPr lang="it-IT" sz="2400" dirty="0" err="1"/>
              <a:t>Socket</a:t>
            </a:r>
            <a:r>
              <a:rPr lang="it-IT" sz="2400" dirty="0"/>
              <a:t> C con </a:t>
            </a:r>
            <a:r>
              <a:rPr lang="it-IT" sz="2400" dirty="0" err="1"/>
              <a:t>select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196012" y="2924460"/>
            <a:ext cx="5524500" cy="234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eliminazione di una determinata parola</a:t>
            </a:r>
          </a:p>
          <a:p>
            <a:r>
              <a:rPr lang="it-IT" dirty="0"/>
              <a:t>lista di nomi di file in sotto-direttori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71FA16-10B9-4C91-B365-0E42CF5CFC59}"/>
              </a:ext>
            </a:extLst>
          </p:cNvPr>
          <p:cNvSpPr txBox="1"/>
          <p:nvPr/>
        </p:nvSpPr>
        <p:spPr>
          <a:xfrm>
            <a:off x="10334454" y="4920782"/>
            <a:ext cx="127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(con connessione)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86B561-8267-4D34-AAE4-10860CF89512}"/>
              </a:ext>
            </a:extLst>
          </p:cNvPr>
          <p:cNvSpPr txBox="1"/>
          <p:nvPr/>
        </p:nvSpPr>
        <p:spPr>
          <a:xfrm>
            <a:off x="10652340" y="4364882"/>
            <a:ext cx="135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(senza connessione)</a:t>
            </a:r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Specifiche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478" y="1263737"/>
            <a:ext cx="5149028" cy="2609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UDP:</a:t>
            </a:r>
          </a:p>
          <a:p>
            <a:r>
              <a:rPr lang="it-IT" sz="2200" dirty="0"/>
              <a:t>Il Client chiede all’utente il nome di un file e una parola e invia al Server la richiesta di eliminazione delle occorrenze della parola dal file.</a:t>
            </a:r>
          </a:p>
          <a:p>
            <a:r>
              <a:rPr lang="it-IT" sz="2200" dirty="0"/>
              <a:t>Attende quindi l’esito dell’operazione.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03959" y="1420812"/>
            <a:ext cx="4449761" cy="2679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TCP:</a:t>
            </a:r>
          </a:p>
          <a:p>
            <a:r>
              <a:rPr lang="it-IT" sz="2200" dirty="0"/>
              <a:t>Chiede il nome del direttorio da esplorare e lo invia al Server.</a:t>
            </a:r>
          </a:p>
          <a:p>
            <a:r>
              <a:rPr lang="it-IT" sz="2200" dirty="0"/>
              <a:t>Riceve dal Server i nomi dei file individuati nelle directory di secondo grado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18B698-A3FB-45E6-A01A-047D67CC0534}"/>
              </a:ext>
            </a:extLst>
          </p:cNvPr>
          <p:cNvSpPr txBox="1"/>
          <p:nvPr/>
        </p:nvSpPr>
        <p:spPr>
          <a:xfrm>
            <a:off x="1220788" y="4112201"/>
            <a:ext cx="998966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200" dirty="0">
                <a:solidFill>
                  <a:srgbClr val="B4FFFF"/>
                </a:solidFill>
              </a:rPr>
              <a:t>SPECIFICHE SERVER MULTISERVIZIO: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Utilizzo della SELECT per identificare il tipo di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</a:t>
            </a:r>
            <a:r>
              <a:rPr lang="it-IT" sz="2200" u="sng" dirty="0"/>
              <a:t>concorrente</a:t>
            </a:r>
            <a:r>
              <a:rPr lang="it-IT" sz="2200" dirty="0"/>
              <a:t> delle richieste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concorrente e </a:t>
            </a:r>
            <a:r>
              <a:rPr lang="it-IT" sz="2200" dirty="0" err="1"/>
              <a:t>multiprocesso</a:t>
            </a:r>
            <a:r>
              <a:rPr lang="it-IT" sz="2200" dirty="0"/>
              <a:t> delle richieste TCP con chiusura della sessione alla ricezione della fine file dal client.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739397" y="786204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00" y="1205624"/>
            <a:ext cx="5891203" cy="5281768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2662986" y="2915158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2823175" y="4090816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3841966" y="5229225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1277" y="3099824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7773" y="4260093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02864" y="5413891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664953" y="761754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517525" y="2993829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46399" y="2366963"/>
            <a:ext cx="767934" cy="8115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758032" y="4430475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6766" y="4021138"/>
            <a:ext cx="867567" cy="59400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EC26F5B-5B2A-44BD-B4F8-7A9A97B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2" y="1607777"/>
            <a:ext cx="7146203" cy="4568063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601DBC-4208-48AF-B280-C1233D7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66" y="1528572"/>
            <a:ext cx="4648849" cy="2419688"/>
          </a:xfrm>
          <a:prstGeom prst="roundRect">
            <a:avLst>
              <a:gd name="adj" fmla="val 4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B08A3-2DC0-421C-9583-58093CFF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4" y="3589363"/>
            <a:ext cx="5232215" cy="2637463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19828-F64A-43E6-BF2C-76A6C988480E}"/>
              </a:ext>
            </a:extLst>
          </p:cNvPr>
          <p:cNvSpPr txBox="1"/>
          <p:nvPr/>
        </p:nvSpPr>
        <p:spPr>
          <a:xfrm>
            <a:off x="9221096" y="1689422"/>
            <a:ext cx="3336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accettazione </a:t>
            </a:r>
            <a:r>
              <a:rPr lang="it-IT" sz="2200" dirty="0" err="1"/>
              <a:t>select</a:t>
            </a:r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82CE11-46A7-4794-BA59-480D2FF746A2}"/>
              </a:ext>
            </a:extLst>
          </p:cNvPr>
          <p:cNvSpPr txBox="1"/>
          <p:nvPr/>
        </p:nvSpPr>
        <p:spPr>
          <a:xfrm>
            <a:off x="2215707" y="4279340"/>
            <a:ext cx="288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Gestione richiesta TCP</a:t>
            </a:r>
          </a:p>
          <a:p>
            <a:r>
              <a:rPr lang="it-IT" sz="2200" dirty="0"/>
              <a:t>con </a:t>
            </a:r>
            <a:r>
              <a:rPr lang="it-IT" sz="2200" dirty="0" err="1"/>
              <a:t>accept</a:t>
            </a:r>
            <a:r>
              <a:rPr lang="it-IT" sz="2200" dirty="0"/>
              <a:t>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BF56E0-CCE8-4F24-8FD7-FEEF516D30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6115" y="1904866"/>
            <a:ext cx="69498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022B80-A220-4597-BEEB-3F286BAEFCE4}"/>
              </a:ext>
            </a:extLst>
          </p:cNvPr>
          <p:cNvSpPr txBox="1"/>
          <p:nvPr/>
        </p:nvSpPr>
        <p:spPr>
          <a:xfrm>
            <a:off x="664953" y="761754"/>
            <a:ext cx="2885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Controllo argomenti</a:t>
            </a:r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Creazione ed apertura </a:t>
            </a:r>
            <a:r>
              <a:rPr lang="it-IT" sz="2200" dirty="0" err="1"/>
              <a:t>socket</a:t>
            </a:r>
            <a:endParaRPr lang="it-IT" sz="2200" dirty="0"/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Assegnazione IP e porta (</a:t>
            </a:r>
            <a:r>
              <a:rPr lang="it-IT" sz="2200" dirty="0" err="1"/>
              <a:t>bind</a:t>
            </a:r>
            <a:r>
              <a:rPr lang="it-IT" sz="2200" dirty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EAA3F-833B-497C-B836-D80A407120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01297" y="4619757"/>
            <a:ext cx="1248119" cy="44304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3024" y="6394610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91886" y="639210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F6FB35-BDEF-43E2-A988-0F98E65D9516}"/>
              </a:ext>
            </a:extLst>
          </p:cNvPr>
          <p:cNvSpPr txBox="1"/>
          <p:nvPr/>
        </p:nvSpPr>
        <p:spPr>
          <a:xfrm>
            <a:off x="2911830" y="23998"/>
            <a:ext cx="2547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Creazione del figlio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02750C-F6A6-43CA-9DAC-FBD7FCC367E6}"/>
              </a:ext>
            </a:extLst>
          </p:cNvPr>
          <p:cNvSpPr txBox="1"/>
          <p:nvPr/>
        </p:nvSpPr>
        <p:spPr>
          <a:xfrm>
            <a:off x="1431007" y="2559961"/>
            <a:ext cx="3009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nome directory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1379A-A82A-451F-847D-B16EAD2F4453}"/>
              </a:ext>
            </a:extLst>
          </p:cNvPr>
          <p:cNvSpPr txBox="1"/>
          <p:nvPr/>
        </p:nvSpPr>
        <p:spPr>
          <a:xfrm>
            <a:off x="1020679" y="1728094"/>
            <a:ext cx="368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Controllo e validità directory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40DE73-2EFF-4A9F-A000-6AE6277BE7EF}"/>
              </a:ext>
            </a:extLst>
          </p:cNvPr>
          <p:cNvSpPr txBox="1"/>
          <p:nvPr/>
        </p:nvSpPr>
        <p:spPr>
          <a:xfrm>
            <a:off x="929402" y="3732578"/>
            <a:ext cx="40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di controllo esistenza sotto-directory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B9A60A-BF16-41F7-89C7-E00B6534D71E}"/>
              </a:ext>
            </a:extLst>
          </p:cNvPr>
          <p:cNvSpPr txBox="1"/>
          <p:nvPr/>
        </p:nvSpPr>
        <p:spPr>
          <a:xfrm>
            <a:off x="1046670" y="5175536"/>
            <a:ext cx="3893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Scrittura su </a:t>
            </a:r>
            <a:r>
              <a:rPr lang="it-IT" sz="2200" dirty="0" err="1"/>
              <a:t>socket</a:t>
            </a:r>
            <a:r>
              <a:rPr lang="it-IT" sz="2200" dirty="0"/>
              <a:t> sotto-directory trovate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55BBCC-CB32-4178-85BC-ED29DA9061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59606" y="235046"/>
            <a:ext cx="968893" cy="4396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5F70B8-F329-4F1F-B826-0D688A86C8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01344" y="1924536"/>
            <a:ext cx="1579252" cy="1900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9ADFC1E-BB30-47E1-8950-FCF694CD309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0516" y="2765873"/>
            <a:ext cx="1887028" cy="953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B3F3D87-3D13-41C1-A943-84B90D378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4665" y="4117299"/>
            <a:ext cx="1357588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6E7D6C3-DC84-4E44-93FC-D6D7BB11054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40301" y="5560257"/>
            <a:ext cx="12498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721761-D178-468B-8B91-4D78A7A10F99}"/>
              </a:ext>
            </a:extLst>
          </p:cNvPr>
          <p:cNvSpPr txBox="1"/>
          <p:nvPr/>
        </p:nvSpPr>
        <p:spPr>
          <a:xfrm>
            <a:off x="1058864" y="544810"/>
            <a:ext cx="446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directory mandata dal 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F95E4-9612-4CC7-B54B-3E14144C6772}"/>
              </a:ext>
            </a:extLst>
          </p:cNvPr>
          <p:cNvSpPr txBox="1"/>
          <p:nvPr/>
        </p:nvSpPr>
        <p:spPr>
          <a:xfrm>
            <a:off x="1020676" y="2064853"/>
            <a:ext cx="4448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ed eventuale comunicazione al client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2721FCC-8495-4BF5-A340-771872AE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2" y="19073"/>
            <a:ext cx="5580000" cy="6824640"/>
          </a:xfrm>
          <a:prstGeom prst="roundRect">
            <a:avLst>
              <a:gd name="adj" fmla="val 2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DFE19A-B59D-4EC7-AD22-8B7B52145511}"/>
              </a:ext>
            </a:extLst>
          </p:cNvPr>
          <p:cNvSpPr txBox="1"/>
          <p:nvPr/>
        </p:nvSpPr>
        <p:spPr>
          <a:xfrm>
            <a:off x="1286425" y="5873797"/>
            <a:ext cx="3655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Dice al client quando fermarsi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7D1AF02-4F27-457F-A0B5-1AFC72EEE6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19986" y="760254"/>
            <a:ext cx="98266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233C67D-10BA-4689-8862-ADE48EA1C0BC}"/>
              </a:ext>
            </a:extLst>
          </p:cNvPr>
          <p:cNvSpPr txBox="1"/>
          <p:nvPr/>
        </p:nvSpPr>
        <p:spPr>
          <a:xfrm>
            <a:off x="8563672" y="1426671"/>
            <a:ext cx="224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Apertura directory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E747376F-6545-40D8-9578-9AEE2530979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42092" y="6089241"/>
            <a:ext cx="1522455" cy="385131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89239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E4870DB-B15D-4DF7-9160-DDA08AC7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89239"/>
            <a:ext cx="5948362" cy="4639104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BAB0BB-8367-4083-8D16-37529748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90" y="2232127"/>
            <a:ext cx="6775772" cy="4240393"/>
          </a:xfrm>
          <a:prstGeom prst="roundRect">
            <a:avLst>
              <a:gd name="adj" fmla="val 4849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089851-1F4E-404A-9A2E-4DE2D4BB1468}"/>
              </a:ext>
            </a:extLst>
          </p:cNvPr>
          <p:cNvSpPr txBox="1"/>
          <p:nvPr/>
        </p:nvSpPr>
        <p:spPr>
          <a:xfrm>
            <a:off x="2395329" y="5479142"/>
            <a:ext cx="2346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Rinominazione</a:t>
            </a:r>
            <a:r>
              <a:rPr lang="it-IT" sz="2200" dirty="0"/>
              <a:t> file temporaneo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1D5F06E-4305-41A4-90A1-8A2665AE2EFD}"/>
              </a:ext>
            </a:extLst>
          </p:cNvPr>
          <p:cNvCxnSpPr>
            <a:cxnSpLocks/>
          </p:cNvCxnSpPr>
          <p:nvPr/>
        </p:nvCxnSpPr>
        <p:spPr>
          <a:xfrm flipV="1">
            <a:off x="4338315" y="5836695"/>
            <a:ext cx="828559" cy="106111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D493BA-3C65-41E7-8F83-374991F4C0BE}"/>
              </a:ext>
            </a:extLst>
          </p:cNvPr>
          <p:cNvSpPr txBox="1"/>
          <p:nvPr/>
        </p:nvSpPr>
        <p:spPr>
          <a:xfrm>
            <a:off x="667936" y="4772951"/>
            <a:ext cx="321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per cercare le parole da eliminare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94C2D21-0B02-46C9-B96B-213FEEF1FF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884595" y="4352324"/>
            <a:ext cx="1383995" cy="805348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8C2C942-DB30-41B5-80D1-4F69EB4467F4}"/>
              </a:ext>
            </a:extLst>
          </p:cNvPr>
          <p:cNvSpPr txBox="1"/>
          <p:nvPr/>
        </p:nvSpPr>
        <p:spPr>
          <a:xfrm>
            <a:off x="6971451" y="1279647"/>
            <a:ext cx="302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Accettazione richieste ed apertura file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F280A597-649E-4253-BB24-F01C15A1099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105524" y="1664368"/>
            <a:ext cx="865927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0" y="160405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0DED6BF-C5B8-43AB-B95B-0F8B16DC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64" y="1516063"/>
            <a:ext cx="7219974" cy="4273671"/>
          </a:xfrm>
          <a:prstGeom prst="roundRect">
            <a:avLst>
              <a:gd name="adj" fmla="val 26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0DAD36-76C7-48CA-9408-6F988B992C1A}"/>
              </a:ext>
            </a:extLst>
          </p:cNvPr>
          <p:cNvSpPr txBox="1"/>
          <p:nvPr/>
        </p:nvSpPr>
        <p:spPr>
          <a:xfrm>
            <a:off x="4354489" y="1546117"/>
            <a:ext cx="11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Tempo </a:t>
            </a:r>
            <a:r>
              <a:rPr lang="it-IT" sz="1200" dirty="0" err="1"/>
              <a:t>ms</a:t>
            </a:r>
            <a:endParaRPr lang="it-IT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D9064-CF40-4418-A788-CBCADB4B88BE}"/>
              </a:ext>
            </a:extLst>
          </p:cNvPr>
          <p:cNvSpPr txBox="1"/>
          <p:nvPr/>
        </p:nvSpPr>
        <p:spPr>
          <a:xfrm>
            <a:off x="11126669" y="5367818"/>
            <a:ext cx="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byte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18A953-701E-4AAE-8D94-C29CC77BDDE9}"/>
              </a:ext>
            </a:extLst>
          </p:cNvPr>
          <p:cNvSpPr txBox="1"/>
          <p:nvPr/>
        </p:nvSpPr>
        <p:spPr>
          <a:xfrm>
            <a:off x="6782936" y="5764213"/>
            <a:ext cx="70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Kb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E41FAD4-CF91-4942-B200-E84BEB9C8C9A}"/>
              </a:ext>
            </a:extLst>
          </p:cNvPr>
          <p:cNvSpPr txBox="1"/>
          <p:nvPr/>
        </p:nvSpPr>
        <p:spPr>
          <a:xfrm>
            <a:off x="9206224" y="5784069"/>
            <a:ext cx="70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Mb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2483487-8F3C-4F06-942D-DECC3070D721}"/>
              </a:ext>
            </a:extLst>
          </p:cNvPr>
          <p:cNvSpPr txBox="1"/>
          <p:nvPr/>
        </p:nvSpPr>
        <p:spPr>
          <a:xfrm>
            <a:off x="7623221" y="5789734"/>
            <a:ext cx="70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 Kb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DA9DF40-482B-4869-9A65-0A8C91CAED5B}"/>
              </a:ext>
            </a:extLst>
          </p:cNvPr>
          <p:cNvSpPr txBox="1"/>
          <p:nvPr/>
        </p:nvSpPr>
        <p:spPr>
          <a:xfrm>
            <a:off x="8372560" y="5778404"/>
            <a:ext cx="76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100 Kb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826DD0E-5E26-4A04-B319-C209A62EA3F7}"/>
              </a:ext>
            </a:extLst>
          </p:cNvPr>
          <p:cNvSpPr txBox="1"/>
          <p:nvPr/>
        </p:nvSpPr>
        <p:spPr>
          <a:xfrm>
            <a:off x="9984511" y="5786828"/>
            <a:ext cx="70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 Mb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DCBAC20-E4B2-429D-B41F-A33E0B0D55E5}"/>
              </a:ext>
            </a:extLst>
          </p:cNvPr>
          <p:cNvSpPr txBox="1"/>
          <p:nvPr/>
        </p:nvSpPr>
        <p:spPr>
          <a:xfrm>
            <a:off x="10787352" y="5801126"/>
            <a:ext cx="798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100 Mb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11B1E4B-20C5-4CD3-B3C7-2C94A522280C}"/>
              </a:ext>
            </a:extLst>
          </p:cNvPr>
          <p:cNvSpPr txBox="1"/>
          <p:nvPr/>
        </p:nvSpPr>
        <p:spPr>
          <a:xfrm>
            <a:off x="608015" y="1987115"/>
            <a:ext cx="35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Analisi tempo di esecuzione del Server concorrente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7C1088-2654-45F6-B050-3D6B95367211}"/>
              </a:ext>
            </a:extLst>
          </p:cNvPr>
          <p:cNvSpPr txBox="1"/>
          <p:nvPr/>
        </p:nvSpPr>
        <p:spPr>
          <a:xfrm>
            <a:off x="731838" y="2955626"/>
            <a:ext cx="3551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test misura il tempo necessario all’eliminazione di 1 parola all’interno di un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test è stato eseguito in modo concorrente, cioè eseguendo contemporaneamente un client TCP ed uno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4ea0a96-3951-4160-baca-c74dadb8c17f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414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ESERCITAZIONE 4</vt:lpstr>
      <vt:lpstr>Specifiche</vt:lpstr>
      <vt:lpstr>Client UDP</vt:lpstr>
      <vt:lpstr>Client TCP</vt:lpstr>
      <vt:lpstr>Server tcp</vt:lpstr>
      <vt:lpstr>Presentazione standard di PowerPoint</vt:lpstr>
      <vt:lpstr>Server UDP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198</cp:revision>
  <dcterms:created xsi:type="dcterms:W3CDTF">2021-10-09T10:19:03Z</dcterms:created>
  <dcterms:modified xsi:type="dcterms:W3CDTF">2021-11-09T15:31:30Z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