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4"/>
  </p:sldMasterIdLst>
  <p:notesMasterIdLst>
    <p:notesMasterId r:id="rId12"/>
  </p:notesMasterIdLst>
  <p:handoutMasterIdLst>
    <p:handoutMasterId r:id="rId13"/>
  </p:handoutMasterIdLst>
  <p:sldIdLst>
    <p:sldId id="312" r:id="rId5"/>
    <p:sldId id="329" r:id="rId6"/>
    <p:sldId id="325" r:id="rId7"/>
    <p:sldId id="326" r:id="rId8"/>
    <p:sldId id="327" r:id="rId9"/>
    <p:sldId id="330" r:id="rId10"/>
    <p:sldId id="33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FFFF"/>
    <a:srgbClr val="EAEAEA"/>
    <a:srgbClr val="012A4A"/>
    <a:srgbClr val="013A63"/>
    <a:srgbClr val="014F86"/>
    <a:srgbClr val="468FAF"/>
    <a:srgbClr val="20769B"/>
    <a:srgbClr val="2A6F97"/>
    <a:srgbClr val="01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33034-06E5-47C0-9AA8-04AE353BCB86}" v="72" dt="2021-12-05T10:57:48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4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06/12/2021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06/12/2021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Università degli Studi di Bologna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Università degli Studi di Bologna</a:t>
            </a:r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Anno Accademico 2021/2022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40.svg"/><Relationship Id="rId26" Type="http://schemas.openxmlformats.org/officeDocument/2006/relationships/image" Target="../media/image27.svg"/><Relationship Id="rId3" Type="http://schemas.openxmlformats.org/officeDocument/2006/relationships/image" Target="../media/image3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6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39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32" Type="http://schemas.openxmlformats.org/officeDocument/2006/relationships/image" Target="../media/image33.png"/><Relationship Id="rId5" Type="http://schemas.openxmlformats.org/officeDocument/2006/relationships/image" Target="../media/image36.png"/><Relationship Id="rId15" Type="http://schemas.openxmlformats.org/officeDocument/2006/relationships/image" Target="../media/image38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3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16.png"/><Relationship Id="rId26" Type="http://schemas.openxmlformats.org/officeDocument/2006/relationships/image" Target="../media/image28.png"/><Relationship Id="rId3" Type="http://schemas.openxmlformats.org/officeDocument/2006/relationships/image" Target="../media/image3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3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39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4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38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5.svg"/><Relationship Id="rId21" Type="http://schemas.openxmlformats.org/officeDocument/2006/relationships/image" Target="../media/image42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34.png"/><Relationship Id="rId16" Type="http://schemas.openxmlformats.org/officeDocument/2006/relationships/image" Target="../media/image18.png"/><Relationship Id="rId20" Type="http://schemas.openxmlformats.org/officeDocument/2006/relationships/image" Target="../media/image16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39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38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3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3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39.svg"/><Relationship Id="rId23" Type="http://schemas.openxmlformats.org/officeDocument/2006/relationships/image" Target="../media/image46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45.svg"/><Relationship Id="rId14" Type="http://schemas.openxmlformats.org/officeDocument/2006/relationships/image" Target="../media/image38.png"/><Relationship Id="rId22" Type="http://schemas.openxmlformats.org/officeDocument/2006/relationships/image" Target="../media/image16.png"/><Relationship Id="rId27" Type="http://schemas.openxmlformats.org/officeDocument/2006/relationships/image" Target="../media/image29.svg"/><Relationship Id="rId30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49.svg"/><Relationship Id="rId3" Type="http://schemas.openxmlformats.org/officeDocument/2006/relationships/image" Target="../media/image3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48.svg"/><Relationship Id="rId17" Type="http://schemas.openxmlformats.org/officeDocument/2006/relationships/image" Target="../media/image18.png"/><Relationship Id="rId25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39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47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38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9.svg"/><Relationship Id="rId26" Type="http://schemas.openxmlformats.org/officeDocument/2006/relationships/image" Target="../media/image25.svg"/><Relationship Id="rId3" Type="http://schemas.openxmlformats.org/officeDocument/2006/relationships/image" Target="../media/image30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8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3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1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magine 53">
            <a:extLst>
              <a:ext uri="{FF2B5EF4-FFF2-40B4-BE49-F238E27FC236}">
                <a16:creationId xmlns:a16="http://schemas.microsoft.com/office/drawing/2014/main" id="{8E27E68F-D466-495D-A2FA-FF8468F1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5" y="-1262336"/>
            <a:ext cx="1000265" cy="5534797"/>
          </a:xfrm>
          <a:prstGeom prst="rect">
            <a:avLst/>
          </a:prstGeom>
        </p:spPr>
      </p:pic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31491C78-9247-42A3-AE9C-49B7EA160F95}"/>
              </a:ext>
            </a:extLst>
          </p:cNvPr>
          <p:cNvSpPr/>
          <p:nvPr/>
        </p:nvSpPr>
        <p:spPr>
          <a:xfrm flipH="1">
            <a:off x="0" y="-10821613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4CFEA2-0E27-4960-B725-29A3D9AB8B48}"/>
              </a:ext>
            </a:extLst>
          </p:cNvPr>
          <p:cNvSpPr txBox="1"/>
          <p:nvPr/>
        </p:nvSpPr>
        <p:spPr>
          <a:xfrm>
            <a:off x="2112301" y="6388793"/>
            <a:ext cx="7967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solidFill>
                  <a:schemeClr val="tx1"/>
                </a:solidFill>
              </a:rPr>
              <a:t>Davide di </a:t>
            </a:r>
            <a:r>
              <a:rPr lang="it-IT" sz="1600" dirty="0"/>
              <a:t>M</a:t>
            </a:r>
            <a:r>
              <a:rPr lang="it-IT" sz="1600" dirty="0">
                <a:solidFill>
                  <a:schemeClr val="tx1"/>
                </a:solidFill>
              </a:rPr>
              <a:t>olfetta, Mirko Legnini, Daniele </a:t>
            </a:r>
            <a:r>
              <a:rPr lang="it-IT" sz="1600" dirty="0"/>
              <a:t>N</a:t>
            </a:r>
            <a:r>
              <a:rPr lang="it-IT" sz="1600" dirty="0">
                <a:solidFill>
                  <a:schemeClr val="tx1"/>
                </a:solidFill>
              </a:rPr>
              <a:t>anni </a:t>
            </a:r>
            <a:r>
              <a:rPr lang="it-IT" sz="1600" dirty="0"/>
              <a:t>C</a:t>
            </a:r>
            <a:r>
              <a:rPr lang="it-IT" sz="1600" dirty="0">
                <a:solidFill>
                  <a:schemeClr val="tx1"/>
                </a:solidFill>
              </a:rPr>
              <a:t>irulli, Natanaele Stagni, Lorenzo Venerandi</a:t>
            </a:r>
            <a:endParaRPr lang="it-IT" sz="160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b="1" noProof="0" smtClean="0"/>
              <a:t>1</a:t>
            </a:fld>
            <a:endParaRPr lang="it-IT" b="1" noProof="0" dirty="0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0C2A60A5-0279-438B-80D5-6D10A13A8589}"/>
              </a:ext>
            </a:extLst>
          </p:cNvPr>
          <p:cNvSpPr/>
          <p:nvPr/>
        </p:nvSpPr>
        <p:spPr>
          <a:xfrm>
            <a:off x="-921548" y="209107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3AC2F22-FB95-46BF-9DCF-415FDA1BA300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4E7B7C7-3A95-4D42-B43F-8DB529DA3CC2}"/>
              </a:ext>
            </a:extLst>
          </p:cNvPr>
          <p:cNvSpPr/>
          <p:nvPr/>
        </p:nvSpPr>
        <p:spPr>
          <a:xfrm>
            <a:off x="843012" y="24054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04C21FF1-62D1-4FC0-AD16-E92F15F1721B}"/>
              </a:ext>
            </a:extLst>
          </p:cNvPr>
          <p:cNvSpPr/>
          <p:nvPr/>
        </p:nvSpPr>
        <p:spPr>
          <a:xfrm>
            <a:off x="-921548" y="391559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1D88484A-4A5C-4C39-8803-41B298BC713B}"/>
              </a:ext>
            </a:extLst>
          </p:cNvPr>
          <p:cNvSpPr/>
          <p:nvPr/>
        </p:nvSpPr>
        <p:spPr>
          <a:xfrm>
            <a:off x="-921548" y="48266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FF876CDD-7F74-4DEF-811F-4600E883D877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9" name="Elemento grafico 38" descr="Tiro a segno con riempimento a tinta unita">
            <a:extLst>
              <a:ext uri="{FF2B5EF4-FFF2-40B4-BE49-F238E27FC236}">
                <a16:creationId xmlns:a16="http://schemas.microsoft.com/office/drawing/2014/main" id="{4EDBAD58-44A3-4A31-B226-F37D3021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97828" y="297120"/>
            <a:ext cx="718368" cy="718368"/>
          </a:xfrm>
          <a:prstGeom prst="rect">
            <a:avLst/>
          </a:prstGeom>
        </p:spPr>
      </p:pic>
      <p:pic>
        <p:nvPicPr>
          <p:cNvPr id="40" name="Elemento grafico 39" descr="Ingranaggi contorno">
            <a:extLst>
              <a:ext uri="{FF2B5EF4-FFF2-40B4-BE49-F238E27FC236}">
                <a16:creationId xmlns:a16="http://schemas.microsoft.com/office/drawing/2014/main" id="{3A7A700C-B01E-448A-A477-893FF62DC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41" name="Elemento grafico 40" descr="Condividi con riempimento a tinta unita">
            <a:extLst>
              <a:ext uri="{FF2B5EF4-FFF2-40B4-BE49-F238E27FC236}">
                <a16:creationId xmlns:a16="http://schemas.microsoft.com/office/drawing/2014/main" id="{CD95655B-0339-4481-889B-11388E609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97865" y="2111908"/>
            <a:ext cx="780634" cy="780634"/>
          </a:xfrm>
          <a:prstGeom prst="rect">
            <a:avLst/>
          </a:prstGeom>
        </p:spPr>
      </p:pic>
      <p:pic>
        <p:nvPicPr>
          <p:cNvPr id="42" name="Segnaposto contenuto 9" descr="Utente contorno">
            <a:extLst>
              <a:ext uri="{FF2B5EF4-FFF2-40B4-BE49-F238E27FC236}">
                <a16:creationId xmlns:a16="http://schemas.microsoft.com/office/drawing/2014/main" id="{3A26241F-080B-4A12-A8E3-A13007E69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66732" y="3913277"/>
            <a:ext cx="718368" cy="718368"/>
          </a:xfrm>
          <a:prstGeom prst="rect">
            <a:avLst/>
          </a:prstGeom>
        </p:spPr>
      </p:pic>
      <p:pic>
        <p:nvPicPr>
          <p:cNvPr id="43" name="Elemento grafico 42" descr="Database contorno">
            <a:extLst>
              <a:ext uri="{FF2B5EF4-FFF2-40B4-BE49-F238E27FC236}">
                <a16:creationId xmlns:a16="http://schemas.microsoft.com/office/drawing/2014/main" id="{96F0F38F-E0F4-408E-9A36-88D708B31B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66732" y="4885375"/>
            <a:ext cx="718368" cy="718368"/>
          </a:xfrm>
          <a:prstGeom prst="rect">
            <a:avLst/>
          </a:prstGeom>
        </p:spPr>
      </p:pic>
      <p:sp>
        <p:nvSpPr>
          <p:cNvPr id="44" name="Ovale 43">
            <a:extLst>
              <a:ext uri="{FF2B5EF4-FFF2-40B4-BE49-F238E27FC236}">
                <a16:creationId xmlns:a16="http://schemas.microsoft.com/office/drawing/2014/main" id="{01323FF3-ACC8-44A0-89B9-06F650FAD869}"/>
              </a:ext>
            </a:extLst>
          </p:cNvPr>
          <p:cNvSpPr/>
          <p:nvPr/>
        </p:nvSpPr>
        <p:spPr>
          <a:xfrm>
            <a:off x="-976364" y="302228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Segnaposto contenuto 7" descr="Blockchain contorno">
            <a:extLst>
              <a:ext uri="{FF2B5EF4-FFF2-40B4-BE49-F238E27FC236}">
                <a16:creationId xmlns:a16="http://schemas.microsoft.com/office/drawing/2014/main" id="{299EA23F-0317-4158-B586-5389499EF1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21548" y="3069816"/>
            <a:ext cx="718368" cy="718368"/>
          </a:xfrm>
          <a:prstGeom prst="rect">
            <a:avLst/>
          </a:prstGeom>
        </p:spPr>
      </p:pic>
      <p:pic>
        <p:nvPicPr>
          <p:cNvPr id="47" name="Elemento grafico 46" descr="Tiro a segno contorno">
            <a:extLst>
              <a:ext uri="{FF2B5EF4-FFF2-40B4-BE49-F238E27FC236}">
                <a16:creationId xmlns:a16="http://schemas.microsoft.com/office/drawing/2014/main" id="{D58D57E4-2115-4EE6-A270-6C8EDEA4D3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48" name="Elemento grafico 47" descr="Singolo ingranaggio con riempimento a tinta unita">
            <a:extLst>
              <a:ext uri="{FF2B5EF4-FFF2-40B4-BE49-F238E27FC236}">
                <a16:creationId xmlns:a16="http://schemas.microsoft.com/office/drawing/2014/main" id="{3F6F1215-00C0-4B41-AF55-A32C982C4E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49" name="Elemento grafico 48" descr="Condividi con riempimento a tinta unita">
            <a:extLst>
              <a:ext uri="{FF2B5EF4-FFF2-40B4-BE49-F238E27FC236}">
                <a16:creationId xmlns:a16="http://schemas.microsoft.com/office/drawing/2014/main" id="{05B0D961-3E03-4788-ACD6-CF9EAB96E8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50" name="Segnaposto contenuto 7" descr="Blockchain contorno">
            <a:extLst>
              <a:ext uri="{FF2B5EF4-FFF2-40B4-BE49-F238E27FC236}">
                <a16:creationId xmlns:a16="http://schemas.microsoft.com/office/drawing/2014/main" id="{7CB27159-711B-4E6B-AAB6-A0F9523E98F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51" name="Segnaposto contenuto 9" descr="Utente con riempimento a tinta unita">
            <a:extLst>
              <a:ext uri="{FF2B5EF4-FFF2-40B4-BE49-F238E27FC236}">
                <a16:creationId xmlns:a16="http://schemas.microsoft.com/office/drawing/2014/main" id="{ADB85AA4-D27F-49D2-8E71-D813A5DE69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52" name="Elemento grafico 51" descr="Database con riempimento a tinta unita">
            <a:extLst>
              <a:ext uri="{FF2B5EF4-FFF2-40B4-BE49-F238E27FC236}">
                <a16:creationId xmlns:a16="http://schemas.microsoft.com/office/drawing/2014/main" id="{A970440D-786D-49FB-A39B-C9FF9F4967C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D23F40E-577C-4704-BDD1-53C6A313D6D2}"/>
              </a:ext>
            </a:extLst>
          </p:cNvPr>
          <p:cNvSpPr txBox="1"/>
          <p:nvPr/>
        </p:nvSpPr>
        <p:spPr>
          <a:xfrm>
            <a:off x="2112300" y="209818"/>
            <a:ext cx="398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ESERCITAZIONE</a:t>
            </a:r>
            <a:r>
              <a:rPr lang="it-IT" sz="2400" dirty="0"/>
              <a:t> </a:t>
            </a:r>
            <a:r>
              <a:rPr lang="it-IT" sz="3600" dirty="0"/>
              <a:t>8</a:t>
            </a:r>
            <a:r>
              <a:rPr lang="it-IT" sz="2400" dirty="0"/>
              <a:t>:</a:t>
            </a:r>
          </a:p>
          <a:p>
            <a:r>
              <a:rPr lang="it-IT" sz="2400" dirty="0"/>
              <a:t>Remote Procedure Call (RPC)</a:t>
            </a:r>
          </a:p>
        </p:txBody>
      </p:sp>
      <p:pic>
        <p:nvPicPr>
          <p:cNvPr id="27" name="Elemento grafico 26" descr="Idrante antincendio rotto con riempimento a tinta unita">
            <a:extLst>
              <a:ext uri="{FF2B5EF4-FFF2-40B4-BE49-F238E27FC236}">
                <a16:creationId xmlns:a16="http://schemas.microsoft.com/office/drawing/2014/main" id="{6AED2CD4-7E9D-48D4-92CC-DD47C6F6E2C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5435D6-7EED-41EE-960A-BEE7615438E2}"/>
              </a:ext>
            </a:extLst>
          </p:cNvPr>
          <p:cNvSpPr txBox="1"/>
          <p:nvPr/>
        </p:nvSpPr>
        <p:spPr>
          <a:xfrm>
            <a:off x="-70225" y="466434"/>
            <a:ext cx="106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OBIETTIVI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E036CC-8F6D-4AB6-9BBB-00504CEE01F3}"/>
              </a:ext>
            </a:extLst>
          </p:cNvPr>
          <p:cNvSpPr txBox="1"/>
          <p:nvPr/>
        </p:nvSpPr>
        <p:spPr>
          <a:xfrm>
            <a:off x="2449901" y="2502225"/>
            <a:ext cx="8039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 caratteri, le parole e le linee di un file di testo presente sul server remoto.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contare il numero di file (presenti nel direttorio remoto indicato dal client) la cui dimensione è maggiore di un intero indicato dal client.</a:t>
            </a:r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B76F72A4-D2D6-4461-B013-19C39F881AB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5AC1F13B-A53C-4375-BF94-1B5158675E9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075300" y="-1854076"/>
            <a:ext cx="1372494" cy="1404626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490B36B6-BBC5-484B-A361-6113D03E795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855367" y="7538824"/>
            <a:ext cx="1812359" cy="830261"/>
          </a:xfrm>
          <a:prstGeom prst="roundRect">
            <a:avLst>
              <a:gd name="adj" fmla="val 43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731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882C53-E1ED-48FB-8173-0ABE19D4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" y="-265174"/>
            <a:ext cx="1000265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71CC795-53B5-453F-AED8-D1FCB84A3BF5}"/>
              </a:ext>
            </a:extLst>
          </p:cNvPr>
          <p:cNvSpPr/>
          <p:nvPr/>
        </p:nvSpPr>
        <p:spPr>
          <a:xfrm>
            <a:off x="-921548" y="209107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FA072E8-1074-48BD-B36C-972DA8EB2E4F}"/>
              </a:ext>
            </a:extLst>
          </p:cNvPr>
          <p:cNvSpPr/>
          <p:nvPr/>
        </p:nvSpPr>
        <p:spPr>
          <a:xfrm>
            <a:off x="881775" y="12314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4FC5E84-FF8C-46EB-9CFF-4FBC959449F3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ED130A9-1ACE-45D9-A9DF-15C0186F661B}"/>
              </a:ext>
            </a:extLst>
          </p:cNvPr>
          <p:cNvSpPr/>
          <p:nvPr/>
        </p:nvSpPr>
        <p:spPr>
          <a:xfrm>
            <a:off x="-921548" y="391559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5D1D58-5653-4B97-8C87-4DF368AF30AC}"/>
              </a:ext>
            </a:extLst>
          </p:cNvPr>
          <p:cNvSpPr/>
          <p:nvPr/>
        </p:nvSpPr>
        <p:spPr>
          <a:xfrm>
            <a:off x="-921548" y="48266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E17BCF-9E84-4DAD-B1CA-6C9D26666E93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67F7D67F-E6A7-4DC1-A06C-072C77579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Singolo ingranaggio con riempimento a tinta unita">
            <a:extLst>
              <a:ext uri="{FF2B5EF4-FFF2-40B4-BE49-F238E27FC236}">
                <a16:creationId xmlns:a16="http://schemas.microsoft.com/office/drawing/2014/main" id="{7A983A31-68C2-4D8D-91CA-020486551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36591" y="1287018"/>
            <a:ext cx="718368" cy="718368"/>
          </a:xfrm>
          <a:prstGeom prst="rect">
            <a:avLst/>
          </a:prstGeom>
        </p:spPr>
      </p:pic>
      <p:pic>
        <p:nvPicPr>
          <p:cNvPr id="17" name="Elemento grafico 16" descr="Condividi con riempimento a tinta unita">
            <a:extLst>
              <a:ext uri="{FF2B5EF4-FFF2-40B4-BE49-F238E27FC236}">
                <a16:creationId xmlns:a16="http://schemas.microsoft.com/office/drawing/2014/main" id="{D92B4FC2-CD2D-48FC-999D-892731CB17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97865" y="2111908"/>
            <a:ext cx="780634" cy="780634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5FE9CD15-FB94-408C-B105-59C0C8EC61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66732" y="3913277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C1FDE6B0-852D-4F07-8435-68C4B37E9C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66732" y="488537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FADC2B51-9DB8-4F38-A295-33F7A4103BA1}"/>
              </a:ext>
            </a:extLst>
          </p:cNvPr>
          <p:cNvSpPr/>
          <p:nvPr/>
        </p:nvSpPr>
        <p:spPr>
          <a:xfrm>
            <a:off x="-902182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A7F4AB94-7AC0-4E1D-BB56-43BED00D0F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847366" y="3052022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45F6969B-6C0E-464D-BC27-11F3ABB32A22}"/>
              </a:ext>
            </a:extLst>
          </p:cNvPr>
          <p:cNvSpPr/>
          <p:nvPr/>
        </p:nvSpPr>
        <p:spPr>
          <a:xfrm flipH="1">
            <a:off x="-1" y="-9832784"/>
            <a:ext cx="1337094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79820B3-FCCA-41F1-864B-997EE45B50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Ingranaggi contorno">
            <a:extLst>
              <a:ext uri="{FF2B5EF4-FFF2-40B4-BE49-F238E27FC236}">
                <a16:creationId xmlns:a16="http://schemas.microsoft.com/office/drawing/2014/main" id="{FC474AD0-13F6-43C1-BC58-CCB35736C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5" name="Elemento grafico 24" descr="Condividi con riempimento a tinta unita">
            <a:extLst>
              <a:ext uri="{FF2B5EF4-FFF2-40B4-BE49-F238E27FC236}">
                <a16:creationId xmlns:a16="http://schemas.microsoft.com/office/drawing/2014/main" id="{DB1EF8F5-F64D-416F-90A8-C9DFD07509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0D521C08-D3A5-4783-A799-1FFF1521F4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DB618DFC-AF08-47B5-ACAD-654A0E8A31C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1DAD710D-6D99-4E58-A029-1FA40864DD9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B86FA234-F9F0-4DC7-B194-841544775C9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E156E2A-A88A-4D5F-81AD-81979975A960}"/>
              </a:ext>
            </a:extLst>
          </p:cNvPr>
          <p:cNvSpPr txBox="1"/>
          <p:nvPr/>
        </p:nvSpPr>
        <p:spPr>
          <a:xfrm>
            <a:off x="-93548" y="1456406"/>
            <a:ext cx="103013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D924BB-7FB1-4C82-91A5-C34F9D2F547A}"/>
              </a:ext>
            </a:extLst>
          </p:cNvPr>
          <p:cNvSpPr txBox="1"/>
          <p:nvPr/>
        </p:nvSpPr>
        <p:spPr>
          <a:xfrm>
            <a:off x="2102950" y="805253"/>
            <a:ext cx="3027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• FILE_SCAN: accetta come parametro d’ingresso il nome del file e restituisce tre interi che indicano: numero di caratteri, parole e linee nel file. Altrimenti un codice di errore.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07D647-1EBF-4A37-A91B-9D9732B72F6B}"/>
              </a:ext>
            </a:extLst>
          </p:cNvPr>
          <p:cNvSpPr txBox="1"/>
          <p:nvPr/>
        </p:nvSpPr>
        <p:spPr>
          <a:xfrm>
            <a:off x="2102950" y="3633203"/>
            <a:ext cx="31400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• DIR_SCAN: accetta come parametro d’ingresso il nome del direttorio remoto e una soglia numerica. In caso di successo, restituisce un intero positivo con il numero di file la cui dimensione supera la soglia inserita, altrimenti -1.</a:t>
            </a:r>
          </a:p>
          <a:p>
            <a:endParaRPr lang="it-IT" dirty="0"/>
          </a:p>
        </p:txBody>
      </p:sp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3A89474A-13D7-4E2E-BF72-A9861040F80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DBD411AA-9CB3-462B-AE4F-A0E1D77F85C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061180" y="471108"/>
            <a:ext cx="2848373" cy="2915057"/>
          </a:xfrm>
          <a:prstGeom prst="roundRect">
            <a:avLst>
              <a:gd name="adj" fmla="val 52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265EAE-8FA3-470E-B353-457A084FEAD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813230" y="3730426"/>
            <a:ext cx="5344271" cy="2448267"/>
          </a:xfrm>
          <a:prstGeom prst="roundRect">
            <a:avLst>
              <a:gd name="adj" fmla="val 51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5307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3</a:t>
            </a:fld>
            <a:endParaRPr lang="it-IT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8BDF5A38-5DAA-4652-B24D-132DC9A4418A}"/>
              </a:ext>
            </a:extLst>
          </p:cNvPr>
          <p:cNvSpPr/>
          <p:nvPr/>
        </p:nvSpPr>
        <p:spPr>
          <a:xfrm>
            <a:off x="815723" y="2062684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FC5FCFD-AA6A-4A57-8233-C33BE27E4977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F5A0048-7E26-4166-8460-210AE43053B5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11253363-C25D-4D4E-8A20-84B83C3D3B88}"/>
              </a:ext>
            </a:extLst>
          </p:cNvPr>
          <p:cNvSpPr/>
          <p:nvPr/>
        </p:nvSpPr>
        <p:spPr>
          <a:xfrm>
            <a:off x="-921548" y="391559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3B5834CB-2D85-43AB-A4E1-5AA2D7AB67CC}"/>
              </a:ext>
            </a:extLst>
          </p:cNvPr>
          <p:cNvSpPr/>
          <p:nvPr/>
        </p:nvSpPr>
        <p:spPr>
          <a:xfrm>
            <a:off x="-921548" y="48266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EBE12D95-23B5-40EA-942C-249C49F49539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5" name="Elemento grafico 34" descr="Tiro a segno contorno">
            <a:extLst>
              <a:ext uri="{FF2B5EF4-FFF2-40B4-BE49-F238E27FC236}">
                <a16:creationId xmlns:a16="http://schemas.microsoft.com/office/drawing/2014/main" id="{753A4E9C-1310-4DA4-B30E-4F3078A6B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36" name="Elemento grafico 35" descr="Ingranaggi contorno">
            <a:extLst>
              <a:ext uri="{FF2B5EF4-FFF2-40B4-BE49-F238E27FC236}">
                <a16:creationId xmlns:a16="http://schemas.microsoft.com/office/drawing/2014/main" id="{9F8C930C-6A6E-4240-9DF7-B80EF516B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37" name="Elemento grafico 36" descr="Condividi con riempimento a tinta unita">
            <a:extLst>
              <a:ext uri="{FF2B5EF4-FFF2-40B4-BE49-F238E27FC236}">
                <a16:creationId xmlns:a16="http://schemas.microsoft.com/office/drawing/2014/main" id="{42C2C5AA-49F6-4E55-8889-7F4AA048D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406" y="2083521"/>
            <a:ext cx="780634" cy="780634"/>
          </a:xfrm>
          <a:prstGeom prst="rect">
            <a:avLst/>
          </a:prstGeom>
        </p:spPr>
      </p:pic>
      <p:pic>
        <p:nvPicPr>
          <p:cNvPr id="38" name="Segnaposto contenuto 9" descr="Utente contorno">
            <a:extLst>
              <a:ext uri="{FF2B5EF4-FFF2-40B4-BE49-F238E27FC236}">
                <a16:creationId xmlns:a16="http://schemas.microsoft.com/office/drawing/2014/main" id="{5762467F-B95A-420D-80B5-ED3BFC5C5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66732" y="3913277"/>
            <a:ext cx="718368" cy="718368"/>
          </a:xfrm>
          <a:prstGeom prst="rect">
            <a:avLst/>
          </a:prstGeom>
        </p:spPr>
      </p:pic>
      <p:pic>
        <p:nvPicPr>
          <p:cNvPr id="39" name="Elemento grafico 38" descr="Database contorno">
            <a:extLst>
              <a:ext uri="{FF2B5EF4-FFF2-40B4-BE49-F238E27FC236}">
                <a16:creationId xmlns:a16="http://schemas.microsoft.com/office/drawing/2014/main" id="{CB70ACF4-5EAE-42AC-A9C4-6EBA2D5F17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66732" y="4885375"/>
            <a:ext cx="718368" cy="718368"/>
          </a:xfrm>
          <a:prstGeom prst="rect">
            <a:avLst/>
          </a:prstGeom>
        </p:spPr>
      </p:pic>
      <p:sp>
        <p:nvSpPr>
          <p:cNvPr id="40" name="Ovale 39">
            <a:extLst>
              <a:ext uri="{FF2B5EF4-FFF2-40B4-BE49-F238E27FC236}">
                <a16:creationId xmlns:a16="http://schemas.microsoft.com/office/drawing/2014/main" id="{A1D0670A-1449-4213-BDEE-5653870A65D5}"/>
              </a:ext>
            </a:extLst>
          </p:cNvPr>
          <p:cNvSpPr/>
          <p:nvPr/>
        </p:nvSpPr>
        <p:spPr>
          <a:xfrm>
            <a:off x="-949054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1" name="Segnaposto contenuto 7" descr="Blockchain contorno">
            <a:extLst>
              <a:ext uri="{FF2B5EF4-FFF2-40B4-BE49-F238E27FC236}">
                <a16:creationId xmlns:a16="http://schemas.microsoft.com/office/drawing/2014/main" id="{C7DF65FA-79A5-410F-A8A4-01BFAD0BF3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894238" y="3052022"/>
            <a:ext cx="718368" cy="718368"/>
          </a:xfrm>
          <a:prstGeom prst="rect">
            <a:avLst/>
          </a:prstGeom>
        </p:spPr>
      </p:pic>
      <p:sp>
        <p:nvSpPr>
          <p:cNvPr id="42" name="Figura a mano libera: forma 41">
            <a:extLst>
              <a:ext uri="{FF2B5EF4-FFF2-40B4-BE49-F238E27FC236}">
                <a16:creationId xmlns:a16="http://schemas.microsoft.com/office/drawing/2014/main" id="{DE6D121D-8749-4F9D-B356-C9649DDE3A82}"/>
              </a:ext>
            </a:extLst>
          </p:cNvPr>
          <p:cNvSpPr/>
          <p:nvPr/>
        </p:nvSpPr>
        <p:spPr>
          <a:xfrm flipH="1">
            <a:off x="0" y="-9003445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43" name="Elemento grafico 42" descr="Tiro a segno con riempimento a tinta unita">
            <a:extLst>
              <a:ext uri="{FF2B5EF4-FFF2-40B4-BE49-F238E27FC236}">
                <a16:creationId xmlns:a16="http://schemas.microsoft.com/office/drawing/2014/main" id="{1A338E8B-D893-4E9B-B5D1-535E1466CE5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44" name="Elemento grafico 43" descr="Singolo ingranaggio con riempimento a tinta unita">
            <a:extLst>
              <a:ext uri="{FF2B5EF4-FFF2-40B4-BE49-F238E27FC236}">
                <a16:creationId xmlns:a16="http://schemas.microsoft.com/office/drawing/2014/main" id="{8C7E79AB-0C64-45F1-8709-0E49F8F769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45" name="Elemento grafico 44" descr="Condividi con riempimento a tinta unita">
            <a:extLst>
              <a:ext uri="{FF2B5EF4-FFF2-40B4-BE49-F238E27FC236}">
                <a16:creationId xmlns:a16="http://schemas.microsoft.com/office/drawing/2014/main" id="{E3E4DDF8-E9A7-4A75-988D-3AAF47D690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46" name="Segnaposto contenuto 7" descr="Blockchain contorno">
            <a:extLst>
              <a:ext uri="{FF2B5EF4-FFF2-40B4-BE49-F238E27FC236}">
                <a16:creationId xmlns:a16="http://schemas.microsoft.com/office/drawing/2014/main" id="{C4809F84-C440-4AFE-8E72-4C1F1BC9F0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47" name="Segnaposto contenuto 9" descr="Utente con riempimento a tinta unita">
            <a:extLst>
              <a:ext uri="{FF2B5EF4-FFF2-40B4-BE49-F238E27FC236}">
                <a16:creationId xmlns:a16="http://schemas.microsoft.com/office/drawing/2014/main" id="{853C4ED5-572D-4ACF-8F3E-9A4AB7BD11C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48" name="Elemento grafico 47" descr="Database con riempimento a tinta unita">
            <a:extLst>
              <a:ext uri="{FF2B5EF4-FFF2-40B4-BE49-F238E27FC236}">
                <a16:creationId xmlns:a16="http://schemas.microsoft.com/office/drawing/2014/main" id="{CE8951B4-5E13-486E-8FF8-2985C73E93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24" name="Elemento grafico 23" descr="Idrante antincendio rotto con riempimento a tinta unita">
            <a:extLst>
              <a:ext uri="{FF2B5EF4-FFF2-40B4-BE49-F238E27FC236}">
                <a16:creationId xmlns:a16="http://schemas.microsoft.com/office/drawing/2014/main" id="{DE3A58D8-B7D6-4D92-B6D7-76573AFA2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E3F4E56-1545-4E64-BBE1-5322C02ED0EA}"/>
              </a:ext>
            </a:extLst>
          </p:cNvPr>
          <p:cNvSpPr txBox="1"/>
          <p:nvPr/>
        </p:nvSpPr>
        <p:spPr>
          <a:xfrm>
            <a:off x="-107059" y="2362131"/>
            <a:ext cx="106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INTERFACE</a:t>
            </a:r>
          </a:p>
        </p:txBody>
      </p:sp>
      <p:pic>
        <p:nvPicPr>
          <p:cNvPr id="27" name="Elemento grafico 26" descr="Idrante antincendio rotto con riempimento a tinta unita">
            <a:extLst>
              <a:ext uri="{FF2B5EF4-FFF2-40B4-BE49-F238E27FC236}">
                <a16:creationId xmlns:a16="http://schemas.microsoft.com/office/drawing/2014/main" id="{DDD07CA0-B809-499C-AB0E-1076F8BD57F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89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e 7">
            <a:extLst>
              <a:ext uri="{FF2B5EF4-FFF2-40B4-BE49-F238E27FC236}">
                <a16:creationId xmlns:a16="http://schemas.microsoft.com/office/drawing/2014/main" id="{CD629D74-F096-4080-B149-8187386A577E}"/>
              </a:ext>
            </a:extLst>
          </p:cNvPr>
          <p:cNvSpPr/>
          <p:nvPr/>
        </p:nvSpPr>
        <p:spPr>
          <a:xfrm>
            <a:off x="-921548" y="209107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C46C454-87C3-4560-9BFE-C5513764E15B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A75A8DD-643D-4EB8-84F2-14866949246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C0C9DE3-DBD1-4E0A-9601-3FC8309BAECE}"/>
              </a:ext>
            </a:extLst>
          </p:cNvPr>
          <p:cNvSpPr/>
          <p:nvPr/>
        </p:nvSpPr>
        <p:spPr>
          <a:xfrm>
            <a:off x="-921548" y="391559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3C499B9-B0AB-4BA6-8595-98FDDB6D056D}"/>
              </a:ext>
            </a:extLst>
          </p:cNvPr>
          <p:cNvSpPr/>
          <p:nvPr/>
        </p:nvSpPr>
        <p:spPr>
          <a:xfrm>
            <a:off x="-921548" y="48266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E97289B-6EAD-4B0B-9050-C551748A52A0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5" name="Elemento grafico 14" descr="Tiro a segno contorno">
            <a:extLst>
              <a:ext uri="{FF2B5EF4-FFF2-40B4-BE49-F238E27FC236}">
                <a16:creationId xmlns:a16="http://schemas.microsoft.com/office/drawing/2014/main" id="{EB10AEFA-EA37-450C-B6B9-A4784D75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7" name="Elemento grafico 16" descr="Ingranaggi contorno">
            <a:extLst>
              <a:ext uri="{FF2B5EF4-FFF2-40B4-BE49-F238E27FC236}">
                <a16:creationId xmlns:a16="http://schemas.microsoft.com/office/drawing/2014/main" id="{BDB117D3-9984-44AE-BBFF-E072A085F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18" name="Elemento grafico 17" descr="Condividi con riempimento a tinta unita">
            <a:extLst>
              <a:ext uri="{FF2B5EF4-FFF2-40B4-BE49-F238E27FC236}">
                <a16:creationId xmlns:a16="http://schemas.microsoft.com/office/drawing/2014/main" id="{85CAC16D-90F7-42C3-A9E5-7E158169A4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97865" y="2111908"/>
            <a:ext cx="780634" cy="780634"/>
          </a:xfrm>
          <a:prstGeom prst="rect">
            <a:avLst/>
          </a:prstGeom>
        </p:spPr>
      </p:pic>
      <p:pic>
        <p:nvPicPr>
          <p:cNvPr id="20" name="Segnaposto contenuto 9" descr="Utente contorno">
            <a:extLst>
              <a:ext uri="{FF2B5EF4-FFF2-40B4-BE49-F238E27FC236}">
                <a16:creationId xmlns:a16="http://schemas.microsoft.com/office/drawing/2014/main" id="{05F1C3D9-E9FB-4FAF-91D3-4C851747AF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66732" y="3913277"/>
            <a:ext cx="718368" cy="718368"/>
          </a:xfrm>
          <a:prstGeom prst="rect">
            <a:avLst/>
          </a:prstGeom>
        </p:spPr>
      </p:pic>
      <p:pic>
        <p:nvPicPr>
          <p:cNvPr id="21" name="Elemento grafico 20" descr="Database contorno">
            <a:extLst>
              <a:ext uri="{FF2B5EF4-FFF2-40B4-BE49-F238E27FC236}">
                <a16:creationId xmlns:a16="http://schemas.microsoft.com/office/drawing/2014/main" id="{6D01C2E6-5FE9-4975-AD11-1F42B37B5A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66732" y="4885375"/>
            <a:ext cx="718368" cy="718368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0FF573E0-F50A-4F4C-A0F3-94A1ECF4F69F}"/>
              </a:ext>
            </a:extLst>
          </p:cNvPr>
          <p:cNvSpPr/>
          <p:nvPr/>
        </p:nvSpPr>
        <p:spPr>
          <a:xfrm>
            <a:off x="815723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9" name="Segnaposto contenuto 7" descr="Blockchain contorno">
            <a:extLst>
              <a:ext uri="{FF2B5EF4-FFF2-40B4-BE49-F238E27FC236}">
                <a16:creationId xmlns:a16="http://schemas.microsoft.com/office/drawing/2014/main" id="{E6B1700F-9040-4682-98BB-7B2E969C07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0539" y="3052022"/>
            <a:ext cx="718368" cy="718368"/>
          </a:xfrm>
          <a:prstGeom prst="rect">
            <a:avLst/>
          </a:prstGeom>
        </p:spPr>
      </p:pic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4C745E4D-8AD3-45CF-871D-07F126470D58}"/>
              </a:ext>
            </a:extLst>
          </p:cNvPr>
          <p:cNvSpPr/>
          <p:nvPr/>
        </p:nvSpPr>
        <p:spPr>
          <a:xfrm flipH="1">
            <a:off x="0" y="-8067780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4</a:t>
            </a:fld>
            <a:endParaRPr lang="it-IT" noProof="0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D502047B-C131-42CE-9B5F-78E23B8D71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25706FE3-655D-483E-9825-9402757AD9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5" name="Elemento grafico 24" descr="Condividi con riempimento a tinta unita">
            <a:extLst>
              <a:ext uri="{FF2B5EF4-FFF2-40B4-BE49-F238E27FC236}">
                <a16:creationId xmlns:a16="http://schemas.microsoft.com/office/drawing/2014/main" id="{959BDCFE-0E5A-4A4D-9BC3-5B839198CA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ACB43C8A-165D-48D7-BBE6-15784402C1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0EBA6631-9D0B-4C08-82A7-DC5114B165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8F323B9E-9420-4774-911C-C367FD14FF4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4C6B5D36-D1A9-4D89-8D81-22219E0511F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67C78B4-1DD2-4EFC-9E86-4EAAAEDF675D}"/>
              </a:ext>
            </a:extLst>
          </p:cNvPr>
          <p:cNvSpPr txBox="1"/>
          <p:nvPr/>
        </p:nvSpPr>
        <p:spPr>
          <a:xfrm>
            <a:off x="-98232" y="3263192"/>
            <a:ext cx="106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accent2">
                    <a:lumMod val="75000"/>
                  </a:schemeClr>
                </a:solidFill>
              </a:rPr>
              <a:t>STRUTTURA</a:t>
            </a:r>
          </a:p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DATI</a:t>
            </a:r>
          </a:p>
        </p:txBody>
      </p:sp>
      <p:pic>
        <p:nvPicPr>
          <p:cNvPr id="32" name="Elemento grafico 31" descr="Idrante antincendio rotto con riempimento a tinta unita">
            <a:extLst>
              <a:ext uri="{FF2B5EF4-FFF2-40B4-BE49-F238E27FC236}">
                <a16:creationId xmlns:a16="http://schemas.microsoft.com/office/drawing/2014/main" id="{DDB8651A-C931-4084-8034-CE01FD76303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36666CA-8085-4D9B-9492-FD96F6CEA3BA}"/>
              </a:ext>
            </a:extLst>
          </p:cNvPr>
          <p:cNvPicPr>
            <a:picLocks noChangeAspect="1"/>
          </p:cNvPicPr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12470270" y="2400507"/>
            <a:ext cx="2802478" cy="1725369"/>
          </a:xfrm>
          <a:prstGeom prst="roundRect">
            <a:avLst>
              <a:gd name="adj" fmla="val 24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3441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5</a:t>
            </a:fld>
            <a:endParaRPr lang="it-IT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36136B-0BBB-4725-A8B4-96B6E3534644}"/>
              </a:ext>
            </a:extLst>
          </p:cNvPr>
          <p:cNvSpPr/>
          <p:nvPr/>
        </p:nvSpPr>
        <p:spPr>
          <a:xfrm>
            <a:off x="-921548" y="209107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815723" y="391559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21548" y="482669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17" name="Elemento grafico 16" descr="Condividi con riempimento a tinta unita">
            <a:extLst>
              <a:ext uri="{FF2B5EF4-FFF2-40B4-BE49-F238E27FC236}">
                <a16:creationId xmlns:a16="http://schemas.microsoft.com/office/drawing/2014/main" id="{40E6D582-9765-4E68-A2E2-2EA568635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897865" y="2111908"/>
            <a:ext cx="780634" cy="780634"/>
          </a:xfrm>
          <a:prstGeom prst="rect">
            <a:avLst/>
          </a:prstGeom>
        </p:spPr>
      </p:pic>
      <p:pic>
        <p:nvPicPr>
          <p:cNvPr id="18" name="Segnaposto contenuto 9" descr="Utente con riempimento a tinta unita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70539" y="3913277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66732" y="488537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866732" y="3052022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7149393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CFC18D5-1549-4780-ABA0-E1A9700B8B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F09C701D-C4FF-49D0-8ACF-9081D6B21E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5" name="Elemento grafico 24" descr="Condividi con riempimento a tinta unita">
            <a:extLst>
              <a:ext uri="{FF2B5EF4-FFF2-40B4-BE49-F238E27FC236}">
                <a16:creationId xmlns:a16="http://schemas.microsoft.com/office/drawing/2014/main" id="{F3E112FE-5D7F-46B8-AB3F-74FECA698A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51A6216D-564A-4B11-80EF-CD948BC17C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torno">
            <a:extLst>
              <a:ext uri="{FF2B5EF4-FFF2-40B4-BE49-F238E27FC236}">
                <a16:creationId xmlns:a16="http://schemas.microsoft.com/office/drawing/2014/main" id="{14582A50-71C2-4B6B-B5B7-5AF1C9507F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FE08B14E-79F9-4B5A-8ABF-0ED56DDC931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29" name="Elemento grafico 28" descr="Idrante antincendio rotto con riempimento a tinta unita">
            <a:extLst>
              <a:ext uri="{FF2B5EF4-FFF2-40B4-BE49-F238E27FC236}">
                <a16:creationId xmlns:a16="http://schemas.microsoft.com/office/drawing/2014/main" id="{9F24419D-4810-4125-8C07-19112F6BDF1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F45BA78-6ED8-4582-862F-F58B9DD8CD9D}"/>
              </a:ext>
            </a:extLst>
          </p:cNvPr>
          <p:cNvSpPr txBox="1"/>
          <p:nvPr/>
        </p:nvSpPr>
        <p:spPr>
          <a:xfrm>
            <a:off x="77214" y="4175704"/>
            <a:ext cx="7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01900-E05C-4984-8173-33AC8EE21AE5}"/>
              </a:ext>
            </a:extLst>
          </p:cNvPr>
          <p:cNvSpPr txBox="1"/>
          <p:nvPr/>
        </p:nvSpPr>
        <p:spPr>
          <a:xfrm>
            <a:off x="1959182" y="2151728"/>
            <a:ext cx="3640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Client interagisce con l’utente proponendogli ciclicamente i servizi che utilizzano le due procedure remote. Richiede gli input necessari, invoca il servizio specificato e stampa a video gli esiti delle chiamate, fino alla fine del file di input da tastiera.</a:t>
            </a:r>
          </a:p>
        </p:txBody>
      </p:sp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D9FA2ED8-9FF8-464E-97E7-F8738C7D56C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D166457-A572-43CA-A804-6FA157B077C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599529" y="1480535"/>
            <a:ext cx="6329694" cy="3896929"/>
          </a:xfrm>
          <a:prstGeom prst="roundRect">
            <a:avLst>
              <a:gd name="adj" fmla="val 38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194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FE48885-3C1A-4AFF-A249-2136F8D4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" y="1864246"/>
            <a:ext cx="1212540" cy="5534797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6</a:t>
            </a:fld>
            <a:endParaRPr lang="it-IT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36136B-0BBB-4725-A8B4-96B6E3534644}"/>
              </a:ext>
            </a:extLst>
          </p:cNvPr>
          <p:cNvSpPr/>
          <p:nvPr/>
        </p:nvSpPr>
        <p:spPr>
          <a:xfrm>
            <a:off x="-921548" y="209107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49054" y="396385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815723" y="4847716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-921548" y="5744747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17" name="Elemento grafico 16" descr="Condividi con riempimento a tinta unita">
            <a:extLst>
              <a:ext uri="{FF2B5EF4-FFF2-40B4-BE49-F238E27FC236}">
                <a16:creationId xmlns:a16="http://schemas.microsoft.com/office/drawing/2014/main" id="{40E6D582-9765-4E68-A2E2-2EA5686354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97865" y="2111908"/>
            <a:ext cx="780634" cy="780634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94238" y="3961535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 riempimento a tinta unita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70539" y="4906395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866732" y="3052022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6213728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CFC18D5-1549-4780-ABA0-E1A9700B8B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F09C701D-C4FF-49D0-8ACF-9081D6B21E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5" name="Elemento grafico 24" descr="Condividi con riempimento a tinta unita">
            <a:extLst>
              <a:ext uri="{FF2B5EF4-FFF2-40B4-BE49-F238E27FC236}">
                <a16:creationId xmlns:a16="http://schemas.microsoft.com/office/drawing/2014/main" id="{F3E112FE-5D7F-46B8-AB3F-74FECA698A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51A6216D-564A-4B11-80EF-CD948BC17C7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14582A50-71C2-4B6B-B5B7-5AF1C9507FE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torno">
            <a:extLst>
              <a:ext uri="{FF2B5EF4-FFF2-40B4-BE49-F238E27FC236}">
                <a16:creationId xmlns:a16="http://schemas.microsoft.com/office/drawing/2014/main" id="{FE08B14E-79F9-4B5A-8ABF-0ED56DDC931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30" name="Elemento grafico 29" descr="Idrante antincendio rotto con riempimento a tinta unita">
            <a:extLst>
              <a:ext uri="{FF2B5EF4-FFF2-40B4-BE49-F238E27FC236}">
                <a16:creationId xmlns:a16="http://schemas.microsoft.com/office/drawing/2014/main" id="{16B4B142-B9C0-4291-A17F-DBFE8499204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2109" y="5744747"/>
            <a:ext cx="720000" cy="720000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A0EA46D-D896-46C1-877F-4FFBDF137463}"/>
              </a:ext>
            </a:extLst>
          </p:cNvPr>
          <p:cNvSpPr txBox="1"/>
          <p:nvPr/>
        </p:nvSpPr>
        <p:spPr>
          <a:xfrm>
            <a:off x="62983" y="5129221"/>
            <a:ext cx="718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1B6EEB-B3DD-41F3-A0CC-A48BAD86871F}"/>
              </a:ext>
            </a:extLst>
          </p:cNvPr>
          <p:cNvSpPr txBox="1"/>
          <p:nvPr/>
        </p:nvSpPr>
        <p:spPr>
          <a:xfrm>
            <a:off x="1837236" y="2595598"/>
            <a:ext cx="3165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Server implementa le procedure invocabili in remoto restituendo l’esito delle operazioni usando le RPC di SUN a default.</a:t>
            </a:r>
          </a:p>
        </p:txBody>
      </p:sp>
      <p:pic>
        <p:nvPicPr>
          <p:cNvPr id="31" name="Elemento grafico 30" descr="Idrante antincendio rotto con riempimento a tinta unita">
            <a:extLst>
              <a:ext uri="{FF2B5EF4-FFF2-40B4-BE49-F238E27FC236}">
                <a16:creationId xmlns:a16="http://schemas.microsoft.com/office/drawing/2014/main" id="{8F45B178-791B-4E21-ACCA-296C07446E9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-867548" y="579874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75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E6269D-AA7B-4BF2-9CDB-D2F5826A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" y="36513"/>
            <a:ext cx="1000265" cy="685799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561EB7DC-28DB-4BE1-9152-D0201F3020AE}"/>
              </a:ext>
            </a:extLst>
          </p:cNvPr>
          <p:cNvSpPr/>
          <p:nvPr/>
        </p:nvSpPr>
        <p:spPr>
          <a:xfrm>
            <a:off x="815723" y="575350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3" name="Elemento grafico 2" descr="Idrante antincendio rotto con riempimento a tinta unita">
            <a:extLst>
              <a:ext uri="{FF2B5EF4-FFF2-40B4-BE49-F238E27FC236}">
                <a16:creationId xmlns:a16="http://schemas.microsoft.com/office/drawing/2014/main" id="{E3606FC0-F891-4ED0-8CB2-E32D07849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69723" y="5799444"/>
            <a:ext cx="720000" cy="720000"/>
          </a:xfrm>
          <a:prstGeom prst="rect">
            <a:avLst/>
          </a:prstGeom>
        </p:spPr>
      </p:pic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02CA51CB-D57C-4543-8737-F2B5C286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795" y="6388793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7</a:t>
            </a:fld>
            <a:endParaRPr lang="it-IT" noProof="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936136B-0BBB-4725-A8B4-96B6E3534644}"/>
              </a:ext>
            </a:extLst>
          </p:cNvPr>
          <p:cNvSpPr/>
          <p:nvPr/>
        </p:nvSpPr>
        <p:spPr>
          <a:xfrm>
            <a:off x="-921548" y="209107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08E348B-5C5B-4BD5-BE00-FC207FEB64D5}"/>
              </a:ext>
            </a:extLst>
          </p:cNvPr>
          <p:cNvSpPr/>
          <p:nvPr/>
        </p:nvSpPr>
        <p:spPr>
          <a:xfrm>
            <a:off x="-921548" y="1177652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98B8E1B-D00E-4AB0-A4DA-EAC103B50F3F}"/>
              </a:ext>
            </a:extLst>
          </p:cNvPr>
          <p:cNvSpPr/>
          <p:nvPr/>
        </p:nvSpPr>
        <p:spPr>
          <a:xfrm>
            <a:off x="-921548" y="264233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769B434-B71C-4155-BB92-C9F5B3B0B0F3}"/>
              </a:ext>
            </a:extLst>
          </p:cNvPr>
          <p:cNvSpPr/>
          <p:nvPr/>
        </p:nvSpPr>
        <p:spPr>
          <a:xfrm>
            <a:off x="-949054" y="396385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76A17D-3242-4BD8-B005-6B712E1D20D3}"/>
              </a:ext>
            </a:extLst>
          </p:cNvPr>
          <p:cNvSpPr/>
          <p:nvPr/>
        </p:nvSpPr>
        <p:spPr>
          <a:xfrm>
            <a:off x="-974327" y="4890281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14" name="Elemento grafico 13" descr="Tiro a segno contorno">
            <a:extLst>
              <a:ext uri="{FF2B5EF4-FFF2-40B4-BE49-F238E27FC236}">
                <a16:creationId xmlns:a16="http://schemas.microsoft.com/office/drawing/2014/main" id="{3C27E02F-4946-4FEC-BD68-B2104A1DA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6732" y="320812"/>
            <a:ext cx="718368" cy="718368"/>
          </a:xfrm>
          <a:prstGeom prst="rect">
            <a:avLst/>
          </a:prstGeom>
        </p:spPr>
      </p:pic>
      <p:pic>
        <p:nvPicPr>
          <p:cNvPr id="15" name="Elemento grafico 14" descr="Ingranaggi contorno">
            <a:extLst>
              <a:ext uri="{FF2B5EF4-FFF2-40B4-BE49-F238E27FC236}">
                <a16:creationId xmlns:a16="http://schemas.microsoft.com/office/drawing/2014/main" id="{C5039894-E757-4503-8F78-9ECB13AFD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866732" y="1233237"/>
            <a:ext cx="718368" cy="718368"/>
          </a:xfrm>
          <a:prstGeom prst="rect">
            <a:avLst/>
          </a:prstGeom>
        </p:spPr>
      </p:pic>
      <p:pic>
        <p:nvPicPr>
          <p:cNvPr id="17" name="Elemento grafico 16" descr="Condividi con riempimento a tinta unita">
            <a:extLst>
              <a:ext uri="{FF2B5EF4-FFF2-40B4-BE49-F238E27FC236}">
                <a16:creationId xmlns:a16="http://schemas.microsoft.com/office/drawing/2014/main" id="{40E6D582-9765-4E68-A2E2-2EA5686354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897865" y="2111908"/>
            <a:ext cx="780634" cy="780634"/>
          </a:xfrm>
          <a:prstGeom prst="rect">
            <a:avLst/>
          </a:prstGeom>
        </p:spPr>
      </p:pic>
      <p:pic>
        <p:nvPicPr>
          <p:cNvPr id="18" name="Segnaposto contenuto 9" descr="Utente contorno">
            <a:extLst>
              <a:ext uri="{FF2B5EF4-FFF2-40B4-BE49-F238E27FC236}">
                <a16:creationId xmlns:a16="http://schemas.microsoft.com/office/drawing/2014/main" id="{641F713D-465F-4B4B-938D-2DA6E056A2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894238" y="3961535"/>
            <a:ext cx="718368" cy="718368"/>
          </a:xfrm>
          <a:prstGeom prst="rect">
            <a:avLst/>
          </a:prstGeom>
        </p:spPr>
      </p:pic>
      <p:pic>
        <p:nvPicPr>
          <p:cNvPr id="19" name="Elemento grafico 18" descr="Database contorno">
            <a:extLst>
              <a:ext uri="{FF2B5EF4-FFF2-40B4-BE49-F238E27FC236}">
                <a16:creationId xmlns:a16="http://schemas.microsoft.com/office/drawing/2014/main" id="{6B007BB4-3D91-406F-8527-FC090EE172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919511" y="4948960"/>
            <a:ext cx="718368" cy="718368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A14AC0E5-863B-46F8-BEA7-832DDCAB9BCF}"/>
              </a:ext>
            </a:extLst>
          </p:cNvPr>
          <p:cNvSpPr/>
          <p:nvPr/>
        </p:nvSpPr>
        <p:spPr>
          <a:xfrm>
            <a:off x="-921548" y="3004490"/>
            <a:ext cx="828000" cy="82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21" name="Segnaposto contenuto 7" descr="Blockchain contorno">
            <a:extLst>
              <a:ext uri="{FF2B5EF4-FFF2-40B4-BE49-F238E27FC236}">
                <a16:creationId xmlns:a16="http://schemas.microsoft.com/office/drawing/2014/main" id="{7A6AF9BE-EC89-47A6-9ED7-D20D7E2162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866732" y="3052022"/>
            <a:ext cx="718368" cy="718368"/>
          </a:xfrm>
          <a:prstGeom prst="rect">
            <a:avLst/>
          </a:prstGeom>
        </p:spPr>
      </p:pic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5F4D36A5-1D2D-4A2E-85BC-D6789A6158C7}"/>
              </a:ext>
            </a:extLst>
          </p:cNvPr>
          <p:cNvSpPr/>
          <p:nvPr/>
        </p:nvSpPr>
        <p:spPr>
          <a:xfrm flipH="1">
            <a:off x="0" y="-5319542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pic>
        <p:nvPicPr>
          <p:cNvPr id="23" name="Elemento grafico 22" descr="Tiro a segno con riempimento a tinta unita">
            <a:extLst>
              <a:ext uri="{FF2B5EF4-FFF2-40B4-BE49-F238E27FC236}">
                <a16:creationId xmlns:a16="http://schemas.microsoft.com/office/drawing/2014/main" id="{8CFC18D5-1549-4780-ABA0-E1A9700B8B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2109" y="320812"/>
            <a:ext cx="718368" cy="718368"/>
          </a:xfrm>
          <a:prstGeom prst="rect">
            <a:avLst/>
          </a:prstGeom>
        </p:spPr>
      </p:pic>
      <p:pic>
        <p:nvPicPr>
          <p:cNvPr id="24" name="Elemento grafico 23" descr="Singolo ingranaggio con riempimento a tinta unita">
            <a:extLst>
              <a:ext uri="{FF2B5EF4-FFF2-40B4-BE49-F238E27FC236}">
                <a16:creationId xmlns:a16="http://schemas.microsoft.com/office/drawing/2014/main" id="{F09C701D-C4FF-49D0-8ACF-9081D6B21E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242109" y="1233237"/>
            <a:ext cx="718368" cy="718368"/>
          </a:xfrm>
          <a:prstGeom prst="rect">
            <a:avLst/>
          </a:prstGeom>
        </p:spPr>
      </p:pic>
      <p:pic>
        <p:nvPicPr>
          <p:cNvPr id="25" name="Elemento grafico 24" descr="Condividi con riempimento a tinta unita">
            <a:extLst>
              <a:ext uri="{FF2B5EF4-FFF2-40B4-BE49-F238E27FC236}">
                <a16:creationId xmlns:a16="http://schemas.microsoft.com/office/drawing/2014/main" id="{F3E112FE-5D7F-46B8-AB3F-74FECA698A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0976" y="2111908"/>
            <a:ext cx="780634" cy="780634"/>
          </a:xfrm>
          <a:prstGeom prst="rect">
            <a:avLst/>
          </a:prstGeom>
        </p:spPr>
      </p:pic>
      <p:pic>
        <p:nvPicPr>
          <p:cNvPr id="26" name="Segnaposto contenuto 7" descr="Blockchain contorno">
            <a:extLst>
              <a:ext uri="{FF2B5EF4-FFF2-40B4-BE49-F238E27FC236}">
                <a16:creationId xmlns:a16="http://schemas.microsoft.com/office/drawing/2014/main" id="{51A6216D-564A-4B11-80EF-CD948BC17C7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2109" y="3052022"/>
            <a:ext cx="718368" cy="718368"/>
          </a:xfrm>
          <a:prstGeom prst="rect">
            <a:avLst/>
          </a:prstGeom>
        </p:spPr>
      </p:pic>
      <p:pic>
        <p:nvPicPr>
          <p:cNvPr id="27" name="Segnaposto contenuto 9" descr="Utente con riempimento a tinta unita">
            <a:extLst>
              <a:ext uri="{FF2B5EF4-FFF2-40B4-BE49-F238E27FC236}">
                <a16:creationId xmlns:a16="http://schemas.microsoft.com/office/drawing/2014/main" id="{14582A50-71C2-4B6B-B5B7-5AF1C9507FE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42109" y="3913277"/>
            <a:ext cx="718368" cy="718368"/>
          </a:xfrm>
          <a:prstGeom prst="rect">
            <a:avLst/>
          </a:prstGeom>
        </p:spPr>
      </p:pic>
      <p:pic>
        <p:nvPicPr>
          <p:cNvPr id="28" name="Elemento grafico 27" descr="Database con riempimento a tinta unita">
            <a:extLst>
              <a:ext uri="{FF2B5EF4-FFF2-40B4-BE49-F238E27FC236}">
                <a16:creationId xmlns:a16="http://schemas.microsoft.com/office/drawing/2014/main" id="{FE08B14E-79F9-4B5A-8ABF-0ED56DDC931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2109" y="4885375"/>
            <a:ext cx="718368" cy="718368"/>
          </a:xfrm>
          <a:prstGeom prst="rect">
            <a:avLst/>
          </a:prstGeom>
        </p:spPr>
      </p:pic>
      <p:pic>
        <p:nvPicPr>
          <p:cNvPr id="29" name="Elemento grafico 28" descr="Cactus con riempimento a tinta unita">
            <a:extLst>
              <a:ext uri="{FF2B5EF4-FFF2-40B4-BE49-F238E27FC236}">
                <a16:creationId xmlns:a16="http://schemas.microsoft.com/office/drawing/2014/main" id="{6D4452B6-B4C6-4806-9174-223EF4BA0F1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0477" y="5861502"/>
            <a:ext cx="720000" cy="720000"/>
          </a:xfrm>
          <a:prstGeom prst="rect">
            <a:avLst/>
          </a:prstGeom>
        </p:spPr>
      </p:pic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10F56290-7869-4507-813C-FCDF1A32339C}"/>
              </a:ext>
            </a:extLst>
          </p:cNvPr>
          <p:cNvSpPr/>
          <p:nvPr/>
        </p:nvSpPr>
        <p:spPr>
          <a:xfrm flipH="1">
            <a:off x="10962277" y="-3742088"/>
            <a:ext cx="1229723" cy="22957972"/>
          </a:xfrm>
          <a:custGeom>
            <a:avLst/>
            <a:gdLst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0" fmla="*/ 0 w 1229710"/>
              <a:gd name="connsiteY0" fmla="*/ 22957972 h 22957972"/>
              <a:gd name="connsiteX1" fmla="*/ 0 w 1229710"/>
              <a:gd name="connsiteY1" fmla="*/ 12288883 h 22957972"/>
              <a:gd name="connsiteX2" fmla="*/ 533915 w 1229710"/>
              <a:gd name="connsiteY2" fmla="*/ 11478986 h 22957972"/>
              <a:gd name="connsiteX3" fmla="*/ 0 w 1229710"/>
              <a:gd name="connsiteY3" fmla="*/ 10669089 h 22957972"/>
              <a:gd name="connsiteX4" fmla="*/ 0 w 1229710"/>
              <a:gd name="connsiteY4" fmla="*/ 0 h 22957972"/>
              <a:gd name="connsiteX5" fmla="*/ 1229710 w 1229710"/>
              <a:gd name="connsiteY5" fmla="*/ 0 h 22957972"/>
              <a:gd name="connsiteX6" fmla="*/ 1229710 w 1229710"/>
              <a:gd name="connsiteY6" fmla="*/ 22957972 h 22957972"/>
              <a:gd name="connsiteX7" fmla="*/ 0 w 1229710"/>
              <a:gd name="connsiteY7" fmla="*/ 22957972 h 22957972"/>
              <a:gd name="connsiteX0" fmla="*/ 295 w 1230005"/>
              <a:gd name="connsiteY0" fmla="*/ 22957972 h 22957972"/>
              <a:gd name="connsiteX1" fmla="*/ 295 w 1230005"/>
              <a:gd name="connsiteY1" fmla="*/ 12288883 h 22957972"/>
              <a:gd name="connsiteX2" fmla="*/ 534210 w 1230005"/>
              <a:gd name="connsiteY2" fmla="*/ 11478986 h 22957972"/>
              <a:gd name="connsiteX3" fmla="*/ 295 w 1230005"/>
              <a:gd name="connsiteY3" fmla="*/ 10669089 h 22957972"/>
              <a:gd name="connsiteX4" fmla="*/ 295 w 1230005"/>
              <a:gd name="connsiteY4" fmla="*/ 0 h 22957972"/>
              <a:gd name="connsiteX5" fmla="*/ 1230005 w 1230005"/>
              <a:gd name="connsiteY5" fmla="*/ 0 h 22957972"/>
              <a:gd name="connsiteX6" fmla="*/ 1230005 w 1230005"/>
              <a:gd name="connsiteY6" fmla="*/ 22957972 h 22957972"/>
              <a:gd name="connsiteX7" fmla="*/ 295 w 1230005"/>
              <a:gd name="connsiteY7" fmla="*/ 22957972 h 22957972"/>
              <a:gd name="connsiteX0" fmla="*/ 5 w 1229715"/>
              <a:gd name="connsiteY0" fmla="*/ 22957972 h 22957972"/>
              <a:gd name="connsiteX1" fmla="*/ 5 w 1229715"/>
              <a:gd name="connsiteY1" fmla="*/ 12288883 h 22957972"/>
              <a:gd name="connsiteX2" fmla="*/ 533920 w 1229715"/>
              <a:gd name="connsiteY2" fmla="*/ 11478986 h 22957972"/>
              <a:gd name="connsiteX3" fmla="*/ 5 w 1229715"/>
              <a:gd name="connsiteY3" fmla="*/ 10669089 h 22957972"/>
              <a:gd name="connsiteX4" fmla="*/ 5 w 1229715"/>
              <a:gd name="connsiteY4" fmla="*/ 0 h 22957972"/>
              <a:gd name="connsiteX5" fmla="*/ 1229715 w 1229715"/>
              <a:gd name="connsiteY5" fmla="*/ 0 h 22957972"/>
              <a:gd name="connsiteX6" fmla="*/ 1229715 w 1229715"/>
              <a:gd name="connsiteY6" fmla="*/ 22957972 h 22957972"/>
              <a:gd name="connsiteX7" fmla="*/ 5 w 1229715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2 w 1229722"/>
              <a:gd name="connsiteY0" fmla="*/ 22957972 h 22957972"/>
              <a:gd name="connsiteX1" fmla="*/ 12 w 1229722"/>
              <a:gd name="connsiteY1" fmla="*/ 12288883 h 22957972"/>
              <a:gd name="connsiteX2" fmla="*/ 533927 w 1229722"/>
              <a:gd name="connsiteY2" fmla="*/ 11478986 h 22957972"/>
              <a:gd name="connsiteX3" fmla="*/ 12 w 1229722"/>
              <a:gd name="connsiteY3" fmla="*/ 10669089 h 22957972"/>
              <a:gd name="connsiteX4" fmla="*/ 12 w 1229722"/>
              <a:gd name="connsiteY4" fmla="*/ 0 h 22957972"/>
              <a:gd name="connsiteX5" fmla="*/ 1229722 w 1229722"/>
              <a:gd name="connsiteY5" fmla="*/ 0 h 22957972"/>
              <a:gd name="connsiteX6" fmla="*/ 1229722 w 1229722"/>
              <a:gd name="connsiteY6" fmla="*/ 22957972 h 22957972"/>
              <a:gd name="connsiteX7" fmla="*/ 12 w 1229722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  <a:gd name="connsiteX0" fmla="*/ 13 w 1229723"/>
              <a:gd name="connsiteY0" fmla="*/ 22957972 h 22957972"/>
              <a:gd name="connsiteX1" fmla="*/ 13 w 1229723"/>
              <a:gd name="connsiteY1" fmla="*/ 12288883 h 22957972"/>
              <a:gd name="connsiteX2" fmla="*/ 474722 w 1229723"/>
              <a:gd name="connsiteY2" fmla="*/ 11475696 h 22957972"/>
              <a:gd name="connsiteX3" fmla="*/ 13 w 1229723"/>
              <a:gd name="connsiteY3" fmla="*/ 10669089 h 22957972"/>
              <a:gd name="connsiteX4" fmla="*/ 13 w 1229723"/>
              <a:gd name="connsiteY4" fmla="*/ 0 h 22957972"/>
              <a:gd name="connsiteX5" fmla="*/ 1229723 w 1229723"/>
              <a:gd name="connsiteY5" fmla="*/ 0 h 22957972"/>
              <a:gd name="connsiteX6" fmla="*/ 1229723 w 1229723"/>
              <a:gd name="connsiteY6" fmla="*/ 22957972 h 22957972"/>
              <a:gd name="connsiteX7" fmla="*/ 13 w 1229723"/>
              <a:gd name="connsiteY7" fmla="*/ 22957972 h 22957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723" h="22957972">
                <a:moveTo>
                  <a:pt x="13" y="22957972"/>
                </a:moveTo>
                <a:lnTo>
                  <a:pt x="13" y="12288883"/>
                </a:lnTo>
                <a:cubicBezTo>
                  <a:pt x="-2919" y="11887349"/>
                  <a:pt x="475585" y="11941716"/>
                  <a:pt x="474722" y="11475696"/>
                </a:cubicBezTo>
                <a:cubicBezTo>
                  <a:pt x="473859" y="11009676"/>
                  <a:pt x="-1690" y="11083914"/>
                  <a:pt x="13" y="10669089"/>
                </a:cubicBezTo>
                <a:lnTo>
                  <a:pt x="13" y="0"/>
                </a:lnTo>
                <a:lnTo>
                  <a:pt x="1229723" y="0"/>
                </a:lnTo>
                <a:lnTo>
                  <a:pt x="1229723" y="22957972"/>
                </a:lnTo>
                <a:lnTo>
                  <a:pt x="13" y="22957972"/>
                </a:lnTo>
                <a:close/>
              </a:path>
            </a:pathLst>
          </a:cu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647316-FA45-4BF2-8B31-6A955F8A7851}"/>
              </a:ext>
            </a:extLst>
          </p:cNvPr>
          <p:cNvSpPr txBox="1"/>
          <p:nvPr/>
        </p:nvSpPr>
        <p:spPr>
          <a:xfrm>
            <a:off x="172426" y="6067613"/>
            <a:ext cx="53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2">
                    <a:lumMod val="75000"/>
                  </a:schemeClr>
                </a:solidFill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45727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463AF2-9ABC-4087-AAED-E5A30A3C4C5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4ea0a96-3951-4160-baca-c74dadb8c17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</TotalTime>
  <Words>230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200</cp:revision>
  <dcterms:created xsi:type="dcterms:W3CDTF">2021-10-09T10:19:03Z</dcterms:created>
  <dcterms:modified xsi:type="dcterms:W3CDTF">2021-12-06T10:50:14Z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