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9" r:id="rId4"/>
    <p:sldId id="260" r:id="rId5"/>
    <p:sldId id="282" r:id="rId6"/>
    <p:sldId id="278" r:id="rId7"/>
    <p:sldId id="262" r:id="rId8"/>
    <p:sldId id="263" r:id="rId9"/>
    <p:sldId id="283" r:id="rId10"/>
    <p:sldId id="265" r:id="rId11"/>
    <p:sldId id="284" r:id="rId12"/>
    <p:sldId id="276" r:id="rId13"/>
    <p:sldId id="279" r:id="rId14"/>
    <p:sldId id="267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F2"/>
    <a:srgbClr val="FF2C55"/>
    <a:srgbClr val="422FD1"/>
    <a:srgbClr val="87F6FF"/>
    <a:srgbClr val="03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2FEF9-87AF-482A-B947-E3D1A7143E1A}" v="840" dt="2023-05-10T14:01:52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57926" autoAdjust="0"/>
  </p:normalViewPr>
  <p:slideViewPr>
    <p:cSldViewPr snapToGrid="0">
      <p:cViewPr varScale="1">
        <p:scale>
          <a:sx n="92" d="100"/>
          <a:sy n="92" d="100"/>
        </p:scale>
        <p:origin x="51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Wolf" userId="05d80406f33ae9c2" providerId="LiveId" clId="{7C93EA16-CD86-4F81-BAB1-AB1835DF3EB0}"/>
    <pc:docChg chg="undo custSel delSld modSld">
      <pc:chgData name="Philipp Wolf" userId="05d80406f33ae9c2" providerId="LiveId" clId="{7C93EA16-CD86-4F81-BAB1-AB1835DF3EB0}" dt="2023-05-10T16:54:11.740" v="24" actId="47"/>
      <pc:docMkLst>
        <pc:docMk/>
      </pc:docMkLst>
      <pc:sldChg chg="del">
        <pc:chgData name="Philipp Wolf" userId="05d80406f33ae9c2" providerId="LiveId" clId="{7C93EA16-CD86-4F81-BAB1-AB1835DF3EB0}" dt="2023-05-10T16:54:11.740" v="24" actId="47"/>
        <pc:sldMkLst>
          <pc:docMk/>
          <pc:sldMk cId="1854426899" sldId="268"/>
        </pc:sldMkLst>
      </pc:sldChg>
      <pc:sldChg chg="modSp mod">
        <pc:chgData name="Philipp Wolf" userId="05d80406f33ae9c2" providerId="LiveId" clId="{7C93EA16-CD86-4F81-BAB1-AB1835DF3EB0}" dt="2023-05-10T16:53:58.718" v="23" actId="20577"/>
        <pc:sldMkLst>
          <pc:docMk/>
          <pc:sldMk cId="2818682461" sldId="277"/>
        </pc:sldMkLst>
        <pc:spChg chg="mod">
          <ac:chgData name="Philipp Wolf" userId="05d80406f33ae9c2" providerId="LiveId" clId="{7C93EA16-CD86-4F81-BAB1-AB1835DF3EB0}" dt="2023-05-10T16:53:41.768" v="14" actId="20577"/>
          <ac:spMkLst>
            <pc:docMk/>
            <pc:sldMk cId="2818682461" sldId="277"/>
            <ac:spMk id="24" creationId="{36D4BEDF-26EF-B06E-1AB2-EB65B50F7A12}"/>
          </ac:spMkLst>
        </pc:spChg>
        <pc:spChg chg="mod">
          <ac:chgData name="Philipp Wolf" userId="05d80406f33ae9c2" providerId="LiveId" clId="{7C93EA16-CD86-4F81-BAB1-AB1835DF3EB0}" dt="2023-05-10T16:53:58.718" v="23" actId="20577"/>
          <ac:spMkLst>
            <pc:docMk/>
            <pc:sldMk cId="2818682461" sldId="277"/>
            <ac:spMk id="38" creationId="{924942D1-E181-B2DE-9FBC-C8CC03D7B679}"/>
          </ac:spMkLst>
        </pc:spChg>
      </pc:sldChg>
      <pc:sldChg chg="del">
        <pc:chgData name="Philipp Wolf" userId="05d80406f33ae9c2" providerId="LiveId" clId="{7C93EA16-CD86-4F81-BAB1-AB1835DF3EB0}" dt="2023-05-10T16:53:22.949" v="0" actId="47"/>
        <pc:sldMkLst>
          <pc:docMk/>
          <pc:sldMk cId="2936984560" sldId="280"/>
        </pc:sldMkLst>
      </pc:sldChg>
      <pc:sldChg chg="del">
        <pc:chgData name="Philipp Wolf" userId="05d80406f33ae9c2" providerId="LiveId" clId="{7C93EA16-CD86-4F81-BAB1-AB1835DF3EB0}" dt="2023-05-10T16:53:24.625" v="1" actId="47"/>
        <pc:sldMkLst>
          <pc:docMk/>
          <pc:sldMk cId="2376772927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5CC6-AE7A-428B-B6B0-E4CA5754B0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BDBA6-E703-4120-B3CC-0ED5BBFA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7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7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7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4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olidFill>
                <a:srgbClr val="FFEE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7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EE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1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solidFill>
                <a:srgbClr val="FFEE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BDBA6-E703-4120-B3CC-0ED5BBFAC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392C-85EF-0637-08FE-45471E24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B82A4-C993-4D3F-AEC9-0D3E1C00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A42A-2D75-147A-64CE-48265C72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1635-F077-3036-8745-3EEC3FA4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0B6D-919C-074A-4A7B-C43644B6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DFC-FAA1-F067-28F3-A94F2FE9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F033-9B3D-48C0-F0A9-A1555E91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B2AD-B423-AAE6-A3EB-4B52A1DD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98C2-1574-988A-EC4A-FFCA28F2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F6F7-E153-0E77-1064-35C7F16E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4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F5234-87CA-97C6-E4FA-30808F635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1202-252F-E8AD-5357-4802C883C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D3BE-D36A-4E5B-47EB-BAA909FB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DFDA-287E-4BD6-E39C-F5592558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548C-3AD3-5A2C-B991-959BC2A9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4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732D-8B66-4BA3-71AA-7D4328B0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DFBE-654A-D099-A7E3-1E957169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2CD6-B508-4D1B-642E-73C6D3B0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39D2-0CAE-3FF5-36A1-8E1099EE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9F98-DAE5-52A9-FB0C-7BE2FA34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8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24D7-607F-2F6B-AE6D-8B621A70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5C78-30BB-B436-AE2F-9006DFD5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9C81-8594-EA84-8094-A6F1E428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AFFD-046F-A134-62E6-39A0E503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67C60-34FB-42E4-025F-9C4DCE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02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AE2A-7C68-10BB-3AB6-1A583B4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F8FF-D4C6-BCEE-9F43-72C8E268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04341-1CC8-124D-6AB1-FD265152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097D1-110C-7739-0639-610A628F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9854-F69E-CB83-4F30-1FB819CE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36DBD-8FDD-790D-02A1-0A1A2A9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25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D448-C549-753B-0193-70BB34B0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0FFA-3BA4-FBB6-4ACB-EB16EEFF4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A8355-28A6-7C7F-0C4B-19431668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1F12C-941B-E1E6-7627-B123785AE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25352-BA46-D2B3-4217-1AF4EC41B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9B1F2-3859-50A1-9D07-7D9B0D86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BF7F3-6B49-D370-A958-1ABFBA62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922D3-B7D9-BCD1-5776-A7E27237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86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8207-76E5-249D-B681-A65502C0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44E9C-3553-9F66-5A96-0746E4B5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FBD1-ECEE-14B2-5DE1-CA2571B4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A954-C8C2-EABF-A355-A9C31A8F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03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B7EE5-220A-2FA5-3E9E-9E99DE7C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6EB8F-7478-DB6F-D133-BB03A531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0690B-F08B-8632-53E3-15548655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07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D649-E64B-49E9-0011-4EC5FE4B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AF35-831E-3235-3921-6E2686AD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08BC-054F-5973-D6AB-2B8586E3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DA99-17F2-1194-1E0C-9ADB2229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98540-514A-7D84-9946-48F0A8A5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E2B1-B64B-E26C-2203-86CC3C7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3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DB0D-83DF-107A-8A88-E740BDE5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0C4CD-1652-CA11-6693-BAC07B12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AB076-8E47-25D2-E3AB-BAFCE3B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F38A-95C1-C4C9-80A1-E323437B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4CA8-884A-6AF3-9931-60BB38D1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72BF-6DCC-AEB9-AD02-FA6E1C29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92C08-D18D-F2CC-94D3-06D6FD6A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AAFD-4FB6-BECB-8332-0D47982A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F700-312B-236D-904B-076416ABB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592F-B9F4-4337-B749-9AF8D19E9765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413D-5D41-B7B0-7ACD-3146D424E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70DC-0FB6-F4B8-2432-1DAEB8DE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FB51-7C88-4914-B2F4-2AFD2F7D8F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1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microsoft.com/office/2007/relationships/hdphoto" Target="../media/hdphoto3.wdp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32.png"/><Relationship Id="rId15" Type="http://schemas.openxmlformats.org/officeDocument/2006/relationships/image" Target="../media/image17.svg"/><Relationship Id="rId10" Type="http://schemas.openxmlformats.org/officeDocument/2006/relationships/image" Target="../media/image35.png"/><Relationship Id="rId4" Type="http://schemas.microsoft.com/office/2007/relationships/hdphoto" Target="../media/hdphoto2.wdp"/><Relationship Id="rId9" Type="http://schemas.openxmlformats.org/officeDocument/2006/relationships/image" Target="../media/image23.sv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numberOfShades="6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704B-10D7-9045-3599-DD85D0268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FFEE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Porsche </a:t>
            </a:r>
            <a:r>
              <a:rPr lang="en-US" dirty="0">
                <a:solidFill>
                  <a:srgbClr val="FFEE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2D70C6-D598-F1FA-88D4-4810E92934A4}"/>
              </a:ext>
            </a:extLst>
          </p:cNvPr>
          <p:cNvSpPr/>
          <p:nvPr/>
        </p:nvSpPr>
        <p:spPr>
          <a:xfrm>
            <a:off x="8000569" y="7531023"/>
            <a:ext cx="2553286" cy="1484141"/>
          </a:xfrm>
          <a:prstGeom prst="roundRect">
            <a:avLst/>
          </a:prstGeom>
          <a:solidFill>
            <a:srgbClr val="FF2C55">
              <a:alpha val="3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96C519-FAB5-78A4-F87A-B1734810DA4B}"/>
              </a:ext>
            </a:extLst>
          </p:cNvPr>
          <p:cNvSpPr/>
          <p:nvPr/>
        </p:nvSpPr>
        <p:spPr>
          <a:xfrm>
            <a:off x="3486157" y="7811429"/>
            <a:ext cx="2553286" cy="1484141"/>
          </a:xfrm>
          <a:prstGeom prst="roundRect">
            <a:avLst/>
          </a:prstGeom>
          <a:solidFill>
            <a:srgbClr val="FF2C55">
              <a:alpha val="3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83AFD-FC6F-A524-4500-94604FAC3153}"/>
              </a:ext>
            </a:extLst>
          </p:cNvPr>
          <p:cNvSpPr txBox="1"/>
          <p:nvPr/>
        </p:nvSpPr>
        <p:spPr>
          <a:xfrm>
            <a:off x="8050686" y="8088427"/>
            <a:ext cx="24530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Porsche enthusiast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A22D3C-A3CE-6ACE-4FAB-8479D098D872}"/>
              </a:ext>
            </a:extLst>
          </p:cNvPr>
          <p:cNvSpPr txBox="1"/>
          <p:nvPr/>
        </p:nvSpPr>
        <p:spPr>
          <a:xfrm>
            <a:off x="3582871" y="8091834"/>
            <a:ext cx="23598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Currently</a:t>
            </a:r>
            <a:r>
              <a:rPr lang="de-DE" dirty="0">
                <a:solidFill>
                  <a:srgbClr val="FFEEF2"/>
                </a:solidFill>
              </a:rPr>
              <a:t> </a:t>
            </a:r>
            <a:r>
              <a:rPr lang="en-US" dirty="0">
                <a:solidFill>
                  <a:srgbClr val="FFEEF2"/>
                </a:solidFill>
              </a:rPr>
              <a:t>expanding my knowledge </a:t>
            </a:r>
            <a:r>
              <a:rPr lang="de-DE" dirty="0">
                <a:solidFill>
                  <a:srgbClr val="FFEEF2"/>
                </a:solidFill>
              </a:rPr>
              <a:t>on AI and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28F134-F3F2-32A0-DB98-9EC631661A1A}"/>
              </a:ext>
            </a:extLst>
          </p:cNvPr>
          <p:cNvSpPr/>
          <p:nvPr/>
        </p:nvSpPr>
        <p:spPr>
          <a:xfrm>
            <a:off x="-3990688" y="2556580"/>
            <a:ext cx="2553286" cy="1484141"/>
          </a:xfrm>
          <a:prstGeom prst="roundRect">
            <a:avLst/>
          </a:prstGeom>
          <a:solidFill>
            <a:srgbClr val="FF2C55">
              <a:alpha val="3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B72F80-F403-D7FB-9B9D-8423ECEC54BF}"/>
              </a:ext>
            </a:extLst>
          </p:cNvPr>
          <p:cNvSpPr/>
          <p:nvPr/>
        </p:nvSpPr>
        <p:spPr>
          <a:xfrm>
            <a:off x="4625928" y="-3164065"/>
            <a:ext cx="2553286" cy="1484141"/>
          </a:xfrm>
          <a:prstGeom prst="roundRect">
            <a:avLst/>
          </a:prstGeom>
          <a:solidFill>
            <a:srgbClr val="FF2C55">
              <a:alpha val="3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02167B3-1FCF-C1D4-8437-A17B5517BD54}"/>
              </a:ext>
            </a:extLst>
          </p:cNvPr>
          <p:cNvSpPr/>
          <p:nvPr/>
        </p:nvSpPr>
        <p:spPr>
          <a:xfrm>
            <a:off x="14200774" y="2357492"/>
            <a:ext cx="2553286" cy="1484141"/>
          </a:xfrm>
          <a:prstGeom prst="roundRect">
            <a:avLst/>
          </a:prstGeom>
          <a:solidFill>
            <a:srgbClr val="FF2C55">
              <a:alpha val="3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625BA6-90FB-EBF8-EAE4-3D4BD95B2CCC}"/>
              </a:ext>
            </a:extLst>
          </p:cNvPr>
          <p:cNvSpPr txBox="1"/>
          <p:nvPr/>
        </p:nvSpPr>
        <p:spPr>
          <a:xfrm>
            <a:off x="4676045" y="-2606661"/>
            <a:ext cx="24530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21 years 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CDE44B-09C5-1710-6C39-49EC94E88D29}"/>
              </a:ext>
            </a:extLst>
          </p:cNvPr>
          <p:cNvSpPr txBox="1"/>
          <p:nvPr/>
        </p:nvSpPr>
        <p:spPr>
          <a:xfrm>
            <a:off x="-3940571" y="2975485"/>
            <a:ext cx="24530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rgbClr val="FFEEF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Working at SCHOTT in Mainz</a:t>
            </a:r>
            <a:endParaRPr lang="en-US" sz="1800" dirty="0"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2061B5-4696-2ADA-B134-37BA34EAEB0A}"/>
              </a:ext>
            </a:extLst>
          </p:cNvPr>
          <p:cNvSpPr txBox="1"/>
          <p:nvPr/>
        </p:nvSpPr>
        <p:spPr>
          <a:xfrm>
            <a:off x="14250891" y="2928746"/>
            <a:ext cx="2453052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</a:pPr>
            <a:r>
              <a:rPr lang="de-DE" sz="1800" kern="1200" dirty="0">
                <a:solidFill>
                  <a:srgbClr val="FFEEF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Studies CS in Mannheim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93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733BF0-1777-270F-CEB2-89556C7249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2145767"/>
            <a:ext cx="2560320" cy="2560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0" name="Straight Connector 103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-up of a purple car&#10;&#10;Description automatically generated with medium confidence">
            <a:extLst>
              <a:ext uri="{FF2B5EF4-FFF2-40B4-BE49-F238E27FC236}">
                <a16:creationId xmlns:a16="http://schemas.microsoft.com/office/drawing/2014/main" id="{319E2899-BD81-18E1-C1BB-4BCD4B6F8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1071" name="Straight Connector 104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6CCD0-00B5-B04A-CA19-D1FB63AC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726" y="2145767"/>
            <a:ext cx="2560320" cy="2560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2" name="Straight Connector 104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910B6A73-6D3A-A82C-0CB6-72482B6CE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662" y="2145767"/>
            <a:ext cx="2560320" cy="2560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8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C5CA557-45AA-D861-2798-3C09BD607B1C}"/>
              </a:ext>
            </a:extLst>
          </p:cNvPr>
          <p:cNvSpPr/>
          <p:nvPr/>
        </p:nvSpPr>
        <p:spPr>
          <a:xfrm>
            <a:off x="1147401" y="2339922"/>
            <a:ext cx="3746693" cy="3322320"/>
          </a:xfrm>
          <a:prstGeom prst="rect">
            <a:avLst/>
          </a:prstGeom>
          <a:solidFill>
            <a:srgbClr val="FF2C5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018FF-BB5F-216E-29ED-2B3D6970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EEF2"/>
                </a:solidFill>
              </a:rPr>
              <a:t>UI/Web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CA038-8295-A4DA-1427-F534069C5730}"/>
              </a:ext>
            </a:extLst>
          </p:cNvPr>
          <p:cNvSpPr/>
          <p:nvPr/>
        </p:nvSpPr>
        <p:spPr>
          <a:xfrm>
            <a:off x="7287069" y="2339922"/>
            <a:ext cx="3746693" cy="3322320"/>
          </a:xfrm>
          <a:prstGeom prst="rect">
            <a:avLst/>
          </a:prstGeom>
          <a:solidFill>
            <a:srgbClr val="FF2C5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29992-09DC-27CC-CB63-C9E60668AF28}"/>
              </a:ext>
            </a:extLst>
          </p:cNvPr>
          <p:cNvSpPr txBox="1"/>
          <p:nvPr/>
        </p:nvSpPr>
        <p:spPr>
          <a:xfrm>
            <a:off x="2095795" y="2331720"/>
            <a:ext cx="184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First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9068D-465D-91DF-C641-924881B59D66}"/>
              </a:ext>
            </a:extLst>
          </p:cNvPr>
          <p:cNvSpPr txBox="1"/>
          <p:nvPr/>
        </p:nvSpPr>
        <p:spPr>
          <a:xfrm>
            <a:off x="8265616" y="2363496"/>
            <a:ext cx="184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Web version</a:t>
            </a: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C471A044-D0C1-D40A-596C-E288B8572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7164" y="3203916"/>
            <a:ext cx="1317674" cy="131767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49289E-FAC7-6D0F-F119-68434072F929}"/>
              </a:ext>
            </a:extLst>
          </p:cNvPr>
          <p:cNvSpPr/>
          <p:nvPr/>
        </p:nvSpPr>
        <p:spPr>
          <a:xfrm>
            <a:off x="1395046" y="2856912"/>
            <a:ext cx="3254326" cy="1144175"/>
          </a:xfrm>
          <a:prstGeom prst="rect">
            <a:avLst/>
          </a:prstGeom>
          <a:solidFill>
            <a:srgbClr val="FF2C5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8" name="Picture 4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0DD32A60-A588-12F5-1B1F-6BC20C1D5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4"/>
          <a:stretch/>
        </p:blipFill>
        <p:spPr bwMode="auto">
          <a:xfrm>
            <a:off x="1859570" y="2975320"/>
            <a:ext cx="2325277" cy="104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8786AE0-82B4-698A-D079-899190988C13}"/>
              </a:ext>
            </a:extLst>
          </p:cNvPr>
          <p:cNvSpPr/>
          <p:nvPr/>
        </p:nvSpPr>
        <p:spPr>
          <a:xfrm>
            <a:off x="7542628" y="2855937"/>
            <a:ext cx="3254326" cy="1144175"/>
          </a:xfrm>
          <a:prstGeom prst="rect">
            <a:avLst/>
          </a:prstGeom>
          <a:solidFill>
            <a:srgbClr val="FF2C5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4" descr="Icon Request: fa-javascript OR fa-js · Issue #11419 ·  FortAwesome/Font-Awesome · GitHub">
            <a:extLst>
              <a:ext uri="{FF2B5EF4-FFF2-40B4-BE49-F238E27FC236}">
                <a16:creationId xmlns:a16="http://schemas.microsoft.com/office/drawing/2014/main" id="{8BD8C679-8055-8319-B30F-61D17A99D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4"/>
          <a:stretch/>
        </p:blipFill>
        <p:spPr bwMode="auto">
          <a:xfrm>
            <a:off x="8027929" y="2968639"/>
            <a:ext cx="2325277" cy="104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6743E61-8177-0EA0-C22B-F6298B5B5205}"/>
              </a:ext>
            </a:extLst>
          </p:cNvPr>
          <p:cNvSpPr/>
          <p:nvPr/>
        </p:nvSpPr>
        <p:spPr>
          <a:xfrm>
            <a:off x="7563405" y="4291858"/>
            <a:ext cx="3254326" cy="1144175"/>
          </a:xfrm>
          <a:prstGeom prst="rect">
            <a:avLst/>
          </a:prstGeom>
          <a:solidFill>
            <a:srgbClr val="FF2C5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green circle with white letters&#10;&#10;Description automatically generated with medium confidence">
            <a:extLst>
              <a:ext uri="{FF2B5EF4-FFF2-40B4-BE49-F238E27FC236}">
                <a16:creationId xmlns:a16="http://schemas.microsoft.com/office/drawing/2014/main" id="{5F2B58BC-8793-46FE-C219-3B543A0E5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08" y="4367115"/>
            <a:ext cx="950473" cy="9504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A6DD7A-0983-FF8A-C373-1619132C5FF0}"/>
              </a:ext>
            </a:extLst>
          </p:cNvPr>
          <p:cNvSpPr/>
          <p:nvPr/>
        </p:nvSpPr>
        <p:spPr>
          <a:xfrm>
            <a:off x="1374271" y="4298111"/>
            <a:ext cx="3254326" cy="1144175"/>
          </a:xfrm>
          <a:prstGeom prst="rect">
            <a:avLst/>
          </a:prstGeom>
          <a:solidFill>
            <a:srgbClr val="FF2C55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 blue and yellow snake&#10;&#10;Description automatically generated with medium confidence">
            <a:extLst>
              <a:ext uri="{FF2B5EF4-FFF2-40B4-BE49-F238E27FC236}">
                <a16:creationId xmlns:a16="http://schemas.microsoft.com/office/drawing/2014/main" id="{26CE8271-AE2B-D6FD-BA90-5471FFC8B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26" y="4444774"/>
            <a:ext cx="834691" cy="838344"/>
          </a:xfrm>
          <a:prstGeom prst="rect">
            <a:avLst/>
          </a:prstGeom>
        </p:spPr>
      </p:pic>
      <p:pic>
        <p:nvPicPr>
          <p:cNvPr id="32" name="Picture 31" descr="A picture containing graphics, symbol, font, design&#10;&#10;Description automatically generated">
            <a:extLst>
              <a:ext uri="{FF2B5EF4-FFF2-40B4-BE49-F238E27FC236}">
                <a16:creationId xmlns:a16="http://schemas.microsoft.com/office/drawing/2014/main" id="{84C9FEEE-FCD2-FF87-47F5-E6BECA305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85" y="4444774"/>
            <a:ext cx="694220" cy="710418"/>
          </a:xfrm>
          <a:prstGeom prst="rect">
            <a:avLst/>
          </a:prstGeom>
        </p:spPr>
      </p:pic>
      <p:pic>
        <p:nvPicPr>
          <p:cNvPr id="35" name="Picture 34" descr="A blue and yellow snake&#10;&#10;Description automatically generated with medium confidence">
            <a:extLst>
              <a:ext uri="{FF2B5EF4-FFF2-40B4-BE49-F238E27FC236}">
                <a16:creationId xmlns:a16="http://schemas.microsoft.com/office/drawing/2014/main" id="{9A338BE1-D6CC-5B31-2959-12A1B582B8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53" y="4432991"/>
            <a:ext cx="834691" cy="838344"/>
          </a:xfrm>
          <a:prstGeom prst="rect">
            <a:avLst/>
          </a:prstGeom>
        </p:spPr>
      </p:pic>
      <p:pic>
        <p:nvPicPr>
          <p:cNvPr id="6156" name="Picture 12" descr="Icon Eel. suitable for Meat. flat style. simple design editable. design  template vector. simple illustration 7688976 Vector Art at Vecteezy">
            <a:extLst>
              <a:ext uri="{FF2B5EF4-FFF2-40B4-BE49-F238E27FC236}">
                <a16:creationId xmlns:a16="http://schemas.microsoft.com/office/drawing/2014/main" id="{B129E564-DE48-BDAD-9CC3-21F53CC7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184" b="93878" l="5714" r="93776">
                        <a14:foregroundMark x1="41939" y1="12959" x2="52347" y2="33878"/>
                        <a14:foregroundMark x1="52347" y1="33878" x2="76327" y2="42653"/>
                        <a14:foregroundMark x1="76327" y1="42653" x2="60408" y2="14592"/>
                        <a14:foregroundMark x1="60408" y1="14592" x2="18061" y2="33776"/>
                        <a14:foregroundMark x1="18061" y1="33776" x2="11020" y2="55714"/>
                        <a14:foregroundMark x1="11020" y1="55714" x2="35306" y2="83061"/>
                        <a14:foregroundMark x1="35306" y1="83061" x2="59796" y2="87551"/>
                        <a14:foregroundMark x1="59796" y1="87551" x2="84286" y2="47041"/>
                        <a14:foregroundMark x1="84286" y1="47041" x2="79082" y2="22449"/>
                        <a14:foregroundMark x1="79082" y1="22449" x2="72041" y2="18163"/>
                        <a14:foregroundMark x1="43980" y1="10612" x2="17653" y2="21224"/>
                        <a14:foregroundMark x1="17653" y1="21224" x2="8878" y2="41122"/>
                        <a14:foregroundMark x1="8878" y1="41122" x2="8673" y2="61020"/>
                        <a14:foregroundMark x1="8673" y1="61020" x2="19796" y2="78878"/>
                        <a14:foregroundMark x1="19796" y1="78878" x2="43673" y2="90612"/>
                        <a14:foregroundMark x1="43673" y1="90612" x2="67347" y2="89388"/>
                        <a14:foregroundMark x1="67347" y1="89388" x2="83367" y2="73980"/>
                        <a14:foregroundMark x1="83367" y1="73980" x2="89796" y2="48571"/>
                        <a14:foregroundMark x1="89796" y1="48571" x2="75306" y2="18163"/>
                        <a14:foregroundMark x1="75306" y1="18163" x2="47449" y2="8367"/>
                        <a14:foregroundMark x1="47449" y1="8367" x2="42857" y2="8265"/>
                        <a14:foregroundMark x1="54082" y1="8061" x2="83878" y2="25408"/>
                        <a14:foregroundMark x1="83878" y1="25408" x2="92959" y2="43776"/>
                        <a14:foregroundMark x1="92959" y1="43776" x2="90000" y2="65510"/>
                        <a14:foregroundMark x1="55816" y1="7143" x2="43367" y2="7143"/>
                        <a14:foregroundMark x1="9592" y1="37245" x2="7551" y2="59184"/>
                        <a14:foregroundMark x1="7551" y1="59184" x2="8980" y2="63776"/>
                        <a14:foregroundMark x1="31020" y1="60612" x2="64184" y2="61531"/>
                        <a14:foregroundMark x1="29796" y1="45918" x2="65102" y2="46429"/>
                        <a14:foregroundMark x1="10204" y1="42449" x2="6122" y2="56327"/>
                        <a14:foregroundMark x1="34694" y1="90408" x2="54796" y2="92245"/>
                        <a14:foregroundMark x1="54796" y1="92245" x2="58980" y2="91327"/>
                        <a14:foregroundMark x1="40204" y1="91633" x2="56429" y2="93878"/>
                        <a14:foregroundMark x1="92857" y1="42959" x2="93776" y2="56837"/>
                        <a14:foregroundMark x1="48673" y1="4184" x2="50102" y2="4490"/>
                        <a14:foregroundMark x1="6122" y1="42551" x2="6020" y2="57755"/>
                        <a14:foregroundMark x1="5612" y1="58673" x2="5816" y2="48776"/>
                        <a14:backgroundMark x1="8469" y1="17551" x2="16531" y2="5102"/>
                        <a14:backgroundMark x1="87347" y1="8878" x2="98367" y2="17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40" y="4430116"/>
            <a:ext cx="846497" cy="84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B7E6CD-9194-AB31-C41B-3E02812F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77" y="1565997"/>
            <a:ext cx="2482401" cy="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2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9DC-A7A6-1FBE-8351-BFE2AE40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27662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EEF2"/>
                </a:solidFill>
              </a:rPr>
              <a:t>Android/iOS App</a:t>
            </a:r>
          </a:p>
        </p:txBody>
      </p:sp>
      <p:pic>
        <p:nvPicPr>
          <p:cNvPr id="11" name="Content Placeholder 10" descr="A screenshot of a car&#10;&#10;Description automatically generated with medium confidence">
            <a:extLst>
              <a:ext uri="{FF2B5EF4-FFF2-40B4-BE49-F238E27FC236}">
                <a16:creationId xmlns:a16="http://schemas.microsoft.com/office/drawing/2014/main" id="{8C89C1EE-FB28-439F-E363-091CDAE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216383"/>
            <a:ext cx="2926397" cy="6425234"/>
          </a:xfrm>
        </p:spPr>
      </p:pic>
      <p:pic>
        <p:nvPicPr>
          <p:cNvPr id="19" name="Picture 18" descr="A picture containing screenshot, graphics, electric blue, line&#10;&#10;Description automatically generated">
            <a:extLst>
              <a:ext uri="{FF2B5EF4-FFF2-40B4-BE49-F238E27FC236}">
                <a16:creationId xmlns:a16="http://schemas.microsoft.com/office/drawing/2014/main" id="{046686F7-0366-67B2-9018-3413D2F03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65" y="4091780"/>
            <a:ext cx="1650683" cy="12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6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D3E-F47A-C28C-62F3-ECC4463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EEF2"/>
                </a:solidFill>
              </a:rPr>
              <a:t>Data </a:t>
            </a:r>
            <a:r>
              <a:rPr lang="en-US" dirty="0">
                <a:solidFill>
                  <a:srgbClr val="FFEEF2"/>
                </a:solidFill>
                <a:sym typeface="Wingdings" panose="05000000000000000000" pitchFamily="2" charset="2"/>
              </a:rPr>
              <a:t>Pipeline</a:t>
            </a:r>
            <a:endParaRPr lang="de-DE" dirty="0">
              <a:solidFill>
                <a:srgbClr val="FFEEF2"/>
              </a:solidFill>
            </a:endParaRPr>
          </a:p>
        </p:txBody>
      </p:sp>
      <p:pic>
        <p:nvPicPr>
          <p:cNvPr id="8194" name="Picture 2" descr="911 Carrera GTS 30 Years Porsche Thailand Edition | AUTO MOTOR UND SPORT">
            <a:extLst>
              <a:ext uri="{FF2B5EF4-FFF2-40B4-BE49-F238E27FC236}">
                <a16:creationId xmlns:a16="http://schemas.microsoft.com/office/drawing/2014/main" id="{D6DF8960-F570-A21D-06B3-B015A99F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30" y="1975012"/>
            <a:ext cx="1839907" cy="103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276A5114-04AF-803E-98B5-955A91484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2035495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F537CEBE-CEE1-4909-F3FA-464572924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27247" y="3353157"/>
            <a:ext cx="914400" cy="914400"/>
          </a:xfrm>
          <a:prstGeom prst="rect">
            <a:avLst/>
          </a:prstGeom>
        </p:spPr>
      </p:pic>
      <p:pic>
        <p:nvPicPr>
          <p:cNvPr id="13" name="Graphic 12" descr="Single gear outline">
            <a:extLst>
              <a:ext uri="{FF2B5EF4-FFF2-40B4-BE49-F238E27FC236}">
                <a16:creationId xmlns:a16="http://schemas.microsoft.com/office/drawing/2014/main" id="{EB646DDF-E439-EBE9-8218-A4F7A9DDD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3002" y="4573267"/>
            <a:ext cx="1055208" cy="1055208"/>
          </a:xfrm>
          <a:prstGeom prst="rect">
            <a:avLst/>
          </a:prstGeom>
        </p:spPr>
      </p:pic>
      <p:pic>
        <p:nvPicPr>
          <p:cNvPr id="8196" name="Picture 4" descr="Ai - Kostenlose technologie Icons">
            <a:extLst>
              <a:ext uri="{FF2B5EF4-FFF2-40B4-BE49-F238E27FC236}">
                <a16:creationId xmlns:a16="http://schemas.microsoft.com/office/drawing/2014/main" id="{6AEF7ABE-4AB9-1081-8B27-56752750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5" y="4670819"/>
            <a:ext cx="860105" cy="8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A5ECEA-42DE-5700-E0BF-109B8E964885}"/>
              </a:ext>
            </a:extLst>
          </p:cNvPr>
          <p:cNvSpPr txBox="1"/>
          <p:nvPr/>
        </p:nvSpPr>
        <p:spPr>
          <a:xfrm>
            <a:off x="206217" y="5628475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Remove Background</a:t>
            </a:r>
          </a:p>
        </p:txBody>
      </p:sp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EB015CD8-167B-3B4A-6F3F-88D4C5EDD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25361" y="464367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824A20-A9AB-C511-526A-A16E6AD45FDA}"/>
              </a:ext>
            </a:extLst>
          </p:cNvPr>
          <p:cNvSpPr txBox="1"/>
          <p:nvPr/>
        </p:nvSpPr>
        <p:spPr>
          <a:xfrm>
            <a:off x="3117038" y="5567320"/>
            <a:ext cx="250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Resize and center mask</a:t>
            </a:r>
          </a:p>
        </p:txBody>
      </p:sp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CB580F8D-3295-D177-B8E3-62F5B87595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01451" y="4643671"/>
            <a:ext cx="914400" cy="914400"/>
          </a:xfrm>
          <a:prstGeom prst="rect">
            <a:avLst/>
          </a:prstGeom>
        </p:spPr>
      </p:pic>
      <p:pic>
        <p:nvPicPr>
          <p:cNvPr id="20" name="Picture 4" descr="Ai - Kostenlose technologie Icons">
            <a:extLst>
              <a:ext uri="{FF2B5EF4-FFF2-40B4-BE49-F238E27FC236}">
                <a16:creationId xmlns:a16="http://schemas.microsoft.com/office/drawing/2014/main" id="{904786EA-A30B-BA3A-0F43-C0533A04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92" y="4670819"/>
            <a:ext cx="860105" cy="8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39F55F-5416-0F8D-1769-70595290C7DD}"/>
              </a:ext>
            </a:extLst>
          </p:cNvPr>
          <p:cNvSpPr txBox="1"/>
          <p:nvPr/>
        </p:nvSpPr>
        <p:spPr>
          <a:xfrm>
            <a:off x="6910029" y="5606271"/>
            <a:ext cx="107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Pre Filter</a:t>
            </a: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E92557AE-1E0E-1AFA-6599-4EFD50A15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991944" y="3496406"/>
            <a:ext cx="914400" cy="914400"/>
          </a:xfrm>
          <a:prstGeom prst="rect">
            <a:avLst/>
          </a:prstGeom>
        </p:spPr>
      </p:pic>
      <p:pic>
        <p:nvPicPr>
          <p:cNvPr id="24" name="Graphic 23" descr="Table outline">
            <a:extLst>
              <a:ext uri="{FF2B5EF4-FFF2-40B4-BE49-F238E27FC236}">
                <a16:creationId xmlns:a16="http://schemas.microsoft.com/office/drawing/2014/main" id="{0EDE6E51-D60F-E0A7-A22B-5329AC3AD2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66218" y="2427452"/>
            <a:ext cx="1165851" cy="11658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CD9D74-F86A-33EF-D204-4EA3496F9789}"/>
              </a:ext>
            </a:extLst>
          </p:cNvPr>
          <p:cNvSpPr txBox="1"/>
          <p:nvPr/>
        </p:nvSpPr>
        <p:spPr>
          <a:xfrm>
            <a:off x="6769854" y="2300940"/>
            <a:ext cx="135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No Porsche</a:t>
            </a:r>
          </a:p>
        </p:txBody>
      </p:sp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CB918243-BE29-D50E-6C8C-63AB1482BC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438" y="4643671"/>
            <a:ext cx="914400" cy="914400"/>
          </a:xfrm>
          <a:prstGeom prst="rect">
            <a:avLst/>
          </a:prstGeom>
        </p:spPr>
      </p:pic>
      <p:pic>
        <p:nvPicPr>
          <p:cNvPr id="27" name="Picture 4" descr="Ai - Kostenlose technologie Icons">
            <a:extLst>
              <a:ext uri="{FF2B5EF4-FFF2-40B4-BE49-F238E27FC236}">
                <a16:creationId xmlns:a16="http://schemas.microsoft.com/office/drawing/2014/main" id="{7168BE23-2269-EF36-EC71-641D90BD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081" y="4670819"/>
            <a:ext cx="860105" cy="8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8C5FC1-2BC0-B935-E766-E2F02D26505C}"/>
              </a:ext>
            </a:extLst>
          </p:cNvPr>
          <p:cNvSpPr txBox="1"/>
          <p:nvPr/>
        </p:nvSpPr>
        <p:spPr>
          <a:xfrm>
            <a:off x="9427822" y="5606271"/>
            <a:ext cx="2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Car Prediction</a:t>
            </a:r>
          </a:p>
        </p:txBody>
      </p:sp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00474169-4408-7677-E045-1B01534C7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9972933" y="3496406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5488D6-435D-06D5-B2D1-860E4DD69EAF}"/>
              </a:ext>
            </a:extLst>
          </p:cNvPr>
          <p:cNvSpPr txBox="1"/>
          <p:nvPr/>
        </p:nvSpPr>
        <p:spPr>
          <a:xfrm>
            <a:off x="9785025" y="492676"/>
            <a:ext cx="135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EEF2"/>
                </a:solidFill>
              </a:rPr>
              <a:t>Porsche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6B41A1-A898-1B45-CE31-8A57F1F1A21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59264" y="1058464"/>
            <a:ext cx="1741737" cy="22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962D3BAE-9415-F134-6ED7-634A8E6C0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9" y="564689"/>
            <a:ext cx="10482522" cy="5728622"/>
          </a:xfrm>
        </p:spPr>
      </p:pic>
    </p:spTree>
    <p:extLst>
      <p:ext uri="{BB962C8B-B14F-4D97-AF65-F5344CB8AC3E}">
        <p14:creationId xmlns:p14="http://schemas.microsoft.com/office/powerpoint/2010/main" val="36473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DE38-3C20-FA0F-EB4D-AD1CF499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EEF2"/>
                </a:solidFill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F2A8-719E-A445-F86B-5540E580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EEF2"/>
                </a:solidFill>
              </a:rPr>
              <a:t>Data Quality and Preparation</a:t>
            </a:r>
          </a:p>
          <a:p>
            <a:r>
              <a:rPr lang="en-US" dirty="0">
                <a:solidFill>
                  <a:srgbClr val="FFEEF2"/>
                </a:solidFill>
              </a:rPr>
              <a:t>Model Selection and Improvement</a:t>
            </a:r>
          </a:p>
          <a:p>
            <a:r>
              <a:rPr lang="en-US" dirty="0">
                <a:solidFill>
                  <a:srgbClr val="FFEEF2"/>
                </a:solidFill>
              </a:rPr>
              <a:t>Continuous improvement</a:t>
            </a:r>
          </a:p>
          <a:p>
            <a:r>
              <a:rPr lang="en-US" dirty="0">
                <a:solidFill>
                  <a:srgbClr val="FFEEF2"/>
                </a:solidFill>
              </a:rPr>
              <a:t>Model Evaluation and Insights</a:t>
            </a:r>
          </a:p>
          <a:p>
            <a:r>
              <a:rPr lang="en-US" dirty="0">
                <a:solidFill>
                  <a:srgbClr val="FFEEF2"/>
                </a:solidFill>
              </a:rPr>
              <a:t>Web UI Design and Architecture</a:t>
            </a:r>
          </a:p>
          <a:p>
            <a:endParaRPr lang="en-US" dirty="0">
              <a:solidFill>
                <a:srgbClr val="FFEEF2"/>
              </a:solidFill>
            </a:endParaRPr>
          </a:p>
          <a:p>
            <a:endParaRPr lang="en-US" dirty="0">
              <a:solidFill>
                <a:srgbClr val="FFEEF2"/>
              </a:solidFill>
            </a:endParaRPr>
          </a:p>
          <a:p>
            <a:endParaRPr lang="en-US" dirty="0">
              <a:solidFill>
                <a:srgbClr val="FFEEF2"/>
              </a:solidFill>
            </a:endParaRPr>
          </a:p>
          <a:p>
            <a:endParaRPr lang="en-US" dirty="0">
              <a:solidFill>
                <a:srgbClr val="FFEE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5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0ADD-9DE7-C78E-2C17-80357159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EEF2"/>
                </a:solidFill>
              </a:rPr>
              <a:t>Limitations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C345-CF47-8345-C1D6-2C26E9DC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683" y="1741219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solidFill>
                  <a:srgbClr val="FFEEF2"/>
                </a:solidFill>
              </a:rPr>
              <a:t>Dataset</a:t>
            </a:r>
          </a:p>
          <a:p>
            <a:pPr lvl="2"/>
            <a:r>
              <a:rPr lang="en-US" dirty="0">
                <a:solidFill>
                  <a:srgbClr val="FFEEF2"/>
                </a:solidFill>
              </a:rPr>
              <a:t>Quality and Quantity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Pre filter predictions</a:t>
            </a:r>
          </a:p>
          <a:p>
            <a:pPr lvl="2"/>
            <a:r>
              <a:rPr lang="en-US" dirty="0">
                <a:solidFill>
                  <a:srgbClr val="FFEEF2"/>
                </a:solidFill>
              </a:rPr>
              <a:t>Only images without background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Free Tier AWS</a:t>
            </a:r>
          </a:p>
          <a:p>
            <a:pPr marL="457200" lvl="1" indent="0">
              <a:buNone/>
            </a:pPr>
            <a:endParaRPr lang="en-US" dirty="0">
              <a:solidFill>
                <a:srgbClr val="FFEEF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EEF2"/>
              </a:solidFill>
            </a:endParaRPr>
          </a:p>
          <a:p>
            <a:pPr lvl="1"/>
            <a:r>
              <a:rPr lang="en-US" dirty="0">
                <a:solidFill>
                  <a:srgbClr val="FFEEF2"/>
                </a:solidFill>
              </a:rPr>
              <a:t>Improve dataset Retrain models on improved dataset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Faster inference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Scaling</a:t>
            </a:r>
          </a:p>
        </p:txBody>
      </p:sp>
      <p:pic>
        <p:nvPicPr>
          <p:cNvPr id="6" name="Graphic 5" descr="Warning outline">
            <a:extLst>
              <a:ext uri="{FF2B5EF4-FFF2-40B4-BE49-F238E27FC236}">
                <a16:creationId xmlns:a16="http://schemas.microsoft.com/office/drawing/2014/main" id="{2036B03A-A703-4BB7-591D-E8B77CF9C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2361" y="2187697"/>
            <a:ext cx="914400" cy="914400"/>
          </a:xfrm>
          <a:prstGeom prst="rect">
            <a:avLst/>
          </a:prstGeom>
        </p:spPr>
      </p:pic>
      <p:pic>
        <p:nvPicPr>
          <p:cNvPr id="8" name="Graphic 7" descr="Future outline">
            <a:extLst>
              <a:ext uri="{FF2B5EF4-FFF2-40B4-BE49-F238E27FC236}">
                <a16:creationId xmlns:a16="http://schemas.microsoft.com/office/drawing/2014/main" id="{2C330F31-3849-5A49-DB79-0827AF23E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4706" y="44629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33F0-BC2C-E8CB-0633-3AE6DEA7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EEF2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36F2-2EE2-5E7D-0827-C8996046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EEF2"/>
                </a:solidFill>
              </a:rPr>
              <a:t>Training and implementing various AI models</a:t>
            </a:r>
          </a:p>
          <a:p>
            <a:r>
              <a:rPr lang="en-US" dirty="0">
                <a:solidFill>
                  <a:srgbClr val="FFEEF2"/>
                </a:solidFill>
              </a:rPr>
              <a:t>Developing a Web UI </a:t>
            </a:r>
          </a:p>
          <a:p>
            <a:r>
              <a:rPr lang="en-US" dirty="0">
                <a:solidFill>
                  <a:srgbClr val="FFEEF2"/>
                </a:solidFill>
              </a:rPr>
              <a:t>Gaining valuable insights from model evaluation</a:t>
            </a:r>
          </a:p>
          <a:p>
            <a:r>
              <a:rPr lang="en-US" dirty="0">
                <a:solidFill>
                  <a:srgbClr val="FFEEF2"/>
                </a:solidFill>
              </a:rPr>
              <a:t>Importance of continuous learning and </a:t>
            </a:r>
            <a:r>
              <a:rPr lang="en-US" sz="2800" kern="1200" dirty="0">
                <a:solidFill>
                  <a:srgbClr val="FFEEF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improving</a:t>
            </a:r>
            <a:endParaRPr lang="en-US" dirty="0">
              <a:solidFill>
                <a:srgbClr val="FFEEF2"/>
              </a:solidFill>
            </a:endParaRPr>
          </a:p>
          <a:p>
            <a:pPr lvl="1"/>
            <a:r>
              <a:rPr lang="en-US" dirty="0">
                <a:solidFill>
                  <a:srgbClr val="FFEEF2"/>
                </a:solidFill>
              </a:rPr>
              <a:t>Addressing data quality issues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Experimenting with different models and parameters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Experimenting with different inference architectures</a:t>
            </a:r>
          </a:p>
          <a:p>
            <a:r>
              <a:rPr lang="en-US" dirty="0">
                <a:solidFill>
                  <a:srgbClr val="FFEEF2"/>
                </a:solidFill>
              </a:rPr>
              <a:t>Staying committed and following through is worthwhile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Reaching out to Porsche</a:t>
            </a:r>
          </a:p>
          <a:p>
            <a:pPr lvl="1"/>
            <a:r>
              <a:rPr lang="en-US" dirty="0">
                <a:solidFill>
                  <a:srgbClr val="FFEEF2"/>
                </a:solidFill>
              </a:rPr>
              <a:t>Fixing bugs and improving product</a:t>
            </a:r>
          </a:p>
        </p:txBody>
      </p:sp>
    </p:spTree>
    <p:extLst>
      <p:ext uri="{BB962C8B-B14F-4D97-AF65-F5344CB8AC3E}">
        <p14:creationId xmlns:p14="http://schemas.microsoft.com/office/powerpoint/2010/main" val="29865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Earth globe: Americas with solid fill">
            <a:extLst>
              <a:ext uri="{FF2B5EF4-FFF2-40B4-BE49-F238E27FC236}">
                <a16:creationId xmlns:a16="http://schemas.microsoft.com/office/drawing/2014/main" id="{FD714A92-16A0-E14A-7F69-80BE69448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9770" y="4483788"/>
            <a:ext cx="914400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08942-73E8-47EA-4E86-6DD2DDD682C6}"/>
              </a:ext>
            </a:extLst>
          </p:cNvPr>
          <p:cNvSpPr txBox="1"/>
          <p:nvPr/>
        </p:nvSpPr>
        <p:spPr>
          <a:xfrm>
            <a:off x="8541290" y="4751857"/>
            <a:ext cx="1791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EEF2"/>
                </a:solidFill>
              </a:rPr>
              <a:t>classify.autos</a:t>
            </a:r>
            <a:endParaRPr lang="en-US" dirty="0">
              <a:solidFill>
                <a:srgbClr val="FFEEF2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1FC63-7647-EC29-77D2-15A1F320E0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07" t="1" r="4824" b="617"/>
          <a:stretch/>
        </p:blipFill>
        <p:spPr>
          <a:xfrm>
            <a:off x="2454512" y="1691551"/>
            <a:ext cx="2026272" cy="2049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22208-7B4F-FE1B-3771-A87289F5F7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500" y="1691551"/>
            <a:ext cx="2026271" cy="2049697"/>
          </a:xfrm>
          <a:prstGeom prst="rect">
            <a:avLst/>
          </a:prstGeom>
        </p:spPr>
      </p:pic>
      <p:pic>
        <p:nvPicPr>
          <p:cNvPr id="7170" name="Picture 2" descr="GitHub Logos and Usage · GitHub">
            <a:extLst>
              <a:ext uri="{FF2B5EF4-FFF2-40B4-BE49-F238E27FC236}">
                <a16:creationId xmlns:a16="http://schemas.microsoft.com/office/drawing/2014/main" id="{EE628711-0467-519F-03D7-9EDC6D48A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69" y="4483788"/>
            <a:ext cx="1004900" cy="10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C0C37E-3083-E02B-7AC4-B07A6C6CC788}"/>
              </a:ext>
            </a:extLst>
          </p:cNvPr>
          <p:cNvSpPr txBox="1"/>
          <p:nvPr/>
        </p:nvSpPr>
        <p:spPr>
          <a:xfrm>
            <a:off x="2454512" y="4655648"/>
            <a:ext cx="452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EEF2"/>
                </a:solidFill>
              </a:rPr>
              <a:t>github.com/</a:t>
            </a:r>
            <a:r>
              <a:rPr lang="en-US" dirty="0" err="1">
                <a:solidFill>
                  <a:srgbClr val="FFEEF2"/>
                </a:solidFill>
              </a:rPr>
              <a:t>Flippchen</a:t>
            </a:r>
            <a:r>
              <a:rPr lang="en-US" dirty="0">
                <a:solidFill>
                  <a:srgbClr val="FFEEF2"/>
                </a:solidFill>
              </a:rPr>
              <a:t>/</a:t>
            </a:r>
            <a:r>
              <a:rPr lang="en-US" dirty="0" err="1">
                <a:solidFill>
                  <a:srgbClr val="FFEEF2"/>
                </a:solidFill>
              </a:rPr>
              <a:t>PorscheInsight</a:t>
            </a:r>
            <a:r>
              <a:rPr lang="en-US" dirty="0">
                <a:solidFill>
                  <a:srgbClr val="FFEEF2"/>
                </a:solidFill>
              </a:rPr>
              <a:t>-</a:t>
            </a:r>
            <a:r>
              <a:rPr lang="en-US" dirty="0" err="1">
                <a:solidFill>
                  <a:srgbClr val="FFEEF2"/>
                </a:solidFill>
              </a:rPr>
              <a:t>CarClassification</a:t>
            </a:r>
            <a:r>
              <a:rPr lang="en-US" dirty="0">
                <a:solidFill>
                  <a:srgbClr val="FFEEF2"/>
                </a:solidFill>
              </a:rPr>
              <a:t>-AI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D131-F009-0A1C-3A39-C808B71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EEF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0505-6AF9-2F29-1B3F-B5441510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52" y="4327147"/>
            <a:ext cx="1937892" cy="349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DFBD6D-06D5-CEDD-89DD-FB50C9A3B725}"/>
              </a:ext>
            </a:extLst>
          </p:cNvPr>
          <p:cNvCxnSpPr>
            <a:cxnSpLocks/>
          </p:cNvCxnSpPr>
          <p:nvPr/>
        </p:nvCxnSpPr>
        <p:spPr>
          <a:xfrm>
            <a:off x="1010653" y="3597442"/>
            <a:ext cx="10076447" cy="0"/>
          </a:xfrm>
          <a:prstGeom prst="line">
            <a:avLst/>
          </a:prstGeom>
          <a:ln w="38100">
            <a:solidFill>
              <a:srgbClr val="FF2C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5F0E7-CED8-BA70-E1D7-F7237F096773}"/>
              </a:ext>
            </a:extLst>
          </p:cNvPr>
          <p:cNvCxnSpPr>
            <a:cxnSpLocks/>
          </p:cNvCxnSpPr>
          <p:nvPr/>
        </p:nvCxnSpPr>
        <p:spPr>
          <a:xfrm>
            <a:off x="1576138" y="2308522"/>
            <a:ext cx="0" cy="1487441"/>
          </a:xfrm>
          <a:prstGeom prst="line">
            <a:avLst/>
          </a:prstGeom>
          <a:ln w="38100">
            <a:solidFill>
              <a:srgbClr val="FF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D4BEDF-26EF-B06E-1AB2-EB65B50F7A12}"/>
              </a:ext>
            </a:extLst>
          </p:cNvPr>
          <p:cNvSpPr txBox="1"/>
          <p:nvPr/>
        </p:nvSpPr>
        <p:spPr>
          <a:xfrm>
            <a:off x="1576138" y="2288426"/>
            <a:ext cx="259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EEF2"/>
                </a:solidFill>
              </a:rPr>
              <a:t>- Contact Porsche</a:t>
            </a:r>
          </a:p>
          <a:p>
            <a:r>
              <a:rPr lang="en-US" dirty="0">
                <a:solidFill>
                  <a:srgbClr val="FFEEF2"/>
                </a:solidFill>
              </a:rPr>
              <a:t>- Find Dataset</a:t>
            </a:r>
          </a:p>
          <a:p>
            <a:r>
              <a:rPr lang="en-US" dirty="0">
                <a:solidFill>
                  <a:srgbClr val="FFEEF2"/>
                </a:solidFill>
              </a:rPr>
              <a:t>- First Trainings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C8738E-4276-B7DB-64F1-0DEB2925A891}"/>
              </a:ext>
            </a:extLst>
          </p:cNvPr>
          <p:cNvCxnSpPr>
            <a:cxnSpLocks/>
          </p:cNvCxnSpPr>
          <p:nvPr/>
        </p:nvCxnSpPr>
        <p:spPr>
          <a:xfrm>
            <a:off x="4200300" y="3429000"/>
            <a:ext cx="0" cy="1487441"/>
          </a:xfrm>
          <a:prstGeom prst="line">
            <a:avLst/>
          </a:prstGeom>
          <a:ln w="38100">
            <a:solidFill>
              <a:srgbClr val="FF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C9320D-807D-87B5-B689-90E67AA405C6}"/>
              </a:ext>
            </a:extLst>
          </p:cNvPr>
          <p:cNvSpPr txBox="1"/>
          <p:nvPr/>
        </p:nvSpPr>
        <p:spPr>
          <a:xfrm>
            <a:off x="585519" y="2295469"/>
            <a:ext cx="259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C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Nov-Mar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7EF66-90CC-84C5-3A2D-986FFFDDAD43}"/>
              </a:ext>
            </a:extLst>
          </p:cNvPr>
          <p:cNvSpPr txBox="1"/>
          <p:nvPr/>
        </p:nvSpPr>
        <p:spPr>
          <a:xfrm>
            <a:off x="4245625" y="3804853"/>
            <a:ext cx="259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EEF2"/>
                </a:solidFill>
              </a:rPr>
              <a:t>- Data cleaning</a:t>
            </a:r>
          </a:p>
          <a:p>
            <a:r>
              <a:rPr lang="en-US" dirty="0">
                <a:solidFill>
                  <a:srgbClr val="FFEEF2"/>
                </a:solidFill>
              </a:rPr>
              <a:t>- Second model</a:t>
            </a:r>
          </a:p>
          <a:p>
            <a:r>
              <a:rPr lang="en-US" dirty="0">
                <a:solidFill>
                  <a:srgbClr val="FFEEF2"/>
                </a:solidFill>
              </a:rPr>
              <a:t>- Evaluate models </a:t>
            </a:r>
          </a:p>
          <a:p>
            <a:r>
              <a:rPr lang="en-US" dirty="0">
                <a:solidFill>
                  <a:srgbClr val="FFEEF2"/>
                </a:solidFill>
              </a:rPr>
              <a:t>-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71174-4CF0-5CDF-CC78-ED2032F907F5}"/>
              </a:ext>
            </a:extLst>
          </p:cNvPr>
          <p:cNvSpPr txBox="1"/>
          <p:nvPr/>
        </p:nvSpPr>
        <p:spPr>
          <a:xfrm>
            <a:off x="3181332" y="4547109"/>
            <a:ext cx="10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C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April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DFA395-74E2-0E43-6504-F0EA0AED302F}"/>
              </a:ext>
            </a:extLst>
          </p:cNvPr>
          <p:cNvCxnSpPr>
            <a:cxnSpLocks/>
          </p:cNvCxnSpPr>
          <p:nvPr/>
        </p:nvCxnSpPr>
        <p:spPr>
          <a:xfrm>
            <a:off x="6915599" y="2317412"/>
            <a:ext cx="0" cy="1487441"/>
          </a:xfrm>
          <a:prstGeom prst="line">
            <a:avLst/>
          </a:prstGeom>
          <a:ln w="38100">
            <a:solidFill>
              <a:srgbClr val="FF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4942D1-E181-B2DE-9FBC-C8CC03D7B679}"/>
              </a:ext>
            </a:extLst>
          </p:cNvPr>
          <p:cNvSpPr txBox="1"/>
          <p:nvPr/>
        </p:nvSpPr>
        <p:spPr>
          <a:xfrm>
            <a:off x="6915599" y="2297316"/>
            <a:ext cx="259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EEF2"/>
                </a:solidFill>
              </a:rPr>
              <a:t>- Data refactoring</a:t>
            </a:r>
          </a:p>
          <a:p>
            <a:r>
              <a:rPr lang="en-US" dirty="0">
                <a:solidFill>
                  <a:srgbClr val="FFEEF2"/>
                </a:solidFill>
              </a:rPr>
              <a:t>- New models</a:t>
            </a:r>
          </a:p>
          <a:p>
            <a:r>
              <a:rPr lang="en-US" dirty="0">
                <a:solidFill>
                  <a:srgbClr val="FFEEF2"/>
                </a:solidFill>
              </a:rPr>
              <a:t>- </a:t>
            </a:r>
            <a:r>
              <a:rPr lang="en-US" dirty="0" err="1">
                <a:solidFill>
                  <a:srgbClr val="FFEEF2"/>
                </a:solidFill>
              </a:rPr>
              <a:t>Onnx</a:t>
            </a:r>
            <a:endParaRPr lang="en-US" dirty="0">
              <a:solidFill>
                <a:srgbClr val="FFEEF2"/>
              </a:solidFill>
            </a:endParaRPr>
          </a:p>
          <a:p>
            <a:r>
              <a:rPr lang="en-US" dirty="0">
                <a:solidFill>
                  <a:srgbClr val="FFEEF2"/>
                </a:solidFill>
              </a:rPr>
              <a:t>- Web Hosting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F2BDCF-5232-C3CE-E09A-9089207AE7FF}"/>
              </a:ext>
            </a:extLst>
          </p:cNvPr>
          <p:cNvSpPr txBox="1"/>
          <p:nvPr/>
        </p:nvSpPr>
        <p:spPr>
          <a:xfrm>
            <a:off x="5890910" y="2290303"/>
            <a:ext cx="10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C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April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C430DE-42BE-8A6C-BADD-0C8EFB2D90E3}"/>
              </a:ext>
            </a:extLst>
          </p:cNvPr>
          <p:cNvCxnSpPr>
            <a:cxnSpLocks/>
          </p:cNvCxnSpPr>
          <p:nvPr/>
        </p:nvCxnSpPr>
        <p:spPr>
          <a:xfrm>
            <a:off x="9743868" y="3437890"/>
            <a:ext cx="0" cy="1487441"/>
          </a:xfrm>
          <a:prstGeom prst="line">
            <a:avLst/>
          </a:prstGeom>
          <a:ln w="38100">
            <a:solidFill>
              <a:srgbClr val="FF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9224AE-C2A8-E2CC-D9D9-C350C0C42B30}"/>
              </a:ext>
            </a:extLst>
          </p:cNvPr>
          <p:cNvSpPr txBox="1"/>
          <p:nvPr/>
        </p:nvSpPr>
        <p:spPr>
          <a:xfrm>
            <a:off x="9789193" y="3804853"/>
            <a:ext cx="259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EEF2"/>
                </a:solidFill>
              </a:rPr>
              <a:t>- Architecture</a:t>
            </a:r>
          </a:p>
          <a:p>
            <a:r>
              <a:rPr lang="en-US" dirty="0">
                <a:solidFill>
                  <a:srgbClr val="FFEEF2"/>
                </a:solidFill>
              </a:rPr>
              <a:t>- AWS Hosting</a:t>
            </a:r>
          </a:p>
          <a:p>
            <a:r>
              <a:rPr lang="en-US" dirty="0">
                <a:solidFill>
                  <a:srgbClr val="FFEEF2"/>
                </a:solidFill>
              </a:rPr>
              <a:t>- Data Pipeline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ECD025-B2BD-10B3-3AFE-3D486EC4F22C}"/>
              </a:ext>
            </a:extLst>
          </p:cNvPr>
          <p:cNvSpPr txBox="1"/>
          <p:nvPr/>
        </p:nvSpPr>
        <p:spPr>
          <a:xfrm>
            <a:off x="9007849" y="4559685"/>
            <a:ext cx="73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C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81868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106E-1A4F-C1A8-13E5-D9BEC855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EEF2"/>
                </a:solidFill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3F9A-D4AC-7750-F2AE-486BF8BD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04787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EEF2"/>
                </a:solidFill>
              </a:rPr>
              <a:t>Models used for different levels of classification</a:t>
            </a:r>
          </a:p>
          <a:p>
            <a:endParaRPr lang="en-US" dirty="0">
              <a:solidFill>
                <a:srgbClr val="FFEEF2"/>
              </a:solidFill>
            </a:endParaRPr>
          </a:p>
          <a:p>
            <a:r>
              <a:rPr lang="en-US" dirty="0">
                <a:solidFill>
                  <a:srgbClr val="FFEEF2"/>
                </a:solidFill>
              </a:rPr>
              <a:t>All based on a pretrained model (VGG16, </a:t>
            </a:r>
            <a:r>
              <a:rPr lang="en-US" dirty="0" err="1">
                <a:solidFill>
                  <a:srgbClr val="FFEEF2"/>
                </a:solidFill>
              </a:rPr>
              <a:t>efficientnet</a:t>
            </a:r>
            <a:r>
              <a:rPr lang="en-US" dirty="0">
                <a:solidFill>
                  <a:srgbClr val="FFEEF2"/>
                </a:solidFill>
              </a:rPr>
              <a:t>)</a:t>
            </a:r>
          </a:p>
          <a:p>
            <a:r>
              <a:rPr lang="en-US" dirty="0">
                <a:solidFill>
                  <a:srgbClr val="FFEEF2"/>
                </a:solidFill>
              </a:rPr>
              <a:t>Only 3-15 Epochs</a:t>
            </a:r>
          </a:p>
          <a:p>
            <a:r>
              <a:rPr lang="en-US" dirty="0">
                <a:solidFill>
                  <a:srgbClr val="FFEEF2"/>
                </a:solidFill>
              </a:rPr>
              <a:t>Data augmentation</a:t>
            </a:r>
          </a:p>
          <a:p>
            <a:r>
              <a:rPr lang="en-US" dirty="0">
                <a:solidFill>
                  <a:srgbClr val="FFEEF2"/>
                </a:solidFill>
              </a:rPr>
              <a:t>Discord Callback for notifications</a:t>
            </a:r>
          </a:p>
          <a:p>
            <a:r>
              <a:rPr lang="de-DE" dirty="0">
                <a:solidFill>
                  <a:srgbClr val="FFEEF2"/>
                </a:solidFill>
              </a:rPr>
              <a:t>Hardware: Laptop and GTX 3050 TI mobile/GTX 1060</a:t>
            </a:r>
          </a:p>
          <a:p>
            <a:endParaRPr lang="de-DE" dirty="0">
              <a:solidFill>
                <a:srgbClr val="FFEEF2"/>
              </a:solidFill>
            </a:endParaRPr>
          </a:p>
          <a:p>
            <a:r>
              <a:rPr lang="en-US" dirty="0">
                <a:solidFill>
                  <a:srgbClr val="FFEEF2"/>
                </a:solidFill>
              </a:rPr>
              <a:t>Export to </a:t>
            </a:r>
            <a:r>
              <a:rPr lang="en-US" dirty="0" err="1">
                <a:solidFill>
                  <a:srgbClr val="FFEEF2"/>
                </a:solidFill>
              </a:rPr>
              <a:t>onnx</a:t>
            </a:r>
            <a:endParaRPr lang="en-US" dirty="0">
              <a:solidFill>
                <a:srgbClr val="FFEEF2"/>
              </a:solidFill>
            </a:endParaRPr>
          </a:p>
          <a:p>
            <a:r>
              <a:rPr lang="en-US" dirty="0" err="1">
                <a:solidFill>
                  <a:srgbClr val="FFEEF2"/>
                </a:solidFill>
              </a:rPr>
              <a:t>Onnxruntime</a:t>
            </a:r>
            <a:endParaRPr lang="en-US" dirty="0">
              <a:solidFill>
                <a:srgbClr val="FFEEF2"/>
              </a:solidFill>
            </a:endParaRPr>
          </a:p>
        </p:txBody>
      </p:sp>
      <p:pic>
        <p:nvPicPr>
          <p:cNvPr id="5" name="Graphic 4" descr="Binoculars outline">
            <a:extLst>
              <a:ext uri="{FF2B5EF4-FFF2-40B4-BE49-F238E27FC236}">
                <a16:creationId xmlns:a16="http://schemas.microsoft.com/office/drawing/2014/main" id="{C2AC84F0-F0F0-F7E0-10D4-AA2131201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3488" y="1666876"/>
            <a:ext cx="914400" cy="914400"/>
          </a:xfrm>
          <a:prstGeom prst="rect">
            <a:avLst/>
          </a:prstGeom>
        </p:spPr>
      </p:pic>
      <p:pic>
        <p:nvPicPr>
          <p:cNvPr id="7" name="Graphic 6" descr="Dumbbell outline">
            <a:extLst>
              <a:ext uri="{FF2B5EF4-FFF2-40B4-BE49-F238E27FC236}">
                <a16:creationId xmlns:a16="http://schemas.microsoft.com/office/drawing/2014/main" id="{2D8D476F-B819-693A-0CC9-FA654C589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3488" y="3328988"/>
            <a:ext cx="914400" cy="914400"/>
          </a:xfrm>
          <a:prstGeom prst="rect">
            <a:avLst/>
          </a:prstGeom>
        </p:spPr>
      </p:pic>
      <p:pic>
        <p:nvPicPr>
          <p:cNvPr id="11" name="Graphic 10" descr="Wrench outline">
            <a:extLst>
              <a:ext uri="{FF2B5EF4-FFF2-40B4-BE49-F238E27FC236}">
                <a16:creationId xmlns:a16="http://schemas.microsoft.com/office/drawing/2014/main" id="{E4A659FC-C894-129A-B2B2-9BF50A627B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3488" y="5110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8ACBEC6-F67F-CCFF-5718-4BA7CBED6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12361196" cy="6431280"/>
          </a:xfrm>
        </p:spPr>
      </p:pic>
    </p:spTree>
    <p:extLst>
      <p:ext uri="{BB962C8B-B14F-4D97-AF65-F5344CB8AC3E}">
        <p14:creationId xmlns:p14="http://schemas.microsoft.com/office/powerpoint/2010/main" val="21506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B3E048F-20BD-C528-7A3E-C15D93381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1059656"/>
            <a:ext cx="12192000" cy="57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5615BB4C-2F8E-65E8-01ED-2A191A49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43" y="504544"/>
            <a:ext cx="5995315" cy="5995315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1BC019-18A8-25C9-8C4C-E0FF78D69339}"/>
              </a:ext>
            </a:extLst>
          </p:cNvPr>
          <p:cNvCxnSpPr/>
          <p:nvPr/>
        </p:nvCxnSpPr>
        <p:spPr>
          <a:xfrm>
            <a:off x="2834640" y="2750820"/>
            <a:ext cx="967740" cy="0"/>
          </a:xfrm>
          <a:prstGeom prst="straightConnector1">
            <a:avLst/>
          </a:prstGeom>
          <a:ln w="38100">
            <a:solidFill>
              <a:srgbClr val="FF2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6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D220-C862-BDD3-09B7-4AD335EA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27025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FFEEF2"/>
                </a:solidFill>
              </a:rPr>
              <a:t>Confusion</a:t>
            </a:r>
            <a:r>
              <a:rPr lang="de-DE" dirty="0">
                <a:solidFill>
                  <a:srgbClr val="FFEEF2"/>
                </a:solidFill>
              </a:rPr>
              <a:t> </a:t>
            </a:r>
            <a:r>
              <a:rPr lang="de-DE" dirty="0" err="1">
                <a:solidFill>
                  <a:srgbClr val="FFEEF2"/>
                </a:solidFill>
              </a:rPr>
              <a:t>matrix</a:t>
            </a:r>
            <a:endParaRPr lang="de-DE" dirty="0">
              <a:solidFill>
                <a:srgbClr val="FFEEF2"/>
              </a:solidFill>
            </a:endParaRPr>
          </a:p>
        </p:txBody>
      </p:sp>
      <p:pic>
        <p:nvPicPr>
          <p:cNvPr id="5" name="Content Placeholder 4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469A96E3-B339-1DBA-7039-088A3A9BD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43" y="1347537"/>
            <a:ext cx="4829426" cy="4829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9800-0A7D-6AE4-017D-B674A3D2D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92" y="724422"/>
            <a:ext cx="493328" cy="5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2499-9334-AFD1-0DF6-497A5A01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611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FFEEF2"/>
                </a:solidFill>
              </a:rPr>
              <a:t>SHAP </a:t>
            </a:r>
            <a:r>
              <a:rPr lang="de-DE" dirty="0" err="1">
                <a:solidFill>
                  <a:srgbClr val="FFEEF2"/>
                </a:solidFill>
              </a:rPr>
              <a:t>Explainer</a:t>
            </a:r>
            <a:endParaRPr lang="de-DE" dirty="0">
              <a:solidFill>
                <a:srgbClr val="FFEEF2"/>
              </a:solidFill>
            </a:endParaRPr>
          </a:p>
        </p:txBody>
      </p:sp>
      <p:pic>
        <p:nvPicPr>
          <p:cNvPr id="5" name="Content Placeholder 4" descr="A picture containing text, screenshot, car, vehicle&#10;&#10;Description automatically generated">
            <a:extLst>
              <a:ext uri="{FF2B5EF4-FFF2-40B4-BE49-F238E27FC236}">
                <a16:creationId xmlns:a16="http://schemas.microsoft.com/office/drawing/2014/main" id="{25A87547-1D38-06F9-375B-4A9633A52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" y="1681676"/>
            <a:ext cx="10788688" cy="4495287"/>
          </a:xfrm>
        </p:spPr>
      </p:pic>
      <p:pic>
        <p:nvPicPr>
          <p:cNvPr id="6" name="Picture 2" descr="API Reference — SHAP latest documentation">
            <a:extLst>
              <a:ext uri="{FF2B5EF4-FFF2-40B4-BE49-F238E27FC236}">
                <a16:creationId xmlns:a16="http://schemas.microsoft.com/office/drawing/2014/main" id="{A971FD44-1653-C0A9-96F6-97119E71B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46"/>
          <a:stretch/>
        </p:blipFill>
        <p:spPr bwMode="auto">
          <a:xfrm>
            <a:off x="567193" y="681037"/>
            <a:ext cx="1109207" cy="868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1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1066-7540-36C5-BA76-263B0968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EEF2"/>
                </a:solidFill>
              </a:rPr>
              <a:t>Dataset</a:t>
            </a:r>
          </a:p>
        </p:txBody>
      </p:sp>
      <p:pic>
        <p:nvPicPr>
          <p:cNvPr id="7" name="Content Placeholder 6" descr="Table outline">
            <a:extLst>
              <a:ext uri="{FF2B5EF4-FFF2-40B4-BE49-F238E27FC236}">
                <a16:creationId xmlns:a16="http://schemas.microsoft.com/office/drawing/2014/main" id="{F2934EF6-F1AC-4640-4A51-9199C7F2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1297" y="1812237"/>
            <a:ext cx="996064" cy="99606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57FD4-4AAB-A9BE-21B2-C93882C1F6E4}"/>
              </a:ext>
            </a:extLst>
          </p:cNvPr>
          <p:cNvSpPr/>
          <p:nvPr/>
        </p:nvSpPr>
        <p:spPr>
          <a:xfrm>
            <a:off x="916078" y="1849902"/>
            <a:ext cx="3966503" cy="3981749"/>
          </a:xfrm>
          <a:prstGeom prst="rect">
            <a:avLst/>
          </a:prstGeom>
          <a:noFill/>
          <a:ln w="57150">
            <a:solidFill>
              <a:srgbClr val="FF2C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7AE6F-1323-FE62-3842-9D9D1286BF73}"/>
              </a:ext>
            </a:extLst>
          </p:cNvPr>
          <p:cNvSpPr txBox="1"/>
          <p:nvPr/>
        </p:nvSpPr>
        <p:spPr>
          <a:xfrm>
            <a:off x="1781241" y="2705905"/>
            <a:ext cx="223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EEF2"/>
                </a:solidFill>
              </a:rPr>
              <a:t>DVM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E2366-7054-823E-F232-5C6E8AF1A3E4}"/>
              </a:ext>
            </a:extLst>
          </p:cNvPr>
          <p:cNvSpPr txBox="1"/>
          <p:nvPr/>
        </p:nvSpPr>
        <p:spPr>
          <a:xfrm>
            <a:off x="648286" y="3748185"/>
            <a:ext cx="41222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EEF2"/>
                </a:solidFill>
              </a:rPr>
              <a:t>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EEF2"/>
                </a:solidFill>
              </a:rPr>
              <a:t>1,451,784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EEF2"/>
                </a:solidFill>
              </a:rPr>
              <a:t>Covers last two decades.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EEF2"/>
                </a:solidFill>
              </a:rPr>
              <a:t>300x300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EEF2"/>
                </a:solidFill>
              </a:rPr>
              <a:t>Background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EEF2"/>
                </a:solidFill>
              </a:rPr>
              <a:t>~ 30.000 images of Porsche cars</a:t>
            </a:r>
          </a:p>
          <a:p>
            <a:pPr lvl="1"/>
            <a:endParaRPr lang="en-US" dirty="0">
              <a:solidFill>
                <a:srgbClr val="FFEEF2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841208-6EAE-9814-C2B2-2E4AC90B1AF3}"/>
              </a:ext>
            </a:extLst>
          </p:cNvPr>
          <p:cNvSpPr txBox="1">
            <a:spLocks/>
          </p:cNvSpPr>
          <p:nvPr/>
        </p:nvSpPr>
        <p:spPr>
          <a:xfrm>
            <a:off x="5860789" y="2808301"/>
            <a:ext cx="6393341" cy="196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EEF2"/>
                </a:solidFill>
              </a:rPr>
              <a:t>Great variety of image quality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EEF2"/>
                </a:solidFill>
              </a:rPr>
              <a:t>Many false categorized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FFEEF2"/>
                </a:solidFill>
              </a:rPr>
              <a:t>Manual dataset cleaning and restructuring</a:t>
            </a:r>
          </a:p>
        </p:txBody>
      </p:sp>
    </p:spTree>
    <p:extLst>
      <p:ext uri="{BB962C8B-B14F-4D97-AF65-F5344CB8AC3E}">
        <p14:creationId xmlns:p14="http://schemas.microsoft.com/office/powerpoint/2010/main" val="96455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AI Porsche Classifier</vt:lpstr>
      <vt:lpstr>Introduction</vt:lpstr>
      <vt:lpstr>Models</vt:lpstr>
      <vt:lpstr>PowerPoint Presentation</vt:lpstr>
      <vt:lpstr>PowerPoint Presentation</vt:lpstr>
      <vt:lpstr>PowerPoint Presentation</vt:lpstr>
      <vt:lpstr>Confusion matrix</vt:lpstr>
      <vt:lpstr>SHAP Explainer</vt:lpstr>
      <vt:lpstr>Dataset</vt:lpstr>
      <vt:lpstr>PowerPoint Presentation</vt:lpstr>
      <vt:lpstr>UI/Web App</vt:lpstr>
      <vt:lpstr>Android/iOS App</vt:lpstr>
      <vt:lpstr>Data Pipeline</vt:lpstr>
      <vt:lpstr>PowerPoint Presentation</vt:lpstr>
      <vt:lpstr>Lessons Learned</vt:lpstr>
      <vt:lpstr>Limitations and Future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 Porsche Classifier</dc:title>
  <dc:creator>Philipp Wolf</dc:creator>
  <cp:lastModifiedBy>Philipp Wolf</cp:lastModifiedBy>
  <cp:revision>2</cp:revision>
  <dcterms:created xsi:type="dcterms:W3CDTF">2023-05-07T19:59:48Z</dcterms:created>
  <dcterms:modified xsi:type="dcterms:W3CDTF">2023-05-10T16:54:19Z</dcterms:modified>
</cp:coreProperties>
</file>