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8" r:id="rId4"/>
    <p:sldId id="277" r:id="rId5"/>
    <p:sldId id="259" r:id="rId6"/>
    <p:sldId id="264" r:id="rId7"/>
    <p:sldId id="261" r:id="rId8"/>
    <p:sldId id="272" r:id="rId9"/>
    <p:sldId id="274" r:id="rId10"/>
    <p:sldId id="265" r:id="rId11"/>
    <p:sldId id="271" r:id="rId12"/>
    <p:sldId id="275" r:id="rId13"/>
    <p:sldId id="280" r:id="rId14"/>
    <p:sldId id="276" r:id="rId15"/>
    <p:sldId id="270" r:id="rId16"/>
    <p:sldId id="278" r:id="rId17"/>
    <p:sldId id="279" r:id="rId18"/>
    <p:sldId id="266" r:id="rId19"/>
    <p:sldId id="267" r:id="rId20"/>
    <p:sldId id="268" r:id="rId21"/>
    <p:sldId id="269" r:id="rId22"/>
    <p:sldId id="282" r:id="rId23"/>
    <p:sldId id="283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 autoAdjust="0"/>
    <p:restoredTop sz="94660"/>
  </p:normalViewPr>
  <p:slideViewPr>
    <p:cSldViewPr>
      <p:cViewPr varScale="1">
        <p:scale>
          <a:sx n="85" d="100"/>
          <a:sy n="85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6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B8E2F-E30F-442F-A80F-F4D06C0D97DE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2FDCF-6404-4FAB-94EE-5E97DC7CC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963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FDCF-6404-4FAB-94EE-5E97DC7CC3A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FDCF-6404-4FAB-94EE-5E97DC7CC3A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98F4CD-FE11-4974-B222-459480595E14}" type="datetimeFigureOut">
              <a:rPr lang="en-US" smtClean="0"/>
              <a:pPr/>
              <a:t>2/22/2014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5F98CC-50B3-4A66-8F47-E5E78794792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techmagazine.com/article/2013/11/11-concerning-cybersecurity-stats-about-federal-government" TargetMode="External"/><Relationship Id="rId2" Type="http://schemas.openxmlformats.org/officeDocument/2006/relationships/hyperlink" Target="http://www.historylearningsite.co.uk/fall_of_ancient_rom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9and10news.com/story/24716562/virus-threat-warning-for-fake-flappy-bird-apps" TargetMode="External"/><Relationship Id="rId4" Type="http://schemas.openxmlformats.org/officeDocument/2006/relationships/hyperlink" Target="https://www.eff.org/nsa-spy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Langga@sjsu.edu" TargetMode="External"/><Relationship Id="rId2" Type="http://schemas.openxmlformats.org/officeDocument/2006/relationships/hyperlink" Target="mailto:Flora.lee@sjs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ANTHONY LANGGA</a:t>
            </a:r>
            <a:br>
              <a:rPr lang="en-US" dirty="0" smtClean="0"/>
            </a:br>
            <a:r>
              <a:rPr lang="en-US" dirty="0" smtClean="0"/>
              <a:t>FLORA LEE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IMPORTANCE OF INFORMATION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Social Networks</a:t>
            </a:r>
            <a:endParaRPr lang="en-US" b="1" dirty="0"/>
          </a:p>
        </p:txBody>
      </p:sp>
      <p:pic>
        <p:nvPicPr>
          <p:cNvPr id="4" name="Picture 3" descr="Tumbl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438400"/>
            <a:ext cx="3635542" cy="2819400"/>
          </a:xfrm>
          <a:prstGeom prst="rect">
            <a:avLst/>
          </a:prstGeom>
        </p:spPr>
      </p:pic>
      <p:pic>
        <p:nvPicPr>
          <p:cNvPr id="5" name="Picture 4" descr="Instagr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3000" y="2438400"/>
            <a:ext cx="283983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26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Today:</a:t>
            </a:r>
            <a:endParaRPr lang="en-US" dirty="0"/>
          </a:p>
        </p:txBody>
      </p:sp>
      <p:pic>
        <p:nvPicPr>
          <p:cNvPr id="5" name="Picture 4" descr="critic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" y="1353331"/>
            <a:ext cx="5715000" cy="524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5209" y="6642982"/>
            <a:ext cx="33260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http://securityaffairs.co/wordpress/22180/security/nist-critical-infrastructure.html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81334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professionals say…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67% </a:t>
            </a:r>
            <a:r>
              <a:rPr lang="en-US" dirty="0" smtClean="0">
                <a:solidFill>
                  <a:srgbClr val="FFFFFF"/>
                </a:solidFill>
              </a:rPr>
              <a:t>of</a:t>
            </a:r>
            <a:r>
              <a:rPr lang="en-US" sz="4000" dirty="0" smtClean="0">
                <a:solidFill>
                  <a:srgbClr val="FFFFFF"/>
                </a:solidFill>
              </a:rPr>
              <a:t> </a:t>
            </a:r>
            <a:r>
              <a:rPr lang="en-US" dirty="0" smtClean="0"/>
              <a:t>their agency is not ready to fend off hackers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74% </a:t>
            </a:r>
            <a:r>
              <a:rPr lang="en-US" dirty="0" smtClean="0"/>
              <a:t>preventing data theft is their top priority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49% </a:t>
            </a:r>
            <a:r>
              <a:rPr lang="en-US" dirty="0" smtClean="0"/>
              <a:t>of agency breaches are caused by a lack of user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502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“Cyber threat is one of the most serious economic and national security challenges we face today as a nation”</a:t>
            </a:r>
          </a:p>
          <a:p>
            <a:pPr lvl="2">
              <a:buNone/>
            </a:pPr>
            <a:r>
              <a:rPr lang="en-US" sz="3200" dirty="0" smtClean="0"/>
              <a:t>				-President Obama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should be normal (The mindset)</a:t>
            </a:r>
          </a:p>
          <a:p>
            <a:r>
              <a:rPr lang="en-US" dirty="0" smtClean="0"/>
              <a:t>A focus on cyber-security curriculum in middle school, high school, and college levels.</a:t>
            </a:r>
          </a:p>
          <a:p>
            <a:r>
              <a:rPr lang="en-US" dirty="0" smtClean="0"/>
              <a:t>Government support and change</a:t>
            </a:r>
          </a:p>
          <a:p>
            <a:r>
              <a:rPr lang="en-US" dirty="0" smtClean="0"/>
              <a:t>More security professionals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Initiative - Cyber Patriot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dirty="0" smtClean="0"/>
              <a:t>National High School Cyber Defense Competition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b="1" dirty="0" smtClean="0"/>
              <a:t>Creator</a:t>
            </a:r>
            <a:r>
              <a:rPr lang="en-US" dirty="0" smtClean="0"/>
              <a:t>: Air Force Association</a:t>
            </a:r>
          </a:p>
          <a:p>
            <a:endParaRPr lang="en-US" dirty="0" smtClean="0"/>
          </a:p>
        </p:txBody>
      </p:sp>
      <p:pic>
        <p:nvPicPr>
          <p:cNvPr id="4" name="Picture 3" descr="cyber Patrio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1600200"/>
            <a:ext cx="4343400" cy="4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38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Level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</a:t>
            </a:r>
            <a:r>
              <a:rPr lang="en-US" sz="3300" b="1" dirty="0" smtClean="0"/>
              <a:t>yber Student Volunteer Initiative</a:t>
            </a:r>
          </a:p>
          <a:p>
            <a:endParaRPr lang="en-US" sz="3900" b="1" dirty="0" smtClean="0"/>
          </a:p>
          <a:p>
            <a:r>
              <a:rPr lang="en-US" sz="3900" b="1" dirty="0" smtClean="0"/>
              <a:t>Collegiate Cyber Defense Competition</a:t>
            </a:r>
          </a:p>
          <a:p>
            <a:endParaRPr lang="en-US" sz="4700" b="1" dirty="0" smtClean="0"/>
          </a:p>
          <a:p>
            <a:r>
              <a:rPr lang="en-US" sz="3900" b="1" dirty="0" smtClean="0"/>
              <a:t>Cyber quest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1219200"/>
            <a:ext cx="1028700" cy="1019175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2438400"/>
            <a:ext cx="1828800" cy="2136449"/>
          </a:xfrm>
          <a:prstGeom prst="rect">
            <a:avLst/>
          </a:prstGeom>
        </p:spPr>
      </p:pic>
      <p:pic>
        <p:nvPicPr>
          <p:cNvPr id="7" name="Picture 6" descr="cq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4953000"/>
            <a:ext cx="2374054" cy="1284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professionals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Smart people</a:t>
            </a:r>
          </a:p>
          <a:p>
            <a:r>
              <a:rPr lang="en-US" sz="4400" dirty="0" smtClean="0"/>
              <a:t>Think outside the box</a:t>
            </a:r>
          </a:p>
          <a:p>
            <a:r>
              <a:rPr lang="en-US" sz="4400" dirty="0" smtClean="0"/>
              <a:t>More professionals can lead to more secure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9483"/>
            <a:ext cx="9144000" cy="6748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6647441"/>
            <a:ext cx="1981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http://techfun.biz/technology-timeline-future/</a:t>
            </a:r>
          </a:p>
        </p:txBody>
      </p:sp>
    </p:spTree>
    <p:extLst>
      <p:ext uri="{BB962C8B-B14F-4D97-AF65-F5344CB8AC3E}">
        <p14:creationId xmlns:p14="http://schemas.microsoft.com/office/powerpoint/2010/main" xmlns="" val="24267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933" y="6646785"/>
            <a:ext cx="182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http://gatwaytothefuture.wordpress.com/</a:t>
            </a:r>
          </a:p>
        </p:txBody>
      </p:sp>
    </p:spTree>
    <p:extLst>
      <p:ext uri="{BB962C8B-B14F-4D97-AF65-F5344CB8AC3E}">
        <p14:creationId xmlns:p14="http://schemas.microsoft.com/office/powerpoint/2010/main" xmlns="" val="682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Flora Lee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Graduating Senior @ SJSU</a:t>
            </a:r>
          </a:p>
          <a:p>
            <a:r>
              <a:rPr lang="en-US" b="1" dirty="0" smtClean="0"/>
              <a:t>Major</a:t>
            </a:r>
            <a:r>
              <a:rPr lang="en-US" dirty="0" smtClean="0"/>
              <a:t>: Business Administration -  Management Information Systems</a:t>
            </a:r>
          </a:p>
          <a:p>
            <a:pPr lvl="1"/>
            <a:r>
              <a:rPr lang="en-US" dirty="0" smtClean="0"/>
              <a:t>MIS = biz * (info + tech + people)</a:t>
            </a:r>
          </a:p>
          <a:p>
            <a:r>
              <a:rPr lang="en-US" b="1" dirty="0" smtClean="0"/>
              <a:t>Special Interests: </a:t>
            </a:r>
          </a:p>
          <a:p>
            <a:pPr lvl="1"/>
            <a:r>
              <a:rPr lang="en-US" dirty="0" smtClean="0"/>
              <a:t>Information Security </a:t>
            </a:r>
          </a:p>
          <a:p>
            <a:pPr lvl="1"/>
            <a:r>
              <a:rPr lang="en-US" dirty="0" smtClean="0"/>
              <a:t>Project Management </a:t>
            </a:r>
          </a:p>
          <a:p>
            <a:r>
              <a:rPr lang="en-US" dirty="0" smtClean="0"/>
              <a:t>Lead a security team to shape the future’s information security policies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4415" y="6627168"/>
            <a:ext cx="1295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www.flowingdata.com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9293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cleS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33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http://www.historylearningsite.co.uk/fall_of_ancient_rome.htm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http://www.fedtechmagazine.com/article/2013/11/11-concerning-cybersecurity-stats-about-federal-</a:t>
            </a:r>
            <a:r>
              <a:rPr lang="en-US" dirty="0" smtClean="0">
                <a:hlinkClick r:id="rId3"/>
              </a:rPr>
              <a:t>government</a:t>
            </a:r>
            <a:r>
              <a:rPr lang="en-US" dirty="0" smtClean="0"/>
              <a:t> </a:t>
            </a:r>
          </a:p>
          <a:p>
            <a:pPr marL="36576" indent="0">
              <a:buNone/>
            </a:pPr>
            <a:r>
              <a:rPr lang="en-US" dirty="0" smtClean="0">
                <a:hlinkClick r:id="rId4"/>
              </a:rPr>
              <a:t>https://www.eff.org/nsa-spying</a:t>
            </a:r>
            <a:endParaRPr lang="en-US" dirty="0" smtClean="0"/>
          </a:p>
          <a:p>
            <a:pPr marL="36576" indent="0">
              <a:buNone/>
            </a:pPr>
            <a:r>
              <a:rPr lang="en-US" dirty="0" smtClean="0">
                <a:hlinkClick r:id="rId5"/>
              </a:rPr>
              <a:t>http://www.9and10news.com/story/24716562/virus-threat-warning-for-fake-flappy-bird-apps</a:t>
            </a: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https://www.dhs.gov/news/2013/12/16/dhs-announces-expansion-cyber-student-volunteer-initiative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Flora Lee</a:t>
            </a:r>
          </a:p>
          <a:p>
            <a:pPr lvl="1"/>
            <a:r>
              <a:rPr lang="en-US" sz="3600" dirty="0" smtClean="0"/>
              <a:t>Email: </a:t>
            </a:r>
            <a:r>
              <a:rPr lang="en-US" sz="3400" dirty="0" smtClean="0">
                <a:hlinkClick r:id="rId2"/>
              </a:rPr>
              <a:t>Flora.lee@sjsu.edu</a:t>
            </a:r>
            <a:endParaRPr lang="en-US" sz="3400" dirty="0" smtClean="0"/>
          </a:p>
          <a:p>
            <a:pPr lvl="2"/>
            <a:r>
              <a:rPr lang="en-US" sz="3400" dirty="0" smtClean="0"/>
              <a:t>Cell Phone: (408) 981-9413</a:t>
            </a:r>
          </a:p>
          <a:p>
            <a:r>
              <a:rPr lang="en-US" sz="3600" dirty="0" smtClean="0"/>
              <a:t>Anthony </a:t>
            </a:r>
            <a:r>
              <a:rPr lang="en-US" sz="3600" dirty="0" err="1" smtClean="0"/>
              <a:t>Langga</a:t>
            </a:r>
            <a:endParaRPr lang="en-US" sz="3600" dirty="0" smtClean="0"/>
          </a:p>
          <a:p>
            <a:pPr lvl="1"/>
            <a:r>
              <a:rPr lang="en-US" sz="3600" dirty="0" smtClean="0"/>
              <a:t>Email: </a:t>
            </a:r>
            <a:r>
              <a:rPr lang="en-US" sz="3600" dirty="0" smtClean="0">
                <a:hlinkClick r:id="rId3"/>
              </a:rPr>
              <a:t>Anthony.Langga@sjsu.edu</a:t>
            </a:r>
            <a:endParaRPr lang="en-US" sz="3600" dirty="0" smtClean="0"/>
          </a:p>
          <a:p>
            <a:pPr lvl="1"/>
            <a:r>
              <a:rPr lang="en-US" sz="3600" dirty="0" smtClean="0"/>
              <a:t>(408) 607 – 5657</a:t>
            </a:r>
            <a:endParaRPr lang="en-US" sz="3600" dirty="0" smtClean="0"/>
          </a:p>
          <a:p>
            <a:pPr lvl="1"/>
            <a:endParaRPr lang="en-US" sz="3600" dirty="0" smtClean="0"/>
          </a:p>
          <a:p>
            <a:pPr lvl="1"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Anthony </a:t>
            </a:r>
            <a:r>
              <a:rPr lang="en-US" dirty="0" err="1" smtClean="0"/>
              <a:t>Langga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a super power</a:t>
            </a:r>
          </a:p>
          <a:p>
            <a:r>
              <a:rPr lang="en-US" dirty="0" smtClean="0"/>
              <a:t>Information Security/Programming</a:t>
            </a:r>
          </a:p>
          <a:p>
            <a:r>
              <a:rPr lang="en-US" dirty="0" smtClean="0"/>
              <a:t>Looking for a challenge</a:t>
            </a:r>
          </a:p>
          <a:p>
            <a:r>
              <a:rPr lang="en-US" dirty="0" smtClean="0"/>
              <a:t>Computer Science Major @ SJSU</a:t>
            </a:r>
          </a:p>
          <a:p>
            <a:r>
              <a:rPr lang="en-US" dirty="0" smtClean="0"/>
              <a:t>Information Security Club President</a:t>
            </a:r>
          </a:p>
          <a:p>
            <a:r>
              <a:rPr lang="en-US" dirty="0" smtClean="0"/>
              <a:t>Graduating in Fall 2015</a:t>
            </a:r>
          </a:p>
          <a:p>
            <a:r>
              <a:rPr lang="en-US" dirty="0" smtClean="0"/>
              <a:t>Hoping to lead the industry shortly after graduation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cyber-security professionals</a:t>
            </a:r>
          </a:p>
          <a:p>
            <a:r>
              <a:rPr lang="en-US" dirty="0" smtClean="0"/>
              <a:t>Technology age without security</a:t>
            </a:r>
          </a:p>
          <a:p>
            <a:r>
              <a:rPr lang="en-US" dirty="0" smtClean="0"/>
              <a:t>Attacks by internal and external organizations</a:t>
            </a:r>
          </a:p>
          <a:p>
            <a:r>
              <a:rPr lang="en-US" dirty="0" smtClean="0"/>
              <a:t>Privacy is </a:t>
            </a:r>
            <a:r>
              <a:rPr lang="en-US" dirty="0" err="1" smtClean="0"/>
              <a:t>dissapearing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 of Ancient Rome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pRomeEmpireAtHeigh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1" y="1254412"/>
            <a:ext cx="8077200" cy="52987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6563716"/>
            <a:ext cx="678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http://www.mitchellteachers.org/WorldHistory/AncientRome/Images/MapRomeEmpireAtHeight.jpg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 of Ancient 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Empire </a:t>
            </a:r>
            <a:r>
              <a:rPr lang="en-US" dirty="0" smtClean="0"/>
              <a:t>too </a:t>
            </a:r>
            <a:r>
              <a:rPr lang="en-US" dirty="0"/>
              <a:t>LARGE</a:t>
            </a:r>
          </a:p>
          <a:p>
            <a:pPr lvl="1"/>
            <a:r>
              <a:rPr lang="en-US" dirty="0"/>
              <a:t> Hard to govern effectively</a:t>
            </a:r>
          </a:p>
          <a:p>
            <a:r>
              <a:rPr lang="en-US" dirty="0" smtClean="0"/>
              <a:t>Corruption in the military</a:t>
            </a:r>
          </a:p>
          <a:p>
            <a:pPr lvl="1"/>
            <a:r>
              <a:rPr lang="en-US" dirty="0" smtClean="0"/>
              <a:t>Dishonest generals &amp; non-Roman soldiers</a:t>
            </a:r>
          </a:p>
          <a:p>
            <a:r>
              <a:rPr lang="en-US" dirty="0" smtClean="0"/>
              <a:t>The rich became lazy &amp; had little interest in trying to solve Rome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30606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relate?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Thinly Spread</a:t>
            </a:r>
          </a:p>
          <a:p>
            <a:r>
              <a:rPr lang="en-US" sz="4000" dirty="0"/>
              <a:t>There are too many engineers</a:t>
            </a:r>
          </a:p>
          <a:p>
            <a:r>
              <a:rPr lang="en-US" sz="4000" dirty="0"/>
              <a:t>Not enough security professionals</a:t>
            </a:r>
          </a:p>
          <a:p>
            <a:r>
              <a:rPr lang="en-US" sz="4000" dirty="0"/>
              <a:t>Lead to our own downfall</a:t>
            </a:r>
          </a:p>
          <a:p>
            <a:pPr marL="36576" indent="0"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Downfall by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Internal Struggles</a:t>
            </a:r>
          </a:p>
          <a:p>
            <a:pPr lvl="1"/>
            <a:r>
              <a:rPr lang="en-US" dirty="0" smtClean="0"/>
              <a:t>NSA has been intercepting citizen phone calls and internet communication</a:t>
            </a:r>
          </a:p>
          <a:p>
            <a:r>
              <a:rPr lang="en-US" dirty="0" smtClean="0"/>
              <a:t>External Struggles</a:t>
            </a:r>
          </a:p>
          <a:p>
            <a:pPr lvl="1"/>
            <a:r>
              <a:rPr lang="en-US" dirty="0" err="1" smtClean="0"/>
              <a:t>Stuxnet</a:t>
            </a:r>
            <a:r>
              <a:rPr lang="en-US" dirty="0" smtClean="0"/>
              <a:t>: 2010</a:t>
            </a:r>
          </a:p>
          <a:p>
            <a:pPr lvl="2"/>
            <a:r>
              <a:rPr lang="en-US" dirty="0" smtClean="0"/>
              <a:t>Created by U.S and Israeli</a:t>
            </a:r>
          </a:p>
          <a:p>
            <a:pPr lvl="2"/>
            <a:r>
              <a:rPr lang="en-US" dirty="0" smtClean="0"/>
              <a:t>Against Iran Nuclear Facilities</a:t>
            </a:r>
          </a:p>
          <a:p>
            <a:pPr lvl="1"/>
            <a:r>
              <a:rPr lang="en-US" dirty="0" smtClean="0"/>
              <a:t>Red October: 2012</a:t>
            </a:r>
          </a:p>
          <a:p>
            <a:pPr lvl="2"/>
            <a:r>
              <a:rPr lang="en-US" dirty="0" smtClean="0"/>
              <a:t>Cyber-espionage: Gather intelligence/secrets</a:t>
            </a:r>
          </a:p>
          <a:p>
            <a:pPr lvl="2"/>
            <a:r>
              <a:rPr lang="en-US" dirty="0" smtClean="0"/>
              <a:t>Victims: Eastern Europe, the former USSR republics, Central Asia, Western Europe, and North America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87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Insecure Applications</a:t>
            </a:r>
          </a:p>
          <a:p>
            <a:r>
              <a:rPr lang="en-US" sz="3600" dirty="0" smtClean="0"/>
              <a:t>Viruses and Exploits</a:t>
            </a:r>
          </a:p>
          <a:p>
            <a:pPr lvl="1"/>
            <a:r>
              <a:rPr lang="en-US" sz="3600" dirty="0" smtClean="0"/>
              <a:t>9&amp;10 News warned the public about a recently created fake </a:t>
            </a:r>
            <a:r>
              <a:rPr lang="en-US" sz="3600" dirty="0" err="1" smtClean="0"/>
              <a:t>Flappy</a:t>
            </a:r>
            <a:r>
              <a:rPr lang="en-US" sz="3600" dirty="0" smtClean="0"/>
              <a:t> Bird Game</a:t>
            </a:r>
          </a:p>
          <a:p>
            <a:r>
              <a:rPr lang="en-US" sz="3600" dirty="0" err="1" smtClean="0"/>
              <a:t>Dissapearence</a:t>
            </a:r>
            <a:r>
              <a:rPr lang="en-US" sz="3600" dirty="0" smtClean="0"/>
              <a:t> of Privacy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270231-Flappy-Bird-Teas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04800"/>
            <a:ext cx="3276600" cy="2321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4B4B4B"/>
      </a:dk1>
      <a:lt1>
        <a:sysClr val="window" lastClr="F0F0F0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B4B4B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350</TotalTime>
  <Words>443</Words>
  <Application>Microsoft Office PowerPoint</Application>
  <PresentationFormat>On-screen Show (4:3)</PresentationFormat>
  <Paragraphs>103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ANTHONY LANGGA FLORA LEE</vt:lpstr>
      <vt:lpstr>Flora Lee</vt:lpstr>
      <vt:lpstr>Anthony Langga</vt:lpstr>
      <vt:lpstr>The Problem</vt:lpstr>
      <vt:lpstr>Fall of Ancient Rome</vt:lpstr>
      <vt:lpstr>Fall of Ancient Rome</vt:lpstr>
      <vt:lpstr>How does it relate?</vt:lpstr>
      <vt:lpstr>Downfall by who?</vt:lpstr>
      <vt:lpstr>Private Sector</vt:lpstr>
      <vt:lpstr>Social Networks</vt:lpstr>
      <vt:lpstr>Targets Today:</vt:lpstr>
      <vt:lpstr>Cyber professionals say…</vt:lpstr>
      <vt:lpstr>Cyber Security Framework</vt:lpstr>
      <vt:lpstr>Solution</vt:lpstr>
      <vt:lpstr>Initiative - Cyber Patriot</vt:lpstr>
      <vt:lpstr>College Level Initiatives</vt:lpstr>
      <vt:lpstr>More professionals</vt:lpstr>
      <vt:lpstr>Slide 18</vt:lpstr>
      <vt:lpstr>Slide 19</vt:lpstr>
      <vt:lpstr>Slide 20</vt:lpstr>
      <vt:lpstr>Slide 21</vt:lpstr>
      <vt:lpstr>Slide 22</vt:lpstr>
      <vt:lpstr>References</vt:lpstr>
      <vt:lpstr>Contact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Todd</dc:creator>
  <cp:lastModifiedBy>Todd</cp:lastModifiedBy>
  <cp:revision>37</cp:revision>
  <dcterms:created xsi:type="dcterms:W3CDTF">2014-02-22T03:09:20Z</dcterms:created>
  <dcterms:modified xsi:type="dcterms:W3CDTF">2014-02-22T18:34:40Z</dcterms:modified>
</cp:coreProperties>
</file>