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5" r:id="rId3"/>
    <p:sldId id="258" r:id="rId4"/>
    <p:sldId id="288" r:id="rId5"/>
    <p:sldId id="289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93" r:id="rId17"/>
    <p:sldId id="296" r:id="rId18"/>
    <p:sldId id="283" r:id="rId19"/>
    <p:sldId id="284" r:id="rId20"/>
    <p:sldId id="297" r:id="rId21"/>
    <p:sldId id="298" r:id="rId22"/>
    <p:sldId id="299" r:id="rId23"/>
    <p:sldId id="266" r:id="rId24"/>
    <p:sldId id="265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718" autoAdjust="0"/>
  </p:normalViewPr>
  <p:slideViewPr>
    <p:cSldViewPr>
      <p:cViewPr varScale="1">
        <p:scale>
          <a:sx n="108" d="100"/>
          <a:sy n="108" d="100"/>
        </p:scale>
        <p:origin x="-17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D8B5-7990-4309-A41C-1B3A84B699BE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D1A8C-3EA4-49B7-88B7-AE094AB40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B4AD9-40A8-4B55-9D03-AC297AC091C8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84DA0-DDCA-47A1-9EAD-FE56D7032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84DA0-DDCA-47A1-9EAD-FE56D7032A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84DA0-DDCA-47A1-9EAD-FE56D7032A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</a:p>
          <a:p>
            <a:r>
              <a:rPr lang="en-US" dirty="0" smtClean="0"/>
              <a:t>Not all of these are technical roles, but they need to have</a:t>
            </a:r>
            <a:r>
              <a:rPr lang="en-US" baseline="0" dirty="0" smtClean="0"/>
              <a:t> some knowledge of networks and/or IT security. </a:t>
            </a:r>
          </a:p>
          <a:p>
            <a:r>
              <a:rPr lang="en-US" baseline="0" dirty="0" smtClean="0"/>
              <a:t>Ex. How to mitigate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54877-6B65-0C4D-ADBD-E48000DEE0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00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random Facts could set the stage for future topics.  </a:t>
            </a:r>
          </a:p>
          <a:p>
            <a:r>
              <a:rPr lang="en-US" baseline="0" dirty="0" smtClean="0"/>
              <a:t>Remember the responses of the audience, their reactions, see what they like to learn more, and adjust your lesson plans accordingly.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54877-6B65-0C4D-ADBD-E48000DEE03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82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4D577E-F191-4D9A-9DB2-F0C18609BD4C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6A1A63-D730-4BB1-B5DE-B3EFDC6F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webpronew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togeek.com/166832/brute-force-attacks-explained-how-all-encryption-is-vulnerable/" TargetMode="External"/><Relationship Id="rId2" Type="http://schemas.openxmlformats.org/officeDocument/2006/relationships/hyperlink" Target="http://www.howtogeek.com/157460/hacker-hat-colors-explained-black-hats-white-hats-and-gray-ha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nectedaustralia.com/us-retailers-seeing-profits-from-smart-tvs/" TargetMode="External"/><Relationship Id="rId2" Type="http://schemas.openxmlformats.org/officeDocument/2006/relationships/hyperlink" Target="http://eofdreams.com/photo/computer/0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alculator" TargetMode="External"/><Relationship Id="rId4" Type="http://schemas.openxmlformats.org/officeDocument/2006/relationships/hyperlink" Target="http://streebgreebling.blogspot.com/2005_08_01_archiv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Cyber-security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Interests and Careers Paths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By: Anthony </a:t>
            </a:r>
            <a:r>
              <a:rPr lang="en-US" sz="2400" dirty="0" err="1" smtClean="0"/>
              <a:t>Langga</a:t>
            </a:r>
            <a:r>
              <a:rPr lang="en-US" sz="2400" dirty="0" smtClean="0"/>
              <a:t> and Flora Lee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“Hackers”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Black Hats?</a:t>
            </a:r>
          </a:p>
          <a:p>
            <a:pPr algn="ctr"/>
            <a:r>
              <a:rPr lang="en-US" dirty="0" smtClean="0"/>
              <a:t>Gray Hats?</a:t>
            </a:r>
          </a:p>
          <a:p>
            <a:pPr algn="ctr"/>
            <a:r>
              <a:rPr lang="en-US" dirty="0" smtClean="0"/>
              <a:t>Blue Hats?</a:t>
            </a:r>
          </a:p>
          <a:p>
            <a:pPr algn="ctr"/>
            <a:r>
              <a:rPr lang="en-US" dirty="0"/>
              <a:t>White Hats?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5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Black Hats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Violate computer security for personal gain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Steals credit card numbers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Harvesting personal data for sale to identity thieves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Create pure maliciousness attacks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Fit the stereotype of what people believe are “hackers”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criminal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bla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8851" y="4536555"/>
            <a:ext cx="25527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59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White Hats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Opposite of black hats</a:t>
            </a:r>
          </a:p>
          <a:p>
            <a:r>
              <a:rPr lang="en-US" dirty="0" smtClean="0"/>
              <a:t>“Ethical hackers” </a:t>
            </a:r>
          </a:p>
          <a:p>
            <a:r>
              <a:rPr lang="en-US" dirty="0" smtClean="0"/>
              <a:t>For the greater good, ethical, and legal purposes</a:t>
            </a:r>
          </a:p>
          <a:p>
            <a:r>
              <a:rPr lang="en-US" dirty="0" smtClean="0"/>
              <a:t>Reports back to the organization &amp; informs them on how to better improve their defenses</a:t>
            </a:r>
          </a:p>
          <a:p>
            <a:pPr lvl="1"/>
            <a:r>
              <a:rPr lang="en-US" dirty="0" smtClean="0"/>
              <a:t>“Penetration testing”</a:t>
            </a:r>
          </a:p>
          <a:p>
            <a:r>
              <a:rPr lang="en-US" dirty="0" smtClean="0"/>
              <a:t>Some organizations reward those who find a flaw to compensate their work</a:t>
            </a:r>
            <a:endParaRPr lang="en-US" dirty="0"/>
          </a:p>
        </p:txBody>
      </p:sp>
      <p:pic>
        <p:nvPicPr>
          <p:cNvPr id="4" name="Picture 3" descr="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55" y="5527633"/>
            <a:ext cx="3105096" cy="8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03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Gray Hats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Somewhere between a black hat &amp; white hat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Does not work for own personal gain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Nor cause carnage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MAY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technically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commit crime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MAY do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arguably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unethical things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Disclose a flaw publicly instead of privately </a:t>
            </a:r>
          </a:p>
        </p:txBody>
      </p:sp>
    </p:spTree>
    <p:extLst>
      <p:ext uri="{BB962C8B-B14F-4D97-AF65-F5344CB8AC3E}">
        <p14:creationId xmlns:p14="http://schemas.microsoft.com/office/powerpoint/2010/main" xmlns="" val="7978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Hats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security professional </a:t>
            </a:r>
          </a:p>
          <a:p>
            <a:r>
              <a:rPr lang="en-US" dirty="0" smtClean="0"/>
              <a:t>Invited by Microsoft to find vulnerabilities in Windows</a:t>
            </a:r>
          </a:p>
          <a:p>
            <a:r>
              <a:rPr lang="en-US" dirty="0" smtClean="0"/>
              <a:t>Opposite of White Hat and Black Hat</a:t>
            </a:r>
          </a:p>
          <a:p>
            <a:r>
              <a:rPr lang="en-US" dirty="0" smtClean="0"/>
              <a:t>“Blue” to reflect Microsoft’s corporate color</a:t>
            </a:r>
          </a:p>
        </p:txBody>
      </p:sp>
      <p:pic>
        <p:nvPicPr>
          <p:cNvPr id="4" name="Picture 3" descr="blu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9561" y="4860895"/>
            <a:ext cx="1981990" cy="1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65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Types of Jobs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9275" y="2116666"/>
            <a:ext cx="3840480" cy="44365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Application security tester</a:t>
            </a:r>
          </a:p>
          <a:p>
            <a:r>
              <a:rPr lang="en-US" dirty="0" smtClean="0"/>
              <a:t>Security analyst</a:t>
            </a:r>
          </a:p>
          <a:p>
            <a:r>
              <a:rPr lang="en-US" dirty="0" smtClean="0"/>
              <a:t>Penetration tester</a:t>
            </a:r>
          </a:p>
          <a:p>
            <a:r>
              <a:rPr lang="en-US" dirty="0" smtClean="0"/>
              <a:t>Information assurance engineer</a:t>
            </a:r>
          </a:p>
          <a:p>
            <a:r>
              <a:rPr lang="en-US" dirty="0" smtClean="0"/>
              <a:t>Information assurance analyst</a:t>
            </a:r>
          </a:p>
          <a:p>
            <a:r>
              <a:rPr lang="en-US" dirty="0" smtClean="0"/>
              <a:t>Reverse engineer</a:t>
            </a:r>
          </a:p>
          <a:p>
            <a:r>
              <a:rPr lang="en-US" dirty="0" smtClean="0"/>
              <a:t>Malware analyst</a:t>
            </a:r>
          </a:p>
          <a:p>
            <a:r>
              <a:rPr lang="en-US" dirty="0" smtClean="0"/>
              <a:t>Forensics</a:t>
            </a:r>
          </a:p>
          <a:p>
            <a:r>
              <a:rPr lang="en-US" dirty="0" smtClean="0"/>
              <a:t>Incident response</a:t>
            </a:r>
          </a:p>
          <a:p>
            <a:r>
              <a:rPr lang="en-US" dirty="0" smtClean="0"/>
              <a:t>Vulnerability analyst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51071" y="2116667"/>
            <a:ext cx="3840480" cy="42502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Vulnerability researcher</a:t>
            </a:r>
          </a:p>
          <a:p>
            <a:r>
              <a:rPr lang="en-US" dirty="0" smtClean="0"/>
              <a:t>Mobile code tester</a:t>
            </a:r>
          </a:p>
          <a:p>
            <a:r>
              <a:rPr lang="en-US" dirty="0" smtClean="0"/>
              <a:t>Program manager</a:t>
            </a:r>
          </a:p>
          <a:p>
            <a:r>
              <a:rPr lang="en-US" dirty="0" smtClean="0"/>
              <a:t>Legal</a:t>
            </a:r>
          </a:p>
          <a:p>
            <a:r>
              <a:rPr lang="en-US" dirty="0" smtClean="0"/>
              <a:t>Developer</a:t>
            </a:r>
          </a:p>
          <a:p>
            <a:r>
              <a:rPr lang="en-US" dirty="0" smtClean="0"/>
              <a:t>Policy &amp; procedure writer</a:t>
            </a:r>
          </a:p>
          <a:p>
            <a:r>
              <a:rPr lang="en-US" dirty="0" smtClean="0"/>
              <a:t>Security architect</a:t>
            </a:r>
          </a:p>
          <a:p>
            <a:r>
              <a:rPr lang="en-US" dirty="0" smtClean="0"/>
              <a:t>Code reviewer</a:t>
            </a:r>
          </a:p>
          <a:p>
            <a:r>
              <a:rPr lang="en-US" dirty="0" smtClean="0"/>
              <a:t>Network security engineer</a:t>
            </a:r>
          </a:p>
          <a:p>
            <a:r>
              <a:rPr lang="en-US" dirty="0" smtClean="0"/>
              <a:t>Technical writer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0473" y="1444533"/>
            <a:ext cx="534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Government / Gov’t Contractor / Private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322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050" dirty="0" smtClean="0">
                <a:solidFill>
                  <a:schemeClr val="bg1"/>
                </a:solidFill>
              </a:rPr>
              <a:t>	 </a:t>
            </a: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050" dirty="0" smtClean="0"/>
              <a:t>                                                                                          www.webpronews.com </a:t>
            </a: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  <a:hlinkClick r:id="rId2"/>
            </a:endParaRPr>
          </a:p>
          <a:p>
            <a:pPr>
              <a:buNone/>
            </a:pPr>
            <a:endParaRPr lang="en-US" sz="1050" dirty="0" smtClean="0">
              <a:solidFill>
                <a:schemeClr val="bg1"/>
              </a:solidFill>
              <a:hlinkClick r:id="rId2"/>
            </a:endParaRPr>
          </a:p>
          <a:p>
            <a:pPr>
              <a:buNone/>
            </a:pPr>
            <a:r>
              <a:rPr lang="en-US" sz="1050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sz="1050" dirty="0" smtClean="0">
                <a:solidFill>
                  <a:schemeClr val="bg1"/>
                </a:solidFill>
                <a:hlinkClick r:id="rId2"/>
              </a:rPr>
            </a:br>
            <a:endParaRPr lang="en-US" sz="1050" dirty="0" smtClean="0">
              <a:solidFill>
                <a:schemeClr val="bg1"/>
              </a:solidFill>
              <a:hlinkClick r:id="rId2"/>
            </a:endParaRPr>
          </a:p>
        </p:txBody>
      </p:sp>
      <p:pic>
        <p:nvPicPr>
          <p:cNvPr id="6" name="Picture 5" descr="codecrack_6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445656"/>
            <a:ext cx="7315200" cy="4358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pic>
        <p:nvPicPr>
          <p:cNvPr id="4" name="Content Placeholder 3" descr="OS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24226"/>
            <a:ext cx="7683894" cy="50305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in the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job – cross train</a:t>
            </a:r>
          </a:p>
          <a:p>
            <a:r>
              <a:rPr lang="en-US" dirty="0" smtClean="0"/>
              <a:t>Intern</a:t>
            </a:r>
          </a:p>
          <a:p>
            <a:r>
              <a:rPr lang="en-US" dirty="0" smtClean="0"/>
              <a:t>Cyber competitions</a:t>
            </a:r>
          </a:p>
          <a:p>
            <a:r>
              <a:rPr lang="en-US" dirty="0" smtClean="0"/>
              <a:t>Law enforcement </a:t>
            </a:r>
          </a:p>
          <a:p>
            <a:r>
              <a:rPr lang="en-US" dirty="0" smtClean="0"/>
              <a:t>Job fairs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websites</a:t>
            </a:r>
          </a:p>
          <a:p>
            <a:r>
              <a:rPr lang="en-US" dirty="0"/>
              <a:t>Join security groups</a:t>
            </a:r>
          </a:p>
          <a:p>
            <a:r>
              <a:rPr lang="en-US" dirty="0"/>
              <a:t>Find a mentor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Immerse yourself </a:t>
            </a:r>
          </a:p>
          <a:p>
            <a:pPr marL="0" indent="0">
              <a:buNone/>
            </a:pPr>
            <a:r>
              <a:rPr lang="en-US" dirty="0"/>
              <a:t>	(be aggressive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6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2291"/>
          </a:xfrm>
        </p:spPr>
        <p:txBody>
          <a:bodyPr/>
          <a:lstStyle/>
          <a:p>
            <a:r>
              <a:rPr lang="en-US" dirty="0" smtClean="0"/>
              <a:t>Path to cyber-security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1275198"/>
            <a:ext cx="818515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IT background</a:t>
            </a:r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Work your way up 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helpdesk, system admin, network admin, developer</a:t>
            </a:r>
          </a:p>
          <a:p>
            <a:pPr lvl="1"/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Education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Degree in Computer Science, </a:t>
            </a:r>
            <a:r>
              <a:rPr lang="en-US" sz="2200" dirty="0" err="1" smtClean="0"/>
              <a:t>Cybersecurity</a:t>
            </a:r>
            <a:r>
              <a:rPr lang="en-US" sz="2200" dirty="0" smtClean="0"/>
              <a:t>, Forensics, IT</a:t>
            </a:r>
          </a:p>
          <a:p>
            <a:pPr lvl="1"/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Training – Hands-on (</a:t>
            </a:r>
            <a:r>
              <a:rPr lang="en-US" sz="2400" dirty="0" smtClean="0"/>
              <a:t>CTFtime.org)  Kali/ Backtrack 5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Virtual Machines are your friend</a:t>
            </a:r>
            <a:br>
              <a:rPr lang="en-US" sz="2400" dirty="0" smtClean="0"/>
            </a:b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Certificates – A+, Security+, Microsoft, Cisco, CEH…</a:t>
            </a:r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Patience, persistence, </a:t>
            </a:r>
            <a:r>
              <a:rPr lang="en-US" sz="2200" b="1" u="sng" dirty="0" smtClean="0"/>
              <a:t>self-motivation</a:t>
            </a: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xmlns="" val="6117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Defending Cyberspace: Are We Ready?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402683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Hot Topic today </a:t>
            </a:r>
          </a:p>
          <a:p>
            <a:r>
              <a:rPr lang="en-US" dirty="0" smtClean="0"/>
              <a:t>Golden Age for Information Assurance /</a:t>
            </a:r>
            <a:r>
              <a:rPr lang="en-US" dirty="0" err="1" smtClean="0"/>
              <a:t>Cybersecurity</a:t>
            </a:r>
            <a:endParaRPr lang="en-US" dirty="0" smtClean="0"/>
          </a:p>
          <a:p>
            <a:r>
              <a:rPr lang="en-US" dirty="0" smtClean="0"/>
              <a:t>Increased reliance on the internet</a:t>
            </a:r>
          </a:p>
          <a:p>
            <a:r>
              <a:rPr lang="en-US" dirty="0" smtClean="0"/>
              <a:t>Consumers embracing mobile solutions</a:t>
            </a:r>
          </a:p>
          <a:p>
            <a:endParaRPr lang="en-US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0828" y="1993899"/>
            <a:ext cx="3610723" cy="36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38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CTFtime.org</a:t>
            </a:r>
          </a:p>
          <a:p>
            <a:r>
              <a:rPr lang="en-US" dirty="0" err="1" smtClean="0"/>
              <a:t>Metasploitable</a:t>
            </a:r>
            <a:r>
              <a:rPr lang="en-US" dirty="0" smtClean="0"/>
              <a:t>, </a:t>
            </a:r>
            <a:r>
              <a:rPr lang="en-US" dirty="0" err="1" smtClean="0"/>
              <a:t>Webgoat</a:t>
            </a:r>
            <a:endParaRPr lang="en-US" dirty="0" smtClean="0"/>
          </a:p>
          <a:p>
            <a:r>
              <a:rPr lang="en-US" dirty="0" err="1" smtClean="0"/>
              <a:t>Metasploit</a:t>
            </a:r>
            <a:r>
              <a:rPr lang="en-US" dirty="0" smtClean="0"/>
              <a:t>, </a:t>
            </a:r>
            <a:r>
              <a:rPr lang="en-US" dirty="0" err="1" smtClean="0"/>
              <a:t>Nmap</a:t>
            </a:r>
            <a:r>
              <a:rPr lang="en-US" dirty="0" smtClean="0"/>
              <a:t>, </a:t>
            </a:r>
            <a:r>
              <a:rPr lang="en-US" dirty="0" err="1" smtClean="0"/>
              <a:t>ncat</a:t>
            </a:r>
            <a:r>
              <a:rPr lang="en-US" dirty="0" smtClean="0"/>
              <a:t>, Cain, Python/Ruby</a:t>
            </a:r>
          </a:p>
          <a:p>
            <a:r>
              <a:rPr lang="en-US" dirty="0" smtClean="0"/>
              <a:t>Burp Suite, Google</a:t>
            </a:r>
          </a:p>
          <a:p>
            <a:r>
              <a:rPr lang="en-US" dirty="0" smtClean="0"/>
              <a:t>Hackthissite.org</a:t>
            </a:r>
          </a:p>
          <a:p>
            <a:r>
              <a:rPr lang="en-US" dirty="0" smtClean="0"/>
              <a:t>General IT </a:t>
            </a:r>
            <a:r>
              <a:rPr lang="en-US" dirty="0" err="1" smtClean="0"/>
              <a:t>backround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Analysts/</a:t>
            </a:r>
            <a:r>
              <a:rPr lang="en-US" dirty="0" err="1" smtClean="0"/>
              <a:t>Adminstrator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Network, Architects, System </a:t>
            </a:r>
            <a:r>
              <a:rPr lang="en-US" dirty="0" err="1" smtClean="0"/>
              <a:t>admins</a:t>
            </a:r>
            <a:endParaRPr lang="en-US" dirty="0" smtClean="0"/>
          </a:p>
          <a:p>
            <a:r>
              <a:rPr lang="en-US" dirty="0" smtClean="0"/>
              <a:t>Know Technology inside and out</a:t>
            </a:r>
          </a:p>
          <a:p>
            <a:r>
              <a:rPr lang="en-US" dirty="0" err="1" smtClean="0"/>
              <a:t>Pentester</a:t>
            </a:r>
            <a:r>
              <a:rPr lang="en-US" dirty="0" smtClean="0"/>
              <a:t> Boot lab</a:t>
            </a:r>
          </a:p>
          <a:p>
            <a:r>
              <a:rPr lang="en-US" dirty="0" smtClean="0"/>
              <a:t>IT </a:t>
            </a:r>
            <a:r>
              <a:rPr lang="en-US" dirty="0" err="1" smtClean="0"/>
              <a:t>backround</a:t>
            </a:r>
            <a:r>
              <a:rPr lang="en-US" dirty="0" smtClean="0"/>
              <a:t> (routers, switches, network)</a:t>
            </a:r>
          </a:p>
          <a:p>
            <a:r>
              <a:rPr lang="en-US" dirty="0" smtClean="0"/>
              <a:t>Virtual lab</a:t>
            </a:r>
          </a:p>
          <a:p>
            <a:r>
              <a:rPr lang="en-US" dirty="0" err="1" smtClean="0"/>
              <a:t>Wireshark</a:t>
            </a:r>
            <a:r>
              <a:rPr lang="en-US" dirty="0" smtClean="0"/>
              <a:t>, </a:t>
            </a:r>
            <a:r>
              <a:rPr lang="en-US" dirty="0" err="1" smtClean="0"/>
              <a:t>Nmap</a:t>
            </a:r>
            <a:r>
              <a:rPr lang="en-US" dirty="0" smtClean="0"/>
              <a:t>/</a:t>
            </a:r>
            <a:r>
              <a:rPr lang="en-US" dirty="0" err="1" smtClean="0"/>
              <a:t>ncat</a:t>
            </a:r>
            <a:r>
              <a:rPr lang="en-US" dirty="0" smtClean="0"/>
              <a:t>, TCP Dump</a:t>
            </a:r>
          </a:p>
          <a:p>
            <a:r>
              <a:rPr lang="en-US" dirty="0" smtClean="0"/>
              <a:t>Web (PHP, HTML </a:t>
            </a:r>
            <a:r>
              <a:rPr lang="en-US" dirty="0" err="1" smtClean="0"/>
              <a:t>explorts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, IDA Pro, Volatility </a:t>
            </a:r>
            <a:r>
              <a:rPr lang="en-US" dirty="0" err="1" smtClean="0"/>
              <a:t>Mandiant</a:t>
            </a:r>
            <a:r>
              <a:rPr lang="en-US" dirty="0" smtClean="0"/>
              <a:t> redline</a:t>
            </a:r>
          </a:p>
          <a:p>
            <a:r>
              <a:rPr lang="en-US" dirty="0" smtClean="0"/>
              <a:t>System </a:t>
            </a:r>
            <a:r>
              <a:rPr lang="en-US" dirty="0" err="1" smtClean="0"/>
              <a:t>adminstrations</a:t>
            </a:r>
            <a:endParaRPr lang="en-US" dirty="0" smtClean="0"/>
          </a:p>
          <a:p>
            <a:r>
              <a:rPr lang="en-US" dirty="0" smtClean="0"/>
              <a:t>Assembly, hd5 hashes, </a:t>
            </a:r>
          </a:p>
          <a:p>
            <a:r>
              <a:rPr lang="en-US" dirty="0" smtClean="0"/>
              <a:t>Hexadecimal, ASCII, </a:t>
            </a:r>
          </a:p>
          <a:p>
            <a:r>
              <a:rPr lang="en-US" dirty="0" smtClean="0"/>
              <a:t>Process Monitor, </a:t>
            </a:r>
            <a:r>
              <a:rPr lang="en-US" dirty="0" err="1" smtClean="0"/>
              <a:t>Regishot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attacks can cause billions of dollars of damage</a:t>
            </a:r>
          </a:p>
          <a:p>
            <a:r>
              <a:rPr lang="en-US" dirty="0" smtClean="0"/>
              <a:t>Stealing</a:t>
            </a:r>
          </a:p>
          <a:p>
            <a:r>
              <a:rPr lang="en-US" dirty="0" smtClean="0"/>
              <a:t>Unauthorized Access</a:t>
            </a:r>
          </a:p>
          <a:p>
            <a:r>
              <a:rPr lang="en-US" dirty="0" smtClean="0"/>
              <a:t>Black Hat </a:t>
            </a:r>
            <a:r>
              <a:rPr lang="en-US" dirty="0" err="1" smtClean="0"/>
              <a:t>vs</a:t>
            </a:r>
            <a:r>
              <a:rPr lang="en-US" dirty="0" smtClean="0"/>
              <a:t> White Hat</a:t>
            </a:r>
          </a:p>
          <a:p>
            <a:r>
              <a:rPr lang="en-US" dirty="0" smtClean="0"/>
              <a:t>Data destruction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cyber-security?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“For every engineer, we need a security analyst”</a:t>
            </a:r>
          </a:p>
          <a:p>
            <a:r>
              <a:rPr lang="en-US" dirty="0" smtClean="0"/>
              <a:t>People who can think differently</a:t>
            </a:r>
          </a:p>
          <a:p>
            <a:r>
              <a:rPr lang="en-US" dirty="0" smtClean="0"/>
              <a:t>White hat hackers vs. Black hat Hackers</a:t>
            </a:r>
          </a:p>
          <a:p>
            <a:r>
              <a:rPr lang="en-US" dirty="0" err="1" smtClean="0"/>
              <a:t>Stuxnet</a:t>
            </a:r>
            <a:endParaRPr lang="en-US" dirty="0" smtClean="0"/>
          </a:p>
          <a:p>
            <a:r>
              <a:rPr lang="en-US" dirty="0" err="1" smtClean="0"/>
              <a:t>Zues</a:t>
            </a:r>
            <a:endParaRPr lang="en-US" dirty="0" smtClean="0"/>
          </a:p>
          <a:p>
            <a:r>
              <a:rPr lang="en-US" dirty="0" smtClean="0"/>
              <a:t>Red October</a:t>
            </a:r>
          </a:p>
          <a:p>
            <a:r>
              <a:rPr lang="en-US" dirty="0" smtClean="0"/>
              <a:t>NSA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Fun Facts and </a:t>
            </a:r>
            <a:r>
              <a:rPr lang="en-US" sz="3200" dirty="0" err="1" smtClean="0"/>
              <a:t>Misonceptions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October is Cyber Security Awareness Month</a:t>
            </a:r>
          </a:p>
          <a:p>
            <a:r>
              <a:rPr lang="en-US" dirty="0" smtClean="0"/>
              <a:t>“Hacker” ≠ “criminal” or “bad guy”</a:t>
            </a:r>
          </a:p>
          <a:p>
            <a:r>
              <a:rPr lang="en-US" dirty="0" smtClean="0"/>
              <a:t>Only 14% of women are in the InfoSec field </a:t>
            </a:r>
            <a:r>
              <a:rPr lang="en-US" sz="1800" dirty="0" smtClean="0"/>
              <a:t>(2013)</a:t>
            </a:r>
          </a:p>
          <a:p>
            <a:r>
              <a:rPr lang="en-US" dirty="0" smtClean="0"/>
              <a:t>Oil &amp; gas industry are the current targets for hackers</a:t>
            </a:r>
          </a:p>
          <a:p>
            <a:r>
              <a:rPr lang="en-US" b="1" dirty="0" smtClean="0"/>
              <a:t>Brute-force encryption </a:t>
            </a:r>
            <a:r>
              <a:rPr lang="en-US" dirty="0" smtClean="0"/>
              <a:t>increases as computer hardware becomes faster and faster</a:t>
            </a:r>
          </a:p>
          <a:p>
            <a:pPr lvl="1"/>
            <a:r>
              <a:rPr lang="en-US" dirty="0" smtClean="0"/>
              <a:t>More calculations per second</a:t>
            </a:r>
          </a:p>
          <a:p>
            <a:r>
              <a:rPr lang="en-US" dirty="0" smtClean="0"/>
              <a:t>NSA, FBI, Microsoft, Facebook, RSA &amp; many more are recruiting/hiring</a:t>
            </a:r>
          </a:p>
          <a:p>
            <a:endParaRPr lang="en-US" dirty="0"/>
          </a:p>
        </p:txBody>
      </p:sp>
      <p:pic>
        <p:nvPicPr>
          <p:cNvPr id="4" name="Picture 3" descr="Screen Shot 2013-10-05 at 11.05.07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9066" y="0"/>
            <a:ext cx="1794933" cy="18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83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Security+ Guide to Network Security Fundamentals</a:t>
            </a:r>
          </a:p>
          <a:p>
            <a:r>
              <a:rPr lang="en-US" sz="1500" dirty="0" err="1" smtClean="0"/>
              <a:t>Securityaffairs.co</a:t>
            </a:r>
            <a:r>
              <a:rPr lang="en-US" sz="1500" dirty="0" smtClean="0"/>
              <a:t>/</a:t>
            </a:r>
            <a:r>
              <a:rPr lang="en-US" sz="1500" dirty="0" err="1" smtClean="0"/>
              <a:t>wordpress</a:t>
            </a:r>
            <a:endParaRPr lang="en-US" sz="1500" dirty="0" smtClean="0"/>
          </a:p>
          <a:p>
            <a:r>
              <a:rPr lang="en-US" sz="1500" dirty="0">
                <a:hlinkClick r:id="rId2"/>
              </a:rPr>
              <a:t>http://www.howtogeek.com/157460/hacker-hat-colors-explained-black-hats-white-hats-and-gray-hats</a:t>
            </a:r>
            <a:r>
              <a:rPr lang="en-US" sz="1500" dirty="0" smtClean="0">
                <a:hlinkClick r:id="rId2"/>
              </a:rPr>
              <a:t>/</a:t>
            </a:r>
            <a:endParaRPr lang="en-US" sz="1500" dirty="0" smtClean="0"/>
          </a:p>
          <a:p>
            <a:r>
              <a:rPr lang="en-US" sz="1500" dirty="0">
                <a:hlinkClick r:id="rId3"/>
              </a:rPr>
              <a:t>http://www.howtogeek.com/166832/brute-force-attacks-explained-how-all-encryption-is-vulnerable</a:t>
            </a:r>
            <a:r>
              <a:rPr lang="en-US" sz="1500" dirty="0" smtClean="0">
                <a:hlinkClick r:id="rId3"/>
              </a:rPr>
              <a:t>/</a:t>
            </a:r>
            <a:endParaRPr lang="en-US" sz="1500" dirty="0" smtClean="0"/>
          </a:p>
          <a:p>
            <a:r>
              <a:rPr lang="en-US" sz="1600" dirty="0" err="1"/>
              <a:t>www.som.buffalo.edu</a:t>
            </a:r>
            <a:r>
              <a:rPr lang="en-US" sz="1600" dirty="0"/>
              <a:t>/</a:t>
            </a:r>
            <a:r>
              <a:rPr lang="en-US" sz="1600" dirty="0" err="1"/>
              <a:t>isinterface</a:t>
            </a:r>
            <a:r>
              <a:rPr lang="en-US" sz="1600" dirty="0"/>
              <a:t>/papers/IEEE%20IT%</a:t>
            </a:r>
            <a:r>
              <a:rPr lang="en-US" sz="1600" dirty="0" smtClean="0"/>
              <a:t>20Professional.pdf‎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youtu.be</a:t>
            </a:r>
            <a:r>
              <a:rPr lang="en-US" sz="1600" dirty="0"/>
              <a:t>/BjJkgs1lc6c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7420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http://eofdreams.com/photo/computer/05/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www.connectedaustralia.com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streebgreebling.blogspot.com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en.wikipedia.org</a:t>
            </a:r>
            <a:endParaRPr lang="en-US" sz="2400" dirty="0" smtClean="0"/>
          </a:p>
          <a:p>
            <a:r>
              <a:rPr lang="en-US" sz="2400" u="sng" dirty="0" smtClean="0">
                <a:solidFill>
                  <a:srgbClr val="00B0F0"/>
                </a:solidFill>
              </a:rPr>
              <a:t>giantbomb.com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cyber-security?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Information Technology Security</a:t>
            </a:r>
          </a:p>
          <a:p>
            <a:endParaRPr lang="en-US" dirty="0" smtClean="0"/>
          </a:p>
          <a:p>
            <a:r>
              <a:rPr lang="en-US" dirty="0" smtClean="0"/>
              <a:t>Protection of computer systems and data</a:t>
            </a:r>
          </a:p>
          <a:p>
            <a:endParaRPr lang="en-US" dirty="0" smtClean="0"/>
          </a:p>
          <a:p>
            <a:r>
              <a:rPr lang="en-US" dirty="0" smtClean="0"/>
              <a:t>“protecting computers, networks, programs and data from unintended or unauthorized access, change or destruction.” </a:t>
            </a:r>
            <a:r>
              <a:rPr lang="en-US" sz="1200" dirty="0" smtClean="0"/>
              <a:t>http://www.umuc.edu/cybersecurity/about/cybersecurity-basics.cfm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Computers:</a:t>
            </a:r>
            <a:endParaRPr lang="en-US" dirty="0"/>
          </a:p>
        </p:txBody>
      </p:sp>
      <p:pic>
        <p:nvPicPr>
          <p:cNvPr id="6" name="Content Placeholder 5" descr="computer-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2474071" cy="2263775"/>
          </a:xfrm>
        </p:spPr>
      </p:pic>
      <p:pic>
        <p:nvPicPr>
          <p:cNvPr id="8" name="Picture 7" descr="SHARP_ELSIMATE_EL-W2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1676400"/>
            <a:ext cx="2590800" cy="2322787"/>
          </a:xfrm>
          <a:prstGeom prst="rect">
            <a:avLst/>
          </a:prstGeom>
        </p:spPr>
      </p:pic>
      <p:pic>
        <p:nvPicPr>
          <p:cNvPr id="9" name="Picture 8" descr="2435292-3160011176-iphone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1676400"/>
            <a:ext cx="2438400" cy="2209800"/>
          </a:xfrm>
          <a:prstGeom prst="rect">
            <a:avLst/>
          </a:prstGeom>
        </p:spPr>
      </p:pic>
      <p:pic>
        <p:nvPicPr>
          <p:cNvPr id="10" name="Picture 9" descr="Smart-TV_TV-IMAGE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4419600"/>
            <a:ext cx="2743200" cy="1839017"/>
          </a:xfrm>
          <a:prstGeom prst="rect">
            <a:avLst/>
          </a:prstGeom>
        </p:spPr>
      </p:pic>
      <p:pic>
        <p:nvPicPr>
          <p:cNvPr id="12" name="Picture 11" descr="car_comput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91000" y="4114800"/>
            <a:ext cx="4495800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system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Confidentiality</a:t>
            </a:r>
          </a:p>
          <a:p>
            <a:pPr lvl="1"/>
            <a:r>
              <a:rPr lang="en-US" sz="2000" dirty="0" smtClean="0"/>
              <a:t>Access to only certain people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600" dirty="0" smtClean="0"/>
              <a:t>Integrity</a:t>
            </a:r>
          </a:p>
          <a:p>
            <a:pPr lvl="1"/>
            <a:r>
              <a:rPr lang="en-US" sz="2000" dirty="0" smtClean="0"/>
              <a:t>Data is unchanged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600" dirty="0" smtClean="0"/>
              <a:t>Accessibility</a:t>
            </a:r>
          </a:p>
          <a:p>
            <a:pPr lvl="1"/>
            <a:r>
              <a:rPr lang="en-US" sz="2000" dirty="0" smtClean="0"/>
              <a:t>Accessible when needed</a:t>
            </a:r>
          </a:p>
          <a:p>
            <a:pPr lvl="1">
              <a:buNone/>
            </a:pP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>   </a:t>
            </a:r>
            <a:br>
              <a:rPr lang="en-US" sz="1200" i="1" dirty="0" smtClean="0"/>
            </a:b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>                                                                                             en.wikipedia.org/wiki/</a:t>
            </a:r>
            <a:r>
              <a:rPr lang="en-US" sz="1200" i="1" dirty="0" err="1" smtClean="0"/>
              <a:t>Information_security</a:t>
            </a:r>
            <a:r>
              <a:rPr lang="en-US" sz="1200" dirty="0" smtClean="0"/>
              <a:t>‎</a:t>
            </a:r>
          </a:p>
          <a:p>
            <a:pPr lvl="1"/>
            <a:endParaRPr lang="en-US" sz="2000" dirty="0" smtClean="0"/>
          </a:p>
        </p:txBody>
      </p:sp>
      <p:pic>
        <p:nvPicPr>
          <p:cNvPr id="4" name="Picture 3" descr="01fig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828800"/>
            <a:ext cx="3725771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that enters a computer system without the user’s knowledge or consent, then performs an unwanted and usually harmful action</a:t>
            </a:r>
          </a:p>
          <a:p>
            <a:r>
              <a:rPr lang="en-US" dirty="0" smtClean="0"/>
              <a:t>What can it do?</a:t>
            </a:r>
          </a:p>
          <a:p>
            <a:pPr lvl="1"/>
            <a:r>
              <a:rPr lang="en-US" dirty="0" smtClean="0"/>
              <a:t>Intercept data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teal information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aunch attacks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amage a computer’s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15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0101"/>
            <a:ext cx="8042276" cy="471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716074"/>
            <a:ext cx="8042276" cy="601935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Rapidly spreads its infection</a:t>
            </a:r>
          </a:p>
          <a:p>
            <a:pPr marL="793750" lvl="1" indent="-457200"/>
            <a:r>
              <a:rPr lang="en-US" b="1" dirty="0" smtClean="0"/>
              <a:t>Virus </a:t>
            </a:r>
          </a:p>
          <a:p>
            <a:pPr marL="1076325" lvl="2" indent="-457200"/>
            <a:r>
              <a:rPr lang="en-US" dirty="0" smtClean="0"/>
              <a:t>reproduces itself on the same computer</a:t>
            </a:r>
          </a:p>
          <a:p>
            <a:pPr marL="1076325" lvl="2" indent="-457200"/>
            <a:r>
              <a:rPr lang="en-US" dirty="0" smtClean="0"/>
              <a:t>Dependent on user for its survival (i.e. user opens a file)</a:t>
            </a:r>
          </a:p>
          <a:p>
            <a:pPr marL="1076325" lvl="2" indent="-457200"/>
            <a:r>
              <a:rPr lang="en-US" dirty="0" smtClean="0"/>
              <a:t>Types: Program/macro/resident/boot/companion virus</a:t>
            </a:r>
          </a:p>
          <a:p>
            <a:pPr marL="793750" lvl="1" indent="-457200"/>
            <a:r>
              <a:rPr lang="en-US" b="1" dirty="0" smtClean="0"/>
              <a:t>Worms</a:t>
            </a:r>
          </a:p>
          <a:p>
            <a:pPr marL="1076325" lvl="2" indent="-457200"/>
            <a:r>
              <a:rPr lang="en-US" dirty="0" smtClean="0"/>
              <a:t>Designed to take advantage of a vulnerability in an application or an OS so it can enter a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Conceals its purpose</a:t>
            </a:r>
          </a:p>
          <a:p>
            <a:pPr marL="793750" lvl="1" indent="-457200"/>
            <a:r>
              <a:rPr lang="en-US" b="1" dirty="0" smtClean="0"/>
              <a:t>Trojans</a:t>
            </a:r>
          </a:p>
          <a:p>
            <a:pPr marL="1076325" lvl="2" indent="-457200"/>
            <a:r>
              <a:rPr lang="en-US" dirty="0" smtClean="0"/>
              <a:t>.exe advertised as performing 1 activity, but actually does something else</a:t>
            </a:r>
          </a:p>
          <a:p>
            <a:pPr marL="793750" lvl="1" indent="-457200"/>
            <a:r>
              <a:rPr lang="en-US" b="1" dirty="0" smtClean="0"/>
              <a:t>Rootkits</a:t>
            </a:r>
          </a:p>
          <a:p>
            <a:pPr marL="1076325" lvl="2" indent="-457200"/>
            <a:r>
              <a:rPr lang="en-US" dirty="0" smtClean="0"/>
              <a:t>Set of software tools used by an attacker to hide the actions or presence of other types of malicious software ex. Trojans, viruses, or worms</a:t>
            </a:r>
          </a:p>
          <a:p>
            <a:pPr marL="793750" lvl="1" indent="-457200"/>
            <a:r>
              <a:rPr lang="en-US" b="1" dirty="0" smtClean="0"/>
              <a:t>Backdoor</a:t>
            </a:r>
          </a:p>
          <a:p>
            <a:pPr marL="1076325" lvl="2" indent="-457200"/>
            <a:r>
              <a:rPr lang="en-US" dirty="0" smtClean="0"/>
              <a:t>Software code that gives access to a program or service that circumvents any normal security protections</a:t>
            </a:r>
          </a:p>
          <a:p>
            <a:pPr marL="1076325" lvl="2" indent="-457200"/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6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85083"/>
            <a:ext cx="8042276" cy="772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Malware </a:t>
            </a:r>
            <a:r>
              <a:rPr lang="en-US" sz="3000" dirty="0" smtClean="0"/>
              <a:t>(cont.)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52012"/>
            <a:ext cx="8042276" cy="525779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Making a profit for its creators</a:t>
            </a:r>
          </a:p>
          <a:p>
            <a:pPr lvl="1"/>
            <a:r>
              <a:rPr lang="en-US" b="1" dirty="0" smtClean="0"/>
              <a:t>Botnets</a:t>
            </a:r>
          </a:p>
          <a:p>
            <a:pPr lvl="2"/>
            <a:r>
              <a:rPr lang="en-US" dirty="0" smtClean="0"/>
              <a:t>A program that allows the infected computer to be controlled remotely by an attacker</a:t>
            </a:r>
          </a:p>
          <a:p>
            <a:pPr lvl="1"/>
            <a:r>
              <a:rPr lang="en-US" b="1" dirty="0" smtClean="0"/>
              <a:t>Spyware</a:t>
            </a:r>
          </a:p>
          <a:p>
            <a:pPr lvl="2"/>
            <a:r>
              <a:rPr lang="en-US" dirty="0" smtClean="0"/>
              <a:t>Software that spies on users by collecting information without consent, which violates privacy</a:t>
            </a:r>
          </a:p>
          <a:p>
            <a:pPr lvl="1"/>
            <a:r>
              <a:rPr lang="en-US" b="1" dirty="0" smtClean="0"/>
              <a:t>Adware</a:t>
            </a:r>
          </a:p>
          <a:p>
            <a:pPr lvl="2"/>
            <a:r>
              <a:rPr lang="en-US" dirty="0" smtClean="0"/>
              <a:t>Software program that delivers advertising content in an unexpected and unwanted by the user</a:t>
            </a:r>
          </a:p>
          <a:p>
            <a:pPr lvl="2"/>
            <a:r>
              <a:rPr lang="en-US" dirty="0" smtClean="0"/>
              <a:t>Ads, pop-ups, opens a new Web browser window at random times</a:t>
            </a:r>
          </a:p>
          <a:p>
            <a:pPr lvl="1"/>
            <a:r>
              <a:rPr lang="en-US" b="1" dirty="0" err="1" smtClean="0"/>
              <a:t>Keylogger</a:t>
            </a:r>
            <a:endParaRPr lang="en-US" b="1" dirty="0" smtClean="0"/>
          </a:p>
          <a:p>
            <a:pPr lvl="2"/>
            <a:r>
              <a:rPr lang="en-US" dirty="0" smtClean="0"/>
              <a:t>Remembers each keystroke a user types on their keyboard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520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rely on psychology – the </a:t>
            </a:r>
            <a:r>
              <a:rPr lang="en-US" i="1" dirty="0" smtClean="0"/>
              <a:t>mental</a:t>
            </a:r>
            <a:r>
              <a:rPr lang="en-US" dirty="0" smtClean="0"/>
              <a:t> and </a:t>
            </a:r>
            <a:r>
              <a:rPr lang="en-US" i="1" dirty="0" smtClean="0"/>
              <a:t>emotional</a:t>
            </a:r>
            <a:r>
              <a:rPr lang="en-US" dirty="0" smtClean="0"/>
              <a:t> approach </a:t>
            </a:r>
          </a:p>
          <a:p>
            <a:r>
              <a:rPr lang="en-US" dirty="0" smtClean="0"/>
              <a:t>Tries to persuade a victim to provide information or take actions</a:t>
            </a:r>
          </a:p>
          <a:p>
            <a:r>
              <a:rPr lang="en-US" b="1" dirty="0" smtClean="0"/>
              <a:t>Impersonation </a:t>
            </a:r>
            <a:r>
              <a:rPr lang="en-US" dirty="0" smtClean="0"/>
              <a:t>– pretending to be someone else </a:t>
            </a:r>
          </a:p>
          <a:p>
            <a:r>
              <a:rPr lang="en-US" b="1" dirty="0" smtClean="0"/>
              <a:t>Phishing</a:t>
            </a:r>
            <a:r>
              <a:rPr lang="en-US" dirty="0" smtClean="0"/>
              <a:t> – sending an e-mail or displaying a Web announcement that falsely claims to be a form of a legit business to trick the user into providing their private information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5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4B4B4B"/>
      </a:dk1>
      <a:lt1>
        <a:sysClr val="window" lastClr="F0F0F0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B4B4B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4B4B4B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262</TotalTime>
  <Words>980</Words>
  <Application>Microsoft Office PowerPoint</Application>
  <PresentationFormat>On-screen Show (4:3)</PresentationFormat>
  <Paragraphs>234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Technic</vt:lpstr>
      <vt:lpstr>Introduction to Cyber-security</vt:lpstr>
      <vt:lpstr>Defending Cyberspace: Are We Ready?</vt:lpstr>
      <vt:lpstr>What is cyber-security?</vt:lpstr>
      <vt:lpstr>Computers:</vt:lpstr>
      <vt:lpstr>What makes system secure?</vt:lpstr>
      <vt:lpstr>Malware</vt:lpstr>
      <vt:lpstr>Types of Malware</vt:lpstr>
      <vt:lpstr>Types of Malware (cont.)</vt:lpstr>
      <vt:lpstr>Social Engineering Attacks</vt:lpstr>
      <vt:lpstr>Types of “Hackers” </vt:lpstr>
      <vt:lpstr>Black Hats</vt:lpstr>
      <vt:lpstr>White Hats</vt:lpstr>
      <vt:lpstr>Gray Hats</vt:lpstr>
      <vt:lpstr>Blue Hats</vt:lpstr>
      <vt:lpstr>Types of Jobs</vt:lpstr>
      <vt:lpstr>Cryptography</vt:lpstr>
      <vt:lpstr>OSI model</vt:lpstr>
      <vt:lpstr>How to get in the field</vt:lpstr>
      <vt:lpstr>Path to cyber-security</vt:lpstr>
      <vt:lpstr>Penetration Testing</vt:lpstr>
      <vt:lpstr>Analysts/Adminstrator</vt:lpstr>
      <vt:lpstr>Forensics</vt:lpstr>
      <vt:lpstr>Cyber Ethics</vt:lpstr>
      <vt:lpstr>Why cyber-security?</vt:lpstr>
      <vt:lpstr>Fun Facts and Misonceptions</vt:lpstr>
      <vt:lpstr>References</vt:lpstr>
      <vt:lpstr>Works Cited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Cyber-security</dc:title>
  <dc:creator>Todd</dc:creator>
  <cp:lastModifiedBy>Todd</cp:lastModifiedBy>
  <cp:revision>28</cp:revision>
  <dcterms:created xsi:type="dcterms:W3CDTF">2013-09-30T05:15:22Z</dcterms:created>
  <dcterms:modified xsi:type="dcterms:W3CDTF">2013-10-22T17:51:02Z</dcterms:modified>
</cp:coreProperties>
</file>