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473" r:id="rId3"/>
    <p:sldId id="382" r:id="rId4"/>
    <p:sldId id="464" r:id="rId5"/>
    <p:sldId id="383" r:id="rId6"/>
    <p:sldId id="384" r:id="rId7"/>
    <p:sldId id="385" r:id="rId8"/>
    <p:sldId id="386" r:id="rId9"/>
    <p:sldId id="387" r:id="rId10"/>
    <p:sldId id="465" r:id="rId11"/>
    <p:sldId id="390" r:id="rId12"/>
    <p:sldId id="469" r:id="rId13"/>
    <p:sldId id="392" r:id="rId14"/>
    <p:sldId id="470" r:id="rId15"/>
    <p:sldId id="393" r:id="rId16"/>
    <p:sldId id="395" r:id="rId17"/>
    <p:sldId id="396" r:id="rId18"/>
    <p:sldId id="398" r:id="rId19"/>
    <p:sldId id="402" r:id="rId20"/>
    <p:sldId id="405" r:id="rId21"/>
    <p:sldId id="406" r:id="rId22"/>
    <p:sldId id="410" r:id="rId23"/>
    <p:sldId id="466" r:id="rId24"/>
    <p:sldId id="411" r:id="rId25"/>
    <p:sldId id="412" r:id="rId26"/>
    <p:sldId id="413" r:id="rId27"/>
    <p:sldId id="415" r:id="rId28"/>
    <p:sldId id="416" r:id="rId29"/>
    <p:sldId id="417" r:id="rId30"/>
    <p:sldId id="422" r:id="rId31"/>
    <p:sldId id="428" r:id="rId32"/>
    <p:sldId id="429" r:id="rId33"/>
    <p:sldId id="430" r:id="rId34"/>
    <p:sldId id="431" r:id="rId35"/>
    <p:sldId id="467" r:id="rId36"/>
    <p:sldId id="432" r:id="rId37"/>
    <p:sldId id="433" r:id="rId38"/>
    <p:sldId id="471" r:id="rId39"/>
    <p:sldId id="472" r:id="rId40"/>
    <p:sldId id="46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p:scale>
          <a:sx n="100" d="100"/>
          <a:sy n="100" d="100"/>
        </p:scale>
        <p:origin x="-1134"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168B09-9C3E-46CD-8D56-2C0CB3B72C82}" type="datetimeFigureOut">
              <a:rPr lang="en-US" smtClean="0"/>
              <a:t>11/6/2023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2C3C95-CDC0-4825-8DC8-83248E2738F7}" type="slidenum">
              <a:rPr lang="en-US" smtClean="0"/>
              <a:t>‹#›</a:t>
            </a:fld>
            <a:endParaRPr lang="en-US"/>
          </a:p>
        </p:txBody>
      </p:sp>
    </p:spTree>
    <p:extLst>
      <p:ext uri="{BB962C8B-B14F-4D97-AF65-F5344CB8AC3E}">
        <p14:creationId xmlns:p14="http://schemas.microsoft.com/office/powerpoint/2010/main" val="3967568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2C3C95-CDC0-4825-8DC8-83248E2738F7}" type="slidenum">
              <a:rPr lang="en-US" smtClean="0"/>
              <a:t>13</a:t>
            </a:fld>
            <a:endParaRPr lang="en-US"/>
          </a:p>
        </p:txBody>
      </p:sp>
    </p:spTree>
    <p:extLst>
      <p:ext uri="{BB962C8B-B14F-4D97-AF65-F5344CB8AC3E}">
        <p14:creationId xmlns:p14="http://schemas.microsoft.com/office/powerpoint/2010/main" val="1780512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427125-E5B0-41ED-8BA4-C572C229C286}"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8DAFF-DEE2-4B00-A806-181EC09C7BA3}"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427125-E5B0-41ED-8BA4-C572C229C286}"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8DAFF-DEE2-4B00-A806-181EC09C7B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427125-E5B0-41ED-8BA4-C572C229C286}"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8DAFF-DEE2-4B00-A806-181EC09C7B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427125-E5B0-41ED-8BA4-C572C229C286}"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8DAFF-DEE2-4B00-A806-181EC09C7B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427125-E5B0-41ED-8BA4-C572C229C286}"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8DAFF-DEE2-4B00-A806-181EC09C7BA3}"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427125-E5B0-41ED-8BA4-C572C229C286}"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8DAFF-DEE2-4B00-A806-181EC09C7B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427125-E5B0-41ED-8BA4-C572C229C286}" type="datetimeFigureOut">
              <a:rPr lang="en-US" smtClean="0"/>
              <a:pPr/>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D8DAFF-DEE2-4B00-A806-181EC09C7BA3}"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427125-E5B0-41ED-8BA4-C572C229C286}" type="datetimeFigureOut">
              <a:rPr lang="en-US" smtClean="0"/>
              <a:pPr/>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D8DAFF-DEE2-4B00-A806-181EC09C7B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27125-E5B0-41ED-8BA4-C572C229C286}"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D8DAFF-DEE2-4B00-A806-181EC09C7B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427125-E5B0-41ED-8BA4-C572C229C286}"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8DAFF-DEE2-4B00-A806-181EC09C7BA3}"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427125-E5B0-41ED-8BA4-C572C229C286}"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8DAFF-DEE2-4B00-A806-181EC09C7BA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B427125-E5B0-41ED-8BA4-C572C229C286}" type="datetimeFigureOut">
              <a:rPr lang="en-US" smtClean="0"/>
              <a:pPr/>
              <a:t>11/6/2023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1D8DAFF-DEE2-4B00-A806-181EC09C7BA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noAutofit/>
          </a:bodyPr>
          <a:lstStyle/>
          <a:p>
            <a:r>
              <a:rPr lang="en-US" sz="5400" dirty="0" smtClean="0"/>
              <a:t>CSS 311</a:t>
            </a:r>
            <a:r>
              <a:rPr lang="en-US" sz="5400" dirty="0" smtClean="0"/>
              <a:t>: DISTRIBUTED SYSTEMS</a:t>
            </a:r>
            <a:endParaRPr lang="en-US" sz="5400" dirty="0"/>
          </a:p>
        </p:txBody>
      </p:sp>
      <p:sp>
        <p:nvSpPr>
          <p:cNvPr id="3" name="Subtitle 2"/>
          <p:cNvSpPr>
            <a:spLocks noGrp="1"/>
          </p:cNvSpPr>
          <p:nvPr>
            <p:ph type="subTitle" idx="1"/>
          </p:nvPr>
        </p:nvSpPr>
        <p:spPr>
          <a:xfrm>
            <a:off x="914400" y="3886200"/>
            <a:ext cx="7315200" cy="2438400"/>
          </a:xfrm>
        </p:spPr>
        <p:txBody>
          <a:bodyPr>
            <a:noAutofit/>
          </a:bodyPr>
          <a:lstStyle/>
          <a:p>
            <a:r>
              <a:rPr lang="en-US" dirty="0"/>
              <a:t>Lecture 1: Characterization of Distributed Systems</a:t>
            </a:r>
          </a:p>
          <a:p>
            <a:endParaRPr lang="en-US" dirty="0" smtClean="0"/>
          </a:p>
          <a:p>
            <a:r>
              <a:rPr lang="en-US" dirty="0" smtClean="0"/>
              <a:t>Instructor: </a:t>
            </a:r>
            <a:r>
              <a:rPr lang="en-US" dirty="0" err="1" smtClean="0"/>
              <a:t>Ms</a:t>
            </a:r>
            <a:r>
              <a:rPr lang="en-US" dirty="0" smtClean="0"/>
              <a:t> B. </a:t>
            </a:r>
            <a:r>
              <a:rPr lang="en-US" dirty="0" err="1" smtClean="0"/>
              <a:t>Msuliche</a:t>
            </a:r>
            <a:r>
              <a:rPr lang="en-US" dirty="0" smtClean="0"/>
              <a:t> &amp; C. </a:t>
            </a:r>
            <a:r>
              <a:rPr lang="en-US" dirty="0" err="1" smtClean="0"/>
              <a:t>Mangare</a:t>
            </a: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Distributed Systems</a:t>
            </a:r>
          </a:p>
        </p:txBody>
      </p:sp>
      <p:sp>
        <p:nvSpPr>
          <p:cNvPr id="3" name="Content Placeholder 2"/>
          <p:cNvSpPr>
            <a:spLocks noGrp="1"/>
          </p:cNvSpPr>
          <p:nvPr>
            <p:ph idx="1"/>
          </p:nvPr>
        </p:nvSpPr>
        <p:spPr/>
        <p:txBody>
          <a:bodyPr/>
          <a:lstStyle/>
          <a:p>
            <a:pPr marL="514350" indent="-514350" algn="just"/>
            <a:r>
              <a:rPr lang="en-US" b="1" dirty="0"/>
              <a:t>Massively Multiplayer Online Games (MMOGs)</a:t>
            </a:r>
          </a:p>
          <a:p>
            <a:pPr lvl="1" algn="just"/>
            <a:r>
              <a:rPr lang="en-US" dirty="0"/>
              <a:t>Massively multiplayer online games offer an immersive experience whereby very large numbers of users interact through the Internet with a persistent virtual world. </a:t>
            </a:r>
          </a:p>
          <a:p>
            <a:pPr lvl="1" algn="just"/>
            <a:r>
              <a:rPr lang="en-US" dirty="0"/>
              <a:t>Leading examples of such games include Sony’s </a:t>
            </a:r>
            <a:r>
              <a:rPr lang="en-US" dirty="0" err="1"/>
              <a:t>EverQuest</a:t>
            </a:r>
            <a:r>
              <a:rPr lang="en-US" dirty="0"/>
              <a:t> II and EVE </a:t>
            </a:r>
            <a:r>
              <a:rPr lang="en-US" dirty="0" smtClean="0"/>
              <a:t>Online</a:t>
            </a:r>
            <a:endParaRPr lang="en-US" dirty="0"/>
          </a:p>
        </p:txBody>
      </p:sp>
    </p:spTree>
    <p:extLst>
      <p:ext uri="{BB962C8B-B14F-4D97-AF65-F5344CB8AC3E}">
        <p14:creationId xmlns:p14="http://schemas.microsoft.com/office/powerpoint/2010/main" val="1259832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of Distributed Systems</a:t>
            </a:r>
          </a:p>
        </p:txBody>
      </p:sp>
      <p:sp>
        <p:nvSpPr>
          <p:cNvPr id="3" name="Content Placeholder 2"/>
          <p:cNvSpPr>
            <a:spLocks noGrp="1"/>
          </p:cNvSpPr>
          <p:nvPr>
            <p:ph idx="1"/>
          </p:nvPr>
        </p:nvSpPr>
        <p:spPr/>
        <p:txBody>
          <a:bodyPr>
            <a:normAutofit/>
          </a:bodyPr>
          <a:lstStyle/>
          <a:p>
            <a:pPr marL="514350" indent="-514350" algn="just"/>
            <a:r>
              <a:rPr lang="en-US" b="1" dirty="0" smtClean="0"/>
              <a:t>Financial </a:t>
            </a:r>
            <a:r>
              <a:rPr lang="en-US" b="1" dirty="0"/>
              <a:t>Trading</a:t>
            </a:r>
          </a:p>
          <a:p>
            <a:pPr lvl="1" algn="just"/>
            <a:r>
              <a:rPr lang="en-US" dirty="0"/>
              <a:t>The finance industry has long been at the cutting edge of distributed systems technology with its need, in particular, for real-time access to a wide range of information sources (for example, current share prices and trends, economic and political developments). </a:t>
            </a:r>
          </a:p>
          <a:p>
            <a:pPr algn="just"/>
            <a:endParaRPr lang="en-US" dirty="0"/>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11</a:t>
            </a:fld>
            <a:endParaRPr lang="en-US"/>
          </a:p>
        </p:txBody>
      </p:sp>
    </p:spTree>
    <p:extLst>
      <p:ext uri="{BB962C8B-B14F-4D97-AF65-F5344CB8AC3E}">
        <p14:creationId xmlns:p14="http://schemas.microsoft.com/office/powerpoint/2010/main" val="1565028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Telecommunication </a:t>
            </a:r>
            <a:r>
              <a:rPr lang="en-US" b="1" dirty="0"/>
              <a:t>Networks:</a:t>
            </a:r>
            <a:r>
              <a:rPr lang="en-US" dirty="0"/>
              <a:t> Cellular networks, for instance, rely on distributed systems for call routing and data transmission.</a:t>
            </a:r>
          </a:p>
          <a:p>
            <a:r>
              <a:rPr lang="en-US" b="1" dirty="0"/>
              <a:t>Cloud Services:</a:t>
            </a:r>
            <a:r>
              <a:rPr lang="en-US" dirty="0"/>
              <a:t> Cloud platforms like AWS, Azure, and Google Cloud are built upon distributed systems to provide scalable and reliable infrastructure and services.</a:t>
            </a:r>
          </a:p>
          <a:p>
            <a:endParaRPr lang="en-US" dirty="0"/>
          </a:p>
        </p:txBody>
      </p:sp>
    </p:spTree>
    <p:extLst>
      <p:ext uri="{BB962C8B-B14F-4D97-AF65-F5344CB8AC3E}">
        <p14:creationId xmlns:p14="http://schemas.microsoft.com/office/powerpoint/2010/main" val="3975483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Trends in Distributed Systems</a:t>
            </a:r>
            <a:endParaRPr lang="en-US" sz="4800" dirty="0"/>
          </a:p>
        </p:txBody>
      </p:sp>
      <p:sp>
        <p:nvSpPr>
          <p:cNvPr id="3" name="Content Placeholder 2"/>
          <p:cNvSpPr>
            <a:spLocks noGrp="1"/>
          </p:cNvSpPr>
          <p:nvPr>
            <p:ph idx="1"/>
          </p:nvPr>
        </p:nvSpPr>
        <p:spPr/>
        <p:txBody>
          <a:bodyPr>
            <a:normAutofit/>
          </a:bodyPr>
          <a:lstStyle/>
          <a:p>
            <a:pPr algn="just"/>
            <a:r>
              <a:rPr lang="en-US" dirty="0" smtClean="0"/>
              <a:t>Distributed systems are undergoing a period of significant change and this can be traced back to a number of influential trends:</a:t>
            </a:r>
          </a:p>
          <a:p>
            <a:pPr lvl="1" algn="just"/>
            <a:r>
              <a:rPr lang="en-US" dirty="0" smtClean="0"/>
              <a:t>The emergence of pervasive networking technology;  (existing everywhere)</a:t>
            </a:r>
          </a:p>
          <a:p>
            <a:pPr lvl="1" algn="just"/>
            <a:r>
              <a:rPr lang="en-US" dirty="0" smtClean="0"/>
              <a:t>The emergence of ubiquitous computing coupled with the desire to support user mobility in distributed systems;</a:t>
            </a:r>
          </a:p>
          <a:p>
            <a:pPr lvl="1" algn="just"/>
            <a:r>
              <a:rPr lang="en-US" dirty="0" smtClean="0"/>
              <a:t>The increasing demand for multimedia services;</a:t>
            </a:r>
          </a:p>
          <a:p>
            <a:pPr lvl="1" algn="just"/>
            <a:r>
              <a:rPr lang="en-US" dirty="0" smtClean="0"/>
              <a:t>The view of distributed systems as a utility.</a:t>
            </a:r>
          </a:p>
        </p:txBody>
      </p:sp>
      <p:sp>
        <p:nvSpPr>
          <p:cNvPr id="5" name="Slide Number Placeholder 4"/>
          <p:cNvSpPr>
            <a:spLocks noGrp="1"/>
          </p:cNvSpPr>
          <p:nvPr>
            <p:ph type="sldNum" sz="quarter" idx="12"/>
          </p:nvPr>
        </p:nvSpPr>
        <p:spPr/>
        <p:txBody>
          <a:bodyPr/>
          <a:lstStyle/>
          <a:p>
            <a:fld id="{E13DEEDA-F63C-42CF-B611-051F563F4A57}" type="slidenum">
              <a:rPr lang="en-US" smtClean="0"/>
              <a:pPr/>
              <a:t>13</a:t>
            </a:fld>
            <a:endParaRPr lang="en-US"/>
          </a:p>
        </p:txBody>
      </p:sp>
    </p:spTree>
    <p:extLst>
      <p:ext uri="{BB962C8B-B14F-4D97-AF65-F5344CB8AC3E}">
        <p14:creationId xmlns:p14="http://schemas.microsoft.com/office/powerpoint/2010/main" val="2729271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Trends in Distributed Systems</a:t>
            </a:r>
          </a:p>
        </p:txBody>
      </p:sp>
      <p:sp>
        <p:nvSpPr>
          <p:cNvPr id="3" name="Content Placeholder 2"/>
          <p:cNvSpPr>
            <a:spLocks noGrp="1"/>
          </p:cNvSpPr>
          <p:nvPr>
            <p:ph idx="1"/>
          </p:nvPr>
        </p:nvSpPr>
        <p:spPr/>
        <p:txBody>
          <a:bodyPr>
            <a:normAutofit/>
          </a:bodyPr>
          <a:lstStyle/>
          <a:p>
            <a:r>
              <a:rPr lang="en-US" b="1" dirty="0" smtClean="0"/>
              <a:t>Increased </a:t>
            </a:r>
            <a:r>
              <a:rPr lang="en-US" b="1" dirty="0"/>
              <a:t>Data Volumes:</a:t>
            </a:r>
            <a:r>
              <a:rPr lang="en-US" dirty="0"/>
              <a:t> The growth of data generated and processed by businesses necessitates distributed systems to manage and analyze large datasets.</a:t>
            </a:r>
          </a:p>
          <a:p>
            <a:r>
              <a:rPr lang="en-US" b="1" dirty="0"/>
              <a:t>Globalization:</a:t>
            </a:r>
            <a:r>
              <a:rPr lang="en-US" dirty="0"/>
              <a:t> Distributed systems facilitate collaboration and communication across geographically dispersed teams.</a:t>
            </a:r>
          </a:p>
          <a:p>
            <a:endParaRPr lang="en-US" dirty="0"/>
          </a:p>
        </p:txBody>
      </p:sp>
    </p:spTree>
    <p:extLst>
      <p:ext uri="{BB962C8B-B14F-4D97-AF65-F5344CB8AC3E}">
        <p14:creationId xmlns:p14="http://schemas.microsoft.com/office/powerpoint/2010/main" val="1969309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Pervasive Networking and the Modern Internet</a:t>
            </a:r>
            <a:endParaRPr lang="en-US" dirty="0"/>
          </a:p>
        </p:txBody>
      </p:sp>
      <p:sp>
        <p:nvSpPr>
          <p:cNvPr id="3" name="Content Placeholder 2"/>
          <p:cNvSpPr>
            <a:spLocks noGrp="1"/>
          </p:cNvSpPr>
          <p:nvPr>
            <p:ph idx="1"/>
          </p:nvPr>
        </p:nvSpPr>
        <p:spPr/>
        <p:txBody>
          <a:bodyPr>
            <a:normAutofit/>
          </a:bodyPr>
          <a:lstStyle/>
          <a:p>
            <a:pPr algn="just"/>
            <a:r>
              <a:rPr lang="en-US" dirty="0" smtClean="0"/>
              <a:t>The Internet is a very large distributed system. </a:t>
            </a:r>
          </a:p>
          <a:p>
            <a:pPr algn="just"/>
            <a:r>
              <a:rPr lang="en-US" dirty="0" smtClean="0"/>
              <a:t>It enables users, wherever they are, to make use of services such as the World Wide Web, email and file transfer.</a:t>
            </a:r>
          </a:p>
          <a:p>
            <a:pPr algn="just"/>
            <a:r>
              <a:rPr lang="en-US" dirty="0"/>
              <a:t>Pervasive computing is an emerging trend associated with embedding microprocessors in day-to-day objects, allowing them to communicate information. </a:t>
            </a:r>
            <a:r>
              <a:rPr lang="en-US" dirty="0" smtClean="0"/>
              <a:t>It is also known as ubiquitous computing. </a:t>
            </a:r>
          </a:p>
          <a:p>
            <a:pPr algn="just"/>
            <a:r>
              <a:rPr lang="en-US" dirty="0" smtClean="0"/>
              <a:t>The terms ubiquitous and pervasive signify "existing everywhere." Pervasive computing systems are totally connected and consistently available. </a:t>
            </a:r>
          </a:p>
          <a:p>
            <a:pPr algn="just"/>
            <a:endParaRPr lang="en-US" dirty="0"/>
          </a:p>
        </p:txBody>
      </p:sp>
      <p:sp>
        <p:nvSpPr>
          <p:cNvPr id="5" name="Slide Number Placeholder 4"/>
          <p:cNvSpPr>
            <a:spLocks noGrp="1"/>
          </p:cNvSpPr>
          <p:nvPr>
            <p:ph type="sldNum" sz="quarter" idx="12"/>
          </p:nvPr>
        </p:nvSpPr>
        <p:spPr/>
        <p:txBody>
          <a:bodyPr/>
          <a:lstStyle/>
          <a:p>
            <a:fld id="{E13DEEDA-F63C-42CF-B611-051F563F4A57}" type="slidenum">
              <a:rPr lang="en-US" smtClean="0"/>
              <a:pPr/>
              <a:t>15</a:t>
            </a:fld>
            <a:endParaRPr lang="en-US"/>
          </a:p>
        </p:txBody>
      </p:sp>
    </p:spTree>
    <p:extLst>
      <p:ext uri="{BB962C8B-B14F-4D97-AF65-F5344CB8AC3E}">
        <p14:creationId xmlns:p14="http://schemas.microsoft.com/office/powerpoint/2010/main" val="4120103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Mobile and Ubiquitous Computing</a:t>
            </a:r>
            <a:endParaRPr lang="en-US" dirty="0"/>
          </a:p>
        </p:txBody>
      </p:sp>
      <p:sp>
        <p:nvSpPr>
          <p:cNvPr id="3" name="Content Placeholder 2"/>
          <p:cNvSpPr>
            <a:spLocks noGrp="1"/>
          </p:cNvSpPr>
          <p:nvPr>
            <p:ph idx="1"/>
          </p:nvPr>
        </p:nvSpPr>
        <p:spPr/>
        <p:txBody>
          <a:bodyPr>
            <a:normAutofit/>
          </a:bodyPr>
          <a:lstStyle/>
          <a:p>
            <a:pPr algn="just"/>
            <a:r>
              <a:rPr lang="en-US" dirty="0" smtClean="0"/>
              <a:t>Technological advances in device miniaturization and wireless networking have led increasingly to the integration of small and portable computing devices into distributed systems. </a:t>
            </a:r>
          </a:p>
          <a:p>
            <a:pPr algn="just"/>
            <a:r>
              <a:rPr lang="en-US" dirty="0" smtClean="0"/>
              <a:t>These devices include:</a:t>
            </a:r>
          </a:p>
          <a:p>
            <a:pPr lvl="1" algn="just"/>
            <a:r>
              <a:rPr lang="en-US" dirty="0" smtClean="0"/>
              <a:t>Laptop computers.</a:t>
            </a:r>
          </a:p>
          <a:p>
            <a:pPr lvl="1" algn="just"/>
            <a:r>
              <a:rPr lang="en-US" dirty="0" smtClean="0"/>
              <a:t>Handheld devices, including mobile phones, smart phones, GPS-enabled devices, pagers, personal digital assistants (PDAs), video cameras and digital cameras.</a:t>
            </a:r>
          </a:p>
          <a:p>
            <a:pPr lvl="1" algn="just"/>
            <a:r>
              <a:rPr lang="en-US" dirty="0" smtClean="0"/>
              <a:t>Wearable devices, such as smart watches with functionality similar to a PDA.</a:t>
            </a:r>
          </a:p>
          <a:p>
            <a:pPr lvl="1" algn="just"/>
            <a:r>
              <a:rPr lang="en-US" dirty="0" smtClean="0"/>
              <a:t>Devices embedded in appliances such as washing machines, hi-fi systems, cars and refrigerators.</a:t>
            </a:r>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16</a:t>
            </a:fld>
            <a:endParaRPr lang="en-US"/>
          </a:p>
        </p:txBody>
      </p:sp>
    </p:spTree>
    <p:extLst>
      <p:ext uri="{BB962C8B-B14F-4D97-AF65-F5344CB8AC3E}">
        <p14:creationId xmlns:p14="http://schemas.microsoft.com/office/powerpoint/2010/main" val="32158921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Mobile and Ubiquitous Computing</a:t>
            </a:r>
            <a:endParaRPr lang="en-US" sz="4800" dirty="0"/>
          </a:p>
        </p:txBody>
      </p:sp>
      <p:sp>
        <p:nvSpPr>
          <p:cNvPr id="3" name="Content Placeholder 2"/>
          <p:cNvSpPr>
            <a:spLocks noGrp="1"/>
          </p:cNvSpPr>
          <p:nvPr>
            <p:ph idx="1"/>
          </p:nvPr>
        </p:nvSpPr>
        <p:spPr/>
        <p:txBody>
          <a:bodyPr>
            <a:noAutofit/>
          </a:bodyPr>
          <a:lstStyle/>
          <a:p>
            <a:pPr algn="just"/>
            <a:r>
              <a:rPr lang="en-US" sz="2800" dirty="0"/>
              <a:t>The portability of many of these devices, together with their ability to connect conveniently to networks in different places, makes </a:t>
            </a:r>
            <a:r>
              <a:rPr lang="en-US" sz="2800" i="1" dirty="0"/>
              <a:t>mobile computing possible</a:t>
            </a:r>
            <a:r>
              <a:rPr lang="en-US" sz="2800" i="1" dirty="0" smtClean="0"/>
              <a:t>.</a:t>
            </a:r>
          </a:p>
          <a:p>
            <a:pPr algn="just"/>
            <a:endParaRPr lang="en-US" sz="2800" i="1" dirty="0" smtClean="0"/>
          </a:p>
          <a:p>
            <a:pPr algn="just"/>
            <a:r>
              <a:rPr lang="en-US" sz="2800" i="1" dirty="0" smtClean="0"/>
              <a:t>Ubiquitous Computing </a:t>
            </a:r>
            <a:r>
              <a:rPr lang="en-US" sz="2800" dirty="0" smtClean="0"/>
              <a:t>is the harnessing of many small, cheap computational devices that are present in users’ physical environments, including the home, office and even natural settings. </a:t>
            </a:r>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17</a:t>
            </a:fld>
            <a:endParaRPr lang="en-US"/>
          </a:p>
        </p:txBody>
      </p:sp>
    </p:spTree>
    <p:extLst>
      <p:ext uri="{BB962C8B-B14F-4D97-AF65-F5344CB8AC3E}">
        <p14:creationId xmlns:p14="http://schemas.microsoft.com/office/powerpoint/2010/main" val="28540119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Distributed Multimedia Systems</a:t>
            </a:r>
            <a:endParaRPr lang="en-US" dirty="0"/>
          </a:p>
        </p:txBody>
      </p:sp>
      <p:sp>
        <p:nvSpPr>
          <p:cNvPr id="3" name="Content Placeholder 2"/>
          <p:cNvSpPr>
            <a:spLocks noGrp="1"/>
          </p:cNvSpPr>
          <p:nvPr>
            <p:ph idx="1"/>
          </p:nvPr>
        </p:nvSpPr>
        <p:spPr/>
        <p:txBody>
          <a:bodyPr>
            <a:normAutofit/>
          </a:bodyPr>
          <a:lstStyle/>
          <a:p>
            <a:pPr algn="just"/>
            <a:r>
              <a:rPr lang="en-US" dirty="0" smtClean="0"/>
              <a:t>Another important trend is the requirement to support multimedia services in distributed systems. </a:t>
            </a:r>
          </a:p>
          <a:p>
            <a:pPr algn="just"/>
            <a:r>
              <a:rPr lang="en-US" dirty="0" smtClean="0"/>
              <a:t>Multimedia support can usefully be defined as the ability to support a range of media types in an integrated manner. </a:t>
            </a:r>
          </a:p>
          <a:p>
            <a:pPr algn="just"/>
            <a:r>
              <a:rPr lang="en-US" dirty="0"/>
              <a:t>A distributed multimedia system should be able to perform the same functions for continuous media types such as audio and video; that is, it should be able to store and locate audio or video files, to transmit them across the to support the presentation of the media types.</a:t>
            </a:r>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18</a:t>
            </a:fld>
            <a:endParaRPr lang="en-US"/>
          </a:p>
        </p:txBody>
      </p:sp>
    </p:spTree>
    <p:extLst>
      <p:ext uri="{BB962C8B-B14F-4D97-AF65-F5344CB8AC3E}">
        <p14:creationId xmlns:p14="http://schemas.microsoft.com/office/powerpoint/2010/main" val="3530910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Computing as a Utility</a:t>
            </a:r>
            <a:endParaRPr lang="en-US" dirty="0"/>
          </a:p>
        </p:txBody>
      </p:sp>
      <p:sp>
        <p:nvSpPr>
          <p:cNvPr id="3" name="Content Placeholder 2"/>
          <p:cNvSpPr>
            <a:spLocks noGrp="1"/>
          </p:cNvSpPr>
          <p:nvPr>
            <p:ph idx="1"/>
          </p:nvPr>
        </p:nvSpPr>
        <p:spPr/>
        <p:txBody>
          <a:bodyPr>
            <a:noAutofit/>
          </a:bodyPr>
          <a:lstStyle/>
          <a:p>
            <a:pPr algn="just"/>
            <a:r>
              <a:rPr lang="en-US" sz="3000" dirty="0" smtClean="0"/>
              <a:t>This model applies to both physical resources and more logical services:</a:t>
            </a:r>
          </a:p>
          <a:p>
            <a:pPr algn="just"/>
            <a:r>
              <a:rPr lang="en-US" sz="3000" dirty="0" smtClean="0"/>
              <a:t>Physical resources such as storage and processing can be made available to networked computers, removing the need to own such resources on their own.</a:t>
            </a:r>
          </a:p>
          <a:p>
            <a:pPr algn="just"/>
            <a:r>
              <a:rPr lang="en-US" sz="3000" dirty="0" smtClean="0"/>
              <a:t> At one end of the spectrum, a user may opt for a remote storage facility for file storage requirements (and/or for backups. </a:t>
            </a:r>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19</a:t>
            </a:fld>
            <a:endParaRPr lang="en-US"/>
          </a:p>
        </p:txBody>
      </p:sp>
    </p:spTree>
    <p:extLst>
      <p:ext uri="{BB962C8B-B14F-4D97-AF65-F5344CB8AC3E}">
        <p14:creationId xmlns:p14="http://schemas.microsoft.com/office/powerpoint/2010/main" val="4216550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Definition of key terms </a:t>
            </a:r>
            <a:endParaRPr lang="en-US" dirty="0"/>
          </a:p>
          <a:p>
            <a:r>
              <a:rPr lang="en-US" dirty="0" smtClean="0"/>
              <a:t>Distributed </a:t>
            </a:r>
            <a:r>
              <a:rPr lang="en-US" dirty="0"/>
              <a:t>systems, distributed computing </a:t>
            </a:r>
            <a:endParaRPr lang="en-US" dirty="0" smtClean="0"/>
          </a:p>
          <a:p>
            <a:r>
              <a:rPr lang="en-US" dirty="0" smtClean="0"/>
              <a:t>Needs </a:t>
            </a:r>
            <a:r>
              <a:rPr lang="en-US" dirty="0"/>
              <a:t>for Distributed Systems </a:t>
            </a:r>
            <a:endParaRPr lang="en-US" dirty="0" smtClean="0"/>
          </a:p>
          <a:p>
            <a:r>
              <a:rPr lang="en-US" dirty="0" smtClean="0"/>
              <a:t>Challenges </a:t>
            </a:r>
            <a:r>
              <a:rPr lang="en-US" dirty="0"/>
              <a:t>towards implementation of distributed </a:t>
            </a:r>
            <a:r>
              <a:rPr lang="en-US"/>
              <a:t>systems </a:t>
            </a:r>
            <a:endParaRPr lang="en-US" smtClean="0"/>
          </a:p>
          <a:p>
            <a:r>
              <a:rPr lang="en-US" smtClean="0"/>
              <a:t>Other </a:t>
            </a:r>
            <a:r>
              <a:rPr lang="en-US" dirty="0"/>
              <a:t>types of computing</a:t>
            </a:r>
            <a:endParaRPr lang="en-US" dirty="0"/>
          </a:p>
        </p:txBody>
      </p:sp>
    </p:spTree>
    <p:extLst>
      <p:ext uri="{BB962C8B-B14F-4D97-AF65-F5344CB8AC3E}">
        <p14:creationId xmlns:p14="http://schemas.microsoft.com/office/powerpoint/2010/main" val="3739438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Challenges</a:t>
            </a:r>
            <a:endParaRPr lang="en-US" dirty="0"/>
          </a:p>
        </p:txBody>
      </p:sp>
      <p:sp>
        <p:nvSpPr>
          <p:cNvPr id="3" name="Content Placeholder 2"/>
          <p:cNvSpPr>
            <a:spLocks noGrp="1"/>
          </p:cNvSpPr>
          <p:nvPr>
            <p:ph idx="1"/>
          </p:nvPr>
        </p:nvSpPr>
        <p:spPr/>
        <p:txBody>
          <a:bodyPr>
            <a:normAutofit/>
          </a:bodyPr>
          <a:lstStyle/>
          <a:p>
            <a:pPr marL="596646" indent="-514350">
              <a:buFont typeface="+mj-lt"/>
              <a:buAutoNum type="arabicPeriod"/>
            </a:pPr>
            <a:r>
              <a:rPr lang="en-US" dirty="0" smtClean="0"/>
              <a:t>Heterogeneity</a:t>
            </a:r>
          </a:p>
          <a:p>
            <a:pPr marL="596646" indent="-514350">
              <a:buFont typeface="+mj-lt"/>
              <a:buAutoNum type="arabicPeriod"/>
            </a:pPr>
            <a:r>
              <a:rPr lang="en-US" dirty="0" smtClean="0"/>
              <a:t>Openness</a:t>
            </a:r>
          </a:p>
          <a:p>
            <a:pPr marL="596646" indent="-514350">
              <a:buFont typeface="+mj-lt"/>
              <a:buAutoNum type="arabicPeriod"/>
            </a:pPr>
            <a:r>
              <a:rPr lang="en-US" dirty="0" smtClean="0"/>
              <a:t>Security</a:t>
            </a:r>
          </a:p>
          <a:p>
            <a:pPr marL="596646" indent="-514350">
              <a:buFont typeface="+mj-lt"/>
              <a:buAutoNum type="arabicPeriod"/>
            </a:pPr>
            <a:r>
              <a:rPr lang="en-US" dirty="0" smtClean="0"/>
              <a:t>Scalability</a:t>
            </a:r>
          </a:p>
          <a:p>
            <a:pPr marL="596646" indent="-514350">
              <a:buFont typeface="+mj-lt"/>
              <a:buAutoNum type="arabicPeriod"/>
            </a:pPr>
            <a:r>
              <a:rPr lang="en-US" dirty="0" smtClean="0"/>
              <a:t>Failure Handling</a:t>
            </a:r>
          </a:p>
          <a:p>
            <a:pPr marL="596646" indent="-514350">
              <a:buFont typeface="+mj-lt"/>
              <a:buAutoNum type="arabicPeriod"/>
            </a:pPr>
            <a:r>
              <a:rPr lang="en-US" dirty="0" smtClean="0"/>
              <a:t>Concurrency</a:t>
            </a:r>
          </a:p>
          <a:p>
            <a:pPr marL="596646" indent="-514350">
              <a:buFont typeface="+mj-lt"/>
              <a:buAutoNum type="arabicPeriod"/>
            </a:pPr>
            <a:r>
              <a:rPr lang="en-US" dirty="0" smtClean="0"/>
              <a:t>Transparency</a:t>
            </a:r>
          </a:p>
          <a:p>
            <a:pPr marL="596646" indent="-514350">
              <a:buFont typeface="+mj-lt"/>
              <a:buAutoNum type="arabicPeriod"/>
            </a:pPr>
            <a:r>
              <a:rPr lang="en-US" dirty="0" smtClean="0"/>
              <a:t>Quality of Service</a:t>
            </a:r>
          </a:p>
          <a:p>
            <a:pPr marL="596646" indent="-514350">
              <a:buFont typeface="+mj-lt"/>
              <a:buAutoNum type="arabicPeriod"/>
            </a:pPr>
            <a:endParaRPr lang="en-US" dirty="0" smtClean="0"/>
          </a:p>
          <a:p>
            <a:pPr marL="596646" indent="-51435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20</a:t>
            </a:fld>
            <a:endParaRPr lang="en-US"/>
          </a:p>
        </p:txBody>
      </p:sp>
    </p:spTree>
    <p:extLst>
      <p:ext uri="{BB962C8B-B14F-4D97-AF65-F5344CB8AC3E}">
        <p14:creationId xmlns:p14="http://schemas.microsoft.com/office/powerpoint/2010/main" val="3689150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Heterogeneity</a:t>
            </a:r>
            <a:endParaRPr lang="en-US" dirty="0"/>
          </a:p>
        </p:txBody>
      </p:sp>
      <p:sp>
        <p:nvSpPr>
          <p:cNvPr id="3" name="Content Placeholder 2"/>
          <p:cNvSpPr>
            <a:spLocks noGrp="1"/>
          </p:cNvSpPr>
          <p:nvPr>
            <p:ph idx="1"/>
          </p:nvPr>
        </p:nvSpPr>
        <p:spPr/>
        <p:txBody>
          <a:bodyPr>
            <a:normAutofit/>
          </a:bodyPr>
          <a:lstStyle/>
          <a:p>
            <a:pPr algn="just"/>
            <a:r>
              <a:rPr lang="en-US" dirty="0" smtClean="0"/>
              <a:t>The </a:t>
            </a:r>
            <a:r>
              <a:rPr lang="en-US" dirty="0"/>
              <a:t>Internet enables users to access services and run applications over a heterogeneous collection of computers and networks. </a:t>
            </a:r>
          </a:p>
          <a:p>
            <a:pPr algn="just"/>
            <a:r>
              <a:rPr lang="en-US" dirty="0"/>
              <a:t>Heterogeneity (that is, variety and difference) applies to all of the following:</a:t>
            </a:r>
          </a:p>
          <a:p>
            <a:pPr lvl="1" algn="just"/>
            <a:r>
              <a:rPr lang="en-US" dirty="0" smtClean="0"/>
              <a:t>Networks;</a:t>
            </a:r>
          </a:p>
          <a:p>
            <a:pPr lvl="1" algn="just"/>
            <a:r>
              <a:rPr lang="en-US" dirty="0" smtClean="0"/>
              <a:t>Computer hardware;</a:t>
            </a:r>
          </a:p>
          <a:p>
            <a:pPr lvl="1" algn="just"/>
            <a:r>
              <a:rPr lang="en-US" dirty="0" smtClean="0"/>
              <a:t>Operating systems;</a:t>
            </a:r>
          </a:p>
          <a:p>
            <a:pPr lvl="1" algn="just"/>
            <a:r>
              <a:rPr lang="en-US" dirty="0" smtClean="0"/>
              <a:t>Programming languages;</a:t>
            </a:r>
          </a:p>
          <a:p>
            <a:pPr lvl="1" algn="just"/>
            <a:r>
              <a:rPr lang="en-US" dirty="0" smtClean="0"/>
              <a:t>Implementations by different developers.</a:t>
            </a:r>
          </a:p>
          <a:p>
            <a:pPr algn="just"/>
            <a:endParaRPr lang="en-US" dirty="0"/>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21</a:t>
            </a:fld>
            <a:endParaRPr lang="en-US"/>
          </a:p>
        </p:txBody>
      </p:sp>
    </p:spTree>
    <p:extLst>
      <p:ext uri="{BB962C8B-B14F-4D97-AF65-F5344CB8AC3E}">
        <p14:creationId xmlns:p14="http://schemas.microsoft.com/office/powerpoint/2010/main" val="2301260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a:t>
            </a:r>
            <a:endParaRPr lang="en-US" dirty="0"/>
          </a:p>
        </p:txBody>
      </p:sp>
      <p:sp>
        <p:nvSpPr>
          <p:cNvPr id="3" name="Content Placeholder 2"/>
          <p:cNvSpPr>
            <a:spLocks noGrp="1"/>
          </p:cNvSpPr>
          <p:nvPr>
            <p:ph idx="1"/>
          </p:nvPr>
        </p:nvSpPr>
        <p:spPr>
          <a:xfrm>
            <a:off x="457200" y="1600200"/>
            <a:ext cx="8229600" cy="4756150"/>
          </a:xfrm>
        </p:spPr>
        <p:txBody>
          <a:bodyPr>
            <a:normAutofit/>
          </a:bodyPr>
          <a:lstStyle/>
          <a:p>
            <a:pPr algn="just">
              <a:lnSpc>
                <a:spcPct val="120000"/>
              </a:lnSpc>
            </a:pPr>
            <a:r>
              <a:rPr lang="en-US" dirty="0"/>
              <a:t>The term </a:t>
            </a:r>
            <a:r>
              <a:rPr lang="en-US" b="1" i="1" dirty="0"/>
              <a:t>middleware </a:t>
            </a:r>
            <a:r>
              <a:rPr lang="en-US" dirty="0"/>
              <a:t>applies to a software layer that provides a programming abstraction as well as masking the heterogeneity of the underlying networks, hardware, operating systems and programming languages. </a:t>
            </a:r>
            <a:endParaRPr lang="en-US" dirty="0" smtClean="0"/>
          </a:p>
          <a:p>
            <a:pPr algn="just">
              <a:lnSpc>
                <a:spcPct val="120000"/>
              </a:lnSpc>
            </a:pPr>
            <a:r>
              <a:rPr lang="en-US" dirty="0" smtClean="0"/>
              <a:t>An example of a middleware is the Common </a:t>
            </a:r>
            <a:r>
              <a:rPr lang="en-US" dirty="0"/>
              <a:t>Object Request Broker (CORBA</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22</a:t>
            </a:fld>
            <a:endParaRPr lang="en-US"/>
          </a:p>
        </p:txBody>
      </p:sp>
    </p:spTree>
    <p:extLst>
      <p:ext uri="{BB962C8B-B14F-4D97-AF65-F5344CB8AC3E}">
        <p14:creationId xmlns:p14="http://schemas.microsoft.com/office/powerpoint/2010/main" val="22028407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
        <p:nvSpPr>
          <p:cNvPr id="3" name="Content Placeholder 2"/>
          <p:cNvSpPr>
            <a:spLocks noGrp="1"/>
          </p:cNvSpPr>
          <p:nvPr>
            <p:ph idx="1"/>
          </p:nvPr>
        </p:nvSpPr>
        <p:spPr/>
        <p:txBody>
          <a:bodyPr>
            <a:normAutofit/>
          </a:bodyPr>
          <a:lstStyle/>
          <a:p>
            <a:pPr algn="just">
              <a:lnSpc>
                <a:spcPct val="120000"/>
              </a:lnSpc>
            </a:pPr>
            <a:r>
              <a:rPr lang="en-US" dirty="0"/>
              <a:t>In addition to solving the problems of heterogeneity, middleware provides a uniform computational model for use by the programmers of servers and distributed applications. </a:t>
            </a:r>
          </a:p>
          <a:p>
            <a:pPr algn="just">
              <a:lnSpc>
                <a:spcPct val="120000"/>
              </a:lnSpc>
            </a:pPr>
            <a:r>
              <a:rPr lang="en-US" dirty="0"/>
              <a:t>Possible models include remote object invocation, remote event notification, remote SQL access and distributed transaction processing</a:t>
            </a:r>
            <a:r>
              <a:rPr lang="en-US" dirty="0" smtClean="0"/>
              <a:t>.</a:t>
            </a:r>
            <a:endParaRPr lang="en-US" u="sng" dirty="0"/>
          </a:p>
        </p:txBody>
      </p:sp>
    </p:spTree>
    <p:extLst>
      <p:ext uri="{BB962C8B-B14F-4D97-AF65-F5344CB8AC3E}">
        <p14:creationId xmlns:p14="http://schemas.microsoft.com/office/powerpoint/2010/main" val="3616407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Heterogeneity and mobile code </a:t>
            </a:r>
            <a:endParaRPr lang="en-US" dirty="0"/>
          </a:p>
        </p:txBody>
      </p:sp>
      <p:sp>
        <p:nvSpPr>
          <p:cNvPr id="3" name="Content Placeholder 2"/>
          <p:cNvSpPr>
            <a:spLocks noGrp="1"/>
          </p:cNvSpPr>
          <p:nvPr>
            <p:ph idx="1"/>
          </p:nvPr>
        </p:nvSpPr>
        <p:spPr/>
        <p:txBody>
          <a:bodyPr>
            <a:noAutofit/>
          </a:bodyPr>
          <a:lstStyle/>
          <a:p>
            <a:pPr algn="just">
              <a:buFont typeface="Arial" pitchFamily="34" charset="0"/>
              <a:buChar char="•"/>
            </a:pPr>
            <a:r>
              <a:rPr lang="en-US" sz="2800" dirty="0"/>
              <a:t>The term </a:t>
            </a:r>
            <a:r>
              <a:rPr lang="en-US" sz="2800" b="1" i="1" dirty="0"/>
              <a:t>mobile code </a:t>
            </a:r>
            <a:r>
              <a:rPr lang="en-US" sz="2800" dirty="0"/>
              <a:t>is used to refer to program code that can be transferred from one computer to another and run at the destination – Java applets are an example. </a:t>
            </a:r>
            <a:endParaRPr lang="en-US" sz="2800" dirty="0" smtClean="0"/>
          </a:p>
          <a:p>
            <a:pPr algn="just">
              <a:buFont typeface="Arial" pitchFamily="34" charset="0"/>
              <a:buChar char="•"/>
            </a:pPr>
            <a:r>
              <a:rPr lang="en-US" sz="2800" dirty="0" smtClean="0"/>
              <a:t>Code </a:t>
            </a:r>
            <a:r>
              <a:rPr lang="en-US" sz="2800" dirty="0"/>
              <a:t>suitable for running on one computer is not necessarily suitable for running on another because executable programs are normally specific both to the instruction </a:t>
            </a:r>
            <a:r>
              <a:rPr lang="en-US" sz="2800" dirty="0" smtClean="0"/>
              <a:t>set </a:t>
            </a:r>
            <a:r>
              <a:rPr lang="en-US" sz="2800" dirty="0"/>
              <a:t>and to the host operating system</a:t>
            </a:r>
            <a:r>
              <a:rPr lang="en-US" sz="2800" dirty="0" smtClean="0"/>
              <a:t>.</a:t>
            </a:r>
          </a:p>
          <a:p>
            <a:pPr algn="just"/>
            <a:r>
              <a:rPr lang="en-US" sz="2800" dirty="0"/>
              <a:t>The </a:t>
            </a:r>
            <a:r>
              <a:rPr lang="en-US" sz="2800" i="1" dirty="0"/>
              <a:t>virtual machine approach </a:t>
            </a:r>
            <a:r>
              <a:rPr lang="en-US" sz="2800" dirty="0"/>
              <a:t>provides a way of making code executable on </a:t>
            </a:r>
            <a:r>
              <a:rPr lang="en-US" sz="2800" i="1" dirty="0"/>
              <a:t>a </a:t>
            </a:r>
            <a:r>
              <a:rPr lang="en-US" sz="2800" dirty="0"/>
              <a:t>variety of host computers</a:t>
            </a:r>
            <a:r>
              <a:rPr lang="en-US" sz="2800" dirty="0" smtClean="0"/>
              <a:t>.</a:t>
            </a:r>
            <a:endParaRPr lang="en-US" sz="2800" dirty="0"/>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24</a:t>
            </a:fld>
            <a:endParaRPr lang="en-US"/>
          </a:p>
        </p:txBody>
      </p:sp>
    </p:spTree>
    <p:extLst>
      <p:ext uri="{BB962C8B-B14F-4D97-AF65-F5344CB8AC3E}">
        <p14:creationId xmlns:p14="http://schemas.microsoft.com/office/powerpoint/2010/main" val="1572254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2. Openness</a:t>
            </a:r>
            <a:endParaRPr lang="en-US" dirty="0"/>
          </a:p>
        </p:txBody>
      </p:sp>
      <p:sp>
        <p:nvSpPr>
          <p:cNvPr id="3" name="Content Placeholder 2"/>
          <p:cNvSpPr>
            <a:spLocks noGrp="1"/>
          </p:cNvSpPr>
          <p:nvPr>
            <p:ph idx="1"/>
          </p:nvPr>
        </p:nvSpPr>
        <p:spPr>
          <a:xfrm>
            <a:off x="457200" y="1600200"/>
            <a:ext cx="8229600" cy="4648200"/>
          </a:xfrm>
        </p:spPr>
        <p:txBody>
          <a:bodyPr>
            <a:noAutofit/>
          </a:bodyPr>
          <a:lstStyle/>
          <a:p>
            <a:pPr algn="just"/>
            <a:r>
              <a:rPr lang="en-US" sz="2800" dirty="0"/>
              <a:t>The openness of distributed systems is determined primarily by the degree to which new resource-sharing services can be added and be made available for use by a variety of client programs. </a:t>
            </a:r>
          </a:p>
          <a:p>
            <a:pPr algn="just"/>
            <a:endParaRPr lang="en-US" sz="2800" dirty="0" smtClean="0"/>
          </a:p>
          <a:p>
            <a:pPr algn="just"/>
            <a:r>
              <a:rPr lang="en-US" sz="2800" dirty="0" smtClean="0"/>
              <a:t>Openness </a:t>
            </a:r>
            <a:r>
              <a:rPr lang="en-US" sz="2800" dirty="0"/>
              <a:t>cannot be achieved unless the specification and documentation of the key software interfaces of the components of a system are made available to </a:t>
            </a:r>
            <a:r>
              <a:rPr lang="en-US" sz="2800" dirty="0" smtClean="0"/>
              <a:t>software developers</a:t>
            </a:r>
            <a:r>
              <a:rPr lang="en-US" sz="2800" dirty="0"/>
              <a:t>. </a:t>
            </a:r>
            <a:endParaRPr lang="en-US" sz="2800" dirty="0" smtClean="0"/>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25</a:t>
            </a:fld>
            <a:endParaRPr lang="en-US"/>
          </a:p>
        </p:txBody>
      </p:sp>
    </p:spTree>
    <p:extLst>
      <p:ext uri="{BB962C8B-B14F-4D97-AF65-F5344CB8AC3E}">
        <p14:creationId xmlns:p14="http://schemas.microsoft.com/office/powerpoint/2010/main" val="12431537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2. Openness</a:t>
            </a:r>
            <a:endParaRPr lang="en-US" dirty="0"/>
          </a:p>
        </p:txBody>
      </p:sp>
      <p:sp>
        <p:nvSpPr>
          <p:cNvPr id="3" name="Content Placeholder 2"/>
          <p:cNvSpPr>
            <a:spLocks noGrp="1"/>
          </p:cNvSpPr>
          <p:nvPr>
            <p:ph idx="1"/>
          </p:nvPr>
        </p:nvSpPr>
        <p:spPr/>
        <p:txBody>
          <a:bodyPr>
            <a:normAutofit/>
          </a:bodyPr>
          <a:lstStyle/>
          <a:p>
            <a:pPr algn="just"/>
            <a:r>
              <a:rPr lang="en-US" dirty="0"/>
              <a:t>Systems that are designed to support resource sharing in this way are termed </a:t>
            </a:r>
            <a:r>
              <a:rPr lang="en-US" i="1" dirty="0"/>
              <a:t>open distributed systems </a:t>
            </a:r>
            <a:r>
              <a:rPr lang="en-US" dirty="0"/>
              <a:t>to emphasize the fact that they are extensible. </a:t>
            </a:r>
            <a:endParaRPr lang="en-US" dirty="0" smtClean="0"/>
          </a:p>
          <a:p>
            <a:pPr algn="just"/>
            <a:endParaRPr lang="en-US" dirty="0" smtClean="0"/>
          </a:p>
          <a:p>
            <a:pPr algn="just"/>
            <a:r>
              <a:rPr lang="en-US" dirty="0"/>
              <a:t>They may be extended at the hardware level by the addition of computers to the network and at the software level by the introduction of new services and the reimplementation of old ones, enabling application programs to share resources. </a:t>
            </a:r>
          </a:p>
          <a:p>
            <a:pPr algn="just"/>
            <a:endParaRPr lang="en-US" dirty="0"/>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26</a:t>
            </a:fld>
            <a:endParaRPr lang="en-US"/>
          </a:p>
        </p:txBody>
      </p:sp>
    </p:spTree>
    <p:extLst>
      <p:ext uri="{BB962C8B-B14F-4D97-AF65-F5344CB8AC3E}">
        <p14:creationId xmlns:p14="http://schemas.microsoft.com/office/powerpoint/2010/main" val="2453794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sz="4400" dirty="0"/>
              <a:t>Security</a:t>
            </a:r>
            <a:endParaRPr lang="en-US" dirty="0"/>
          </a:p>
        </p:txBody>
      </p:sp>
      <p:sp>
        <p:nvSpPr>
          <p:cNvPr id="3" name="Content Placeholder 2"/>
          <p:cNvSpPr>
            <a:spLocks noGrp="1"/>
          </p:cNvSpPr>
          <p:nvPr>
            <p:ph idx="1"/>
          </p:nvPr>
        </p:nvSpPr>
        <p:spPr/>
        <p:txBody>
          <a:bodyPr/>
          <a:lstStyle/>
          <a:p>
            <a:pPr algn="just"/>
            <a:r>
              <a:rPr lang="en-US" dirty="0"/>
              <a:t>Security for information resources has three components:</a:t>
            </a:r>
          </a:p>
          <a:p>
            <a:pPr lvl="1" algn="just">
              <a:buFont typeface="Arial" pitchFamily="34" charset="0"/>
              <a:buChar char="•"/>
            </a:pPr>
            <a:r>
              <a:rPr lang="en-US" b="1" dirty="0" smtClean="0"/>
              <a:t>Confidentiality</a:t>
            </a:r>
            <a:r>
              <a:rPr lang="en-US" dirty="0" smtClean="0"/>
              <a:t> (protection against disclosure to unauthorized individuals), </a:t>
            </a:r>
          </a:p>
          <a:p>
            <a:pPr lvl="1" algn="just">
              <a:buFont typeface="Arial" pitchFamily="34" charset="0"/>
              <a:buChar char="•"/>
            </a:pPr>
            <a:r>
              <a:rPr lang="en-US" b="1" dirty="0" smtClean="0"/>
              <a:t>Integrity</a:t>
            </a:r>
            <a:r>
              <a:rPr lang="en-US" dirty="0" smtClean="0"/>
              <a:t> (protection against alteration or corruption), </a:t>
            </a:r>
          </a:p>
          <a:p>
            <a:pPr lvl="1" algn="just">
              <a:buFont typeface="Arial" pitchFamily="34" charset="0"/>
              <a:buChar char="•"/>
            </a:pPr>
            <a:r>
              <a:rPr lang="en-US" dirty="0" smtClean="0"/>
              <a:t> </a:t>
            </a:r>
            <a:r>
              <a:rPr lang="en-US" b="1" dirty="0" smtClean="0"/>
              <a:t>Availability</a:t>
            </a:r>
            <a:r>
              <a:rPr lang="en-US" dirty="0" smtClean="0"/>
              <a:t> (protection against interference with the means to access the resources).</a:t>
            </a:r>
            <a:endParaRPr lang="en-US" sz="2500" dirty="0"/>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27</a:t>
            </a:fld>
            <a:endParaRPr lang="en-US"/>
          </a:p>
        </p:txBody>
      </p:sp>
    </p:spTree>
    <p:extLst>
      <p:ext uri="{BB962C8B-B14F-4D97-AF65-F5344CB8AC3E}">
        <p14:creationId xmlns:p14="http://schemas.microsoft.com/office/powerpoint/2010/main" val="25861402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Security</a:t>
            </a:r>
            <a:endParaRPr lang="en-US" dirty="0"/>
          </a:p>
        </p:txBody>
      </p:sp>
      <p:sp>
        <p:nvSpPr>
          <p:cNvPr id="3" name="Content Placeholder 2"/>
          <p:cNvSpPr>
            <a:spLocks noGrp="1"/>
          </p:cNvSpPr>
          <p:nvPr>
            <p:ph idx="1"/>
          </p:nvPr>
        </p:nvSpPr>
        <p:spPr>
          <a:xfrm>
            <a:off x="457200" y="1600200"/>
            <a:ext cx="8229600" cy="4495800"/>
          </a:xfrm>
        </p:spPr>
        <p:txBody>
          <a:bodyPr>
            <a:normAutofit/>
          </a:bodyPr>
          <a:lstStyle/>
          <a:p>
            <a:pPr marL="457200" indent="-457200" algn="just"/>
            <a:r>
              <a:rPr lang="en-US" dirty="0" smtClean="0"/>
              <a:t>The </a:t>
            </a:r>
            <a:r>
              <a:rPr lang="en-US" dirty="0"/>
              <a:t>following two security challenges have not yet been fully met:</a:t>
            </a:r>
          </a:p>
          <a:p>
            <a:pPr lvl="1" algn="just"/>
            <a:r>
              <a:rPr lang="en-US" b="1" i="1" dirty="0"/>
              <a:t>Denial of service attacks</a:t>
            </a:r>
            <a:r>
              <a:rPr lang="en-US" i="1" dirty="0"/>
              <a:t>: </a:t>
            </a:r>
            <a:r>
              <a:rPr lang="en-US" dirty="0" smtClean="0"/>
              <a:t>This </a:t>
            </a:r>
            <a:r>
              <a:rPr lang="en-US" dirty="0"/>
              <a:t>can be achieved by bombarding the service with such a large number of pointless requests that the serious users are unable to use it. </a:t>
            </a:r>
            <a:endParaRPr lang="en-US" dirty="0" smtClean="0"/>
          </a:p>
          <a:p>
            <a:pPr lvl="1" algn="just"/>
            <a:r>
              <a:rPr lang="en-US" b="1" i="1" dirty="0" smtClean="0"/>
              <a:t>Security </a:t>
            </a:r>
            <a:r>
              <a:rPr lang="en-US" b="1" i="1" dirty="0"/>
              <a:t>of mobile code</a:t>
            </a:r>
            <a:r>
              <a:rPr lang="en-US" i="1" dirty="0"/>
              <a:t>: </a:t>
            </a:r>
            <a:r>
              <a:rPr lang="en-US" dirty="0"/>
              <a:t>Mobile code needs to be handled with care. Consider someone who receives an executable program as an electronic mail attachment: the possible effects of running the program are </a:t>
            </a:r>
            <a:r>
              <a:rPr lang="en-US" dirty="0" smtClean="0"/>
              <a:t>unpredictable</a:t>
            </a:r>
            <a:endParaRPr lang="en-US" dirty="0"/>
          </a:p>
          <a:p>
            <a:pPr algn="just"/>
            <a:endParaRPr lang="en-US" dirty="0"/>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28</a:t>
            </a:fld>
            <a:endParaRPr lang="en-US"/>
          </a:p>
        </p:txBody>
      </p:sp>
    </p:spTree>
    <p:extLst>
      <p:ext uri="{BB962C8B-B14F-4D97-AF65-F5344CB8AC3E}">
        <p14:creationId xmlns:p14="http://schemas.microsoft.com/office/powerpoint/2010/main" val="37409435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sz="4400" dirty="0"/>
              <a:t>Scalability</a:t>
            </a:r>
            <a:endParaRPr lang="en-US" dirty="0"/>
          </a:p>
        </p:txBody>
      </p:sp>
      <p:sp>
        <p:nvSpPr>
          <p:cNvPr id="3" name="Content Placeholder 2"/>
          <p:cNvSpPr>
            <a:spLocks noGrp="1"/>
          </p:cNvSpPr>
          <p:nvPr>
            <p:ph idx="1"/>
          </p:nvPr>
        </p:nvSpPr>
        <p:spPr/>
        <p:txBody>
          <a:bodyPr>
            <a:normAutofit/>
          </a:bodyPr>
          <a:lstStyle/>
          <a:p>
            <a:pPr algn="just"/>
            <a:r>
              <a:rPr lang="en-US" dirty="0"/>
              <a:t>A system is described as </a:t>
            </a:r>
            <a:r>
              <a:rPr lang="en-US" i="1" dirty="0"/>
              <a:t>scalable if it will </a:t>
            </a:r>
            <a:r>
              <a:rPr lang="en-US" i="1" dirty="0" smtClean="0"/>
              <a:t>remain </a:t>
            </a:r>
            <a:r>
              <a:rPr lang="en-US" dirty="0" smtClean="0"/>
              <a:t>effective </a:t>
            </a:r>
            <a:r>
              <a:rPr lang="en-US" dirty="0"/>
              <a:t>when there is a significant increase in the number of resources and the </a:t>
            </a:r>
            <a:r>
              <a:rPr lang="en-US" dirty="0" smtClean="0"/>
              <a:t>number of </a:t>
            </a:r>
            <a:r>
              <a:rPr lang="en-US" dirty="0"/>
              <a:t>users.</a:t>
            </a:r>
          </a:p>
          <a:p>
            <a:pPr algn="just"/>
            <a:r>
              <a:rPr lang="en-US" dirty="0"/>
              <a:t>The design of scalable distributed systems presents the following challenges:</a:t>
            </a:r>
          </a:p>
          <a:p>
            <a:pPr marL="731520" lvl="1" indent="-457200" algn="just"/>
            <a:r>
              <a:rPr lang="en-US" i="1" dirty="0"/>
              <a:t>Controlling the cost of physical resources:</a:t>
            </a:r>
          </a:p>
          <a:p>
            <a:pPr marL="731520" lvl="1" indent="-457200" algn="just"/>
            <a:r>
              <a:rPr lang="en-US" i="1" dirty="0"/>
              <a:t>Controlling the performance loss:</a:t>
            </a:r>
          </a:p>
          <a:p>
            <a:pPr marL="731520" lvl="1" indent="-457200" algn="just"/>
            <a:r>
              <a:rPr lang="en-US" i="1" dirty="0"/>
              <a:t>Preventing software resources running out:</a:t>
            </a:r>
          </a:p>
          <a:p>
            <a:pPr marL="731520" lvl="1" indent="-457200" algn="just"/>
            <a:r>
              <a:rPr lang="en-US" i="1" dirty="0"/>
              <a:t>Avoiding performance bottlenecks</a:t>
            </a:r>
            <a:r>
              <a:rPr lang="en-US" i="1" dirty="0" smtClean="0"/>
              <a:t>:</a:t>
            </a:r>
            <a:endParaRPr lang="en-US" dirty="0"/>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29</a:t>
            </a:fld>
            <a:endParaRPr lang="en-US"/>
          </a:p>
        </p:txBody>
      </p:sp>
    </p:spTree>
    <p:extLst>
      <p:ext uri="{BB962C8B-B14F-4D97-AF65-F5344CB8AC3E}">
        <p14:creationId xmlns:p14="http://schemas.microsoft.com/office/powerpoint/2010/main" val="3686780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sz="4800" dirty="0"/>
          </a:p>
        </p:txBody>
      </p:sp>
      <p:sp>
        <p:nvSpPr>
          <p:cNvPr id="3" name="Content Placeholder 2"/>
          <p:cNvSpPr>
            <a:spLocks noGrp="1"/>
          </p:cNvSpPr>
          <p:nvPr>
            <p:ph idx="1"/>
          </p:nvPr>
        </p:nvSpPr>
        <p:spPr/>
        <p:txBody>
          <a:bodyPr>
            <a:normAutofit/>
          </a:bodyPr>
          <a:lstStyle/>
          <a:p>
            <a:pPr algn="just"/>
            <a:r>
              <a:rPr lang="en-US" dirty="0"/>
              <a:t>Networks of computers are everywhere</a:t>
            </a:r>
            <a:r>
              <a:rPr lang="en-US" dirty="0" smtClean="0"/>
              <a:t>. The Internet is one, composed of many networks. </a:t>
            </a:r>
          </a:p>
          <a:p>
            <a:pPr marL="342900" indent="-342900" algn="just"/>
            <a:r>
              <a:rPr lang="en-US" dirty="0" smtClean="0"/>
              <a:t>Mobile phone networks, corporate networks, factory networks, campus networks, home networks, in-car networks etc. </a:t>
            </a:r>
          </a:p>
          <a:p>
            <a:pPr marL="772668" lvl="1" indent="-342900" algn="just"/>
            <a:r>
              <a:rPr lang="en-US" dirty="0" smtClean="0"/>
              <a:t>All of these, both separately and in combination, share the essential characteristics that make them relevant subjects for study under the heading </a:t>
            </a:r>
            <a:r>
              <a:rPr lang="en-US" b="1" i="1" dirty="0" smtClean="0"/>
              <a:t>distributed systems</a:t>
            </a:r>
            <a:r>
              <a:rPr lang="en-US" dirty="0" smtClean="0"/>
              <a:t>.</a:t>
            </a:r>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3</a:t>
            </a:fld>
            <a:endParaRPr lang="en-US"/>
          </a:p>
        </p:txBody>
      </p:sp>
    </p:spTree>
    <p:extLst>
      <p:ext uri="{BB962C8B-B14F-4D97-AF65-F5344CB8AC3E}">
        <p14:creationId xmlns:p14="http://schemas.microsoft.com/office/powerpoint/2010/main" val="41767328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5. </a:t>
            </a:r>
            <a:r>
              <a:rPr lang="en-US" sz="4400" dirty="0"/>
              <a:t>Failure H</a:t>
            </a:r>
            <a:r>
              <a:rPr lang="en-US" sz="4400" dirty="0" smtClean="0"/>
              <a:t>andling</a:t>
            </a:r>
            <a:endParaRPr lang="en-US" dirty="0"/>
          </a:p>
        </p:txBody>
      </p:sp>
      <p:sp>
        <p:nvSpPr>
          <p:cNvPr id="3" name="Content Placeholder 2"/>
          <p:cNvSpPr>
            <a:spLocks noGrp="1"/>
          </p:cNvSpPr>
          <p:nvPr>
            <p:ph idx="1"/>
          </p:nvPr>
        </p:nvSpPr>
        <p:spPr/>
        <p:txBody>
          <a:bodyPr>
            <a:normAutofit/>
          </a:bodyPr>
          <a:lstStyle/>
          <a:p>
            <a:pPr algn="just"/>
            <a:r>
              <a:rPr lang="en-US" dirty="0"/>
              <a:t>Computer systems sometimes fail. </a:t>
            </a:r>
            <a:endParaRPr lang="en-US" dirty="0" smtClean="0"/>
          </a:p>
          <a:p>
            <a:pPr algn="just"/>
            <a:r>
              <a:rPr lang="en-US" dirty="0" smtClean="0"/>
              <a:t>When </a:t>
            </a:r>
            <a:r>
              <a:rPr lang="en-US" dirty="0"/>
              <a:t>faults occur in hardware or software, programs may produce incorrect results or may stop before they have completed the intended computation</a:t>
            </a:r>
            <a:r>
              <a:rPr lang="en-US" dirty="0" smtClean="0"/>
              <a:t>.</a:t>
            </a:r>
            <a:endParaRPr lang="en-US" dirty="0"/>
          </a:p>
          <a:p>
            <a:pPr algn="just"/>
            <a:r>
              <a:rPr lang="en-US" dirty="0"/>
              <a:t>The following techniques for dealing with failures are</a:t>
            </a:r>
          </a:p>
          <a:p>
            <a:pPr marL="788670" lvl="1" indent="-514350" algn="just">
              <a:buFont typeface="+mj-lt"/>
              <a:buAutoNum type="arabicPeriod"/>
            </a:pPr>
            <a:r>
              <a:rPr lang="en-US" i="1" dirty="0"/>
              <a:t>Detecting failures:</a:t>
            </a:r>
          </a:p>
          <a:p>
            <a:pPr marL="788670" lvl="1" indent="-514350" algn="just">
              <a:buFont typeface="+mj-lt"/>
              <a:buAutoNum type="arabicPeriod"/>
            </a:pPr>
            <a:r>
              <a:rPr lang="en-US" i="1" dirty="0"/>
              <a:t>Masking failures:</a:t>
            </a:r>
          </a:p>
          <a:p>
            <a:pPr marL="788670" lvl="1" indent="-514350" algn="just">
              <a:buFont typeface="+mj-lt"/>
              <a:buAutoNum type="arabicPeriod"/>
            </a:pPr>
            <a:r>
              <a:rPr lang="en-US" i="1" dirty="0"/>
              <a:t>Tolerating failures:</a:t>
            </a:r>
          </a:p>
          <a:p>
            <a:pPr marL="788670" lvl="1" indent="-514350" algn="just">
              <a:buFont typeface="+mj-lt"/>
              <a:buAutoNum type="arabicPeriod"/>
            </a:pPr>
            <a:r>
              <a:rPr lang="en-US" i="1" dirty="0"/>
              <a:t>Recovery from failures:</a:t>
            </a:r>
          </a:p>
          <a:p>
            <a:pPr marL="731520" lvl="1" indent="-457200" algn="just">
              <a:buFont typeface="+mj-lt"/>
              <a:buAutoNum type="arabicPeriod"/>
            </a:pPr>
            <a:r>
              <a:rPr lang="en-US" i="1" dirty="0"/>
              <a:t>Redundancy</a:t>
            </a:r>
            <a:r>
              <a:rPr lang="en-US" sz="2400" i="1" dirty="0" smtClean="0"/>
              <a:t>:</a:t>
            </a:r>
            <a:endParaRPr lang="en-US" sz="2400" i="1" dirty="0"/>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30</a:t>
            </a:fld>
            <a:endParaRPr lang="en-US"/>
          </a:p>
        </p:txBody>
      </p:sp>
    </p:spTree>
    <p:extLst>
      <p:ext uri="{BB962C8B-B14F-4D97-AF65-F5344CB8AC3E}">
        <p14:creationId xmlns:p14="http://schemas.microsoft.com/office/powerpoint/2010/main" val="26214025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a:t>
            </a:r>
            <a:r>
              <a:rPr lang="en-US" sz="4400" dirty="0"/>
              <a:t>Concurrency</a:t>
            </a:r>
            <a:endParaRPr lang="en-US" dirty="0"/>
          </a:p>
        </p:txBody>
      </p:sp>
      <p:sp>
        <p:nvSpPr>
          <p:cNvPr id="3" name="Content Placeholder 2"/>
          <p:cNvSpPr>
            <a:spLocks noGrp="1"/>
          </p:cNvSpPr>
          <p:nvPr>
            <p:ph idx="1"/>
          </p:nvPr>
        </p:nvSpPr>
        <p:spPr/>
        <p:txBody>
          <a:bodyPr>
            <a:normAutofit/>
          </a:bodyPr>
          <a:lstStyle/>
          <a:p>
            <a:pPr algn="just"/>
            <a:r>
              <a:rPr lang="en-US" dirty="0" smtClean="0"/>
              <a:t>Both </a:t>
            </a:r>
            <a:r>
              <a:rPr lang="en-US" dirty="0"/>
              <a:t>services and applications provide resource that can be shared by clients in a distributed system. </a:t>
            </a:r>
            <a:endParaRPr lang="en-US" dirty="0" smtClean="0"/>
          </a:p>
          <a:p>
            <a:pPr algn="just"/>
            <a:r>
              <a:rPr lang="en-US" dirty="0" smtClean="0"/>
              <a:t>There </a:t>
            </a:r>
            <a:r>
              <a:rPr lang="en-US" dirty="0"/>
              <a:t>is therefore a possibility that several clients will attempt to access a shared resource at the same time. </a:t>
            </a:r>
            <a:endParaRPr lang="en-US" dirty="0" smtClean="0"/>
          </a:p>
          <a:p>
            <a:pPr algn="just"/>
            <a:r>
              <a:rPr lang="en-US" dirty="0" smtClean="0"/>
              <a:t>For </a:t>
            </a:r>
            <a:r>
              <a:rPr lang="en-US" dirty="0"/>
              <a:t>example, a data structure that records bids for an auction may be accessed very frequently when it gets close to the deadline time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31</a:t>
            </a:fld>
            <a:endParaRPr lang="en-US"/>
          </a:p>
        </p:txBody>
      </p:sp>
    </p:spTree>
    <p:extLst>
      <p:ext uri="{BB962C8B-B14F-4D97-AF65-F5344CB8AC3E}">
        <p14:creationId xmlns:p14="http://schemas.microsoft.com/office/powerpoint/2010/main" val="3010188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t>
            </a:r>
            <a:r>
              <a:rPr lang="en-US" sz="4000" dirty="0"/>
              <a:t>Concurrency</a:t>
            </a:r>
            <a:endParaRPr lang="en-US" dirty="0"/>
          </a:p>
        </p:txBody>
      </p:sp>
      <p:sp>
        <p:nvSpPr>
          <p:cNvPr id="3" name="Content Placeholder 2"/>
          <p:cNvSpPr>
            <a:spLocks noGrp="1"/>
          </p:cNvSpPr>
          <p:nvPr>
            <p:ph idx="1"/>
          </p:nvPr>
        </p:nvSpPr>
        <p:spPr/>
        <p:txBody>
          <a:bodyPr>
            <a:normAutofit/>
          </a:bodyPr>
          <a:lstStyle/>
          <a:p>
            <a:pPr algn="just"/>
            <a:r>
              <a:rPr lang="en-US" dirty="0" smtClean="0"/>
              <a:t>Object </a:t>
            </a:r>
            <a:r>
              <a:rPr lang="en-US" dirty="0"/>
              <a:t>that represents a shared resource in a distributed system must be responsible for ensuring that it operates correctly in a concurrent environment. </a:t>
            </a:r>
            <a:endParaRPr lang="en-US" dirty="0" smtClean="0"/>
          </a:p>
          <a:p>
            <a:pPr algn="just"/>
            <a:endParaRPr lang="en-US" dirty="0" smtClean="0"/>
          </a:p>
          <a:p>
            <a:pPr algn="just"/>
            <a:r>
              <a:rPr lang="en-US" dirty="0" smtClean="0"/>
              <a:t>This </a:t>
            </a:r>
            <a:r>
              <a:rPr lang="en-US" dirty="0"/>
              <a:t>applies not only to servers but also to objects in applications. </a:t>
            </a:r>
            <a:endParaRPr lang="en-US" dirty="0" smtClean="0"/>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32</a:t>
            </a:fld>
            <a:endParaRPr lang="en-US"/>
          </a:p>
        </p:txBody>
      </p:sp>
    </p:spTree>
    <p:extLst>
      <p:ext uri="{BB962C8B-B14F-4D97-AF65-F5344CB8AC3E}">
        <p14:creationId xmlns:p14="http://schemas.microsoft.com/office/powerpoint/2010/main" val="9500124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t>
            </a:r>
            <a:r>
              <a:rPr lang="en-US" dirty="0"/>
              <a:t>Transparency</a:t>
            </a:r>
          </a:p>
        </p:txBody>
      </p:sp>
      <p:sp>
        <p:nvSpPr>
          <p:cNvPr id="3" name="Content Placeholder 2"/>
          <p:cNvSpPr>
            <a:spLocks noGrp="1"/>
          </p:cNvSpPr>
          <p:nvPr>
            <p:ph idx="1"/>
          </p:nvPr>
        </p:nvSpPr>
        <p:spPr>
          <a:xfrm>
            <a:off x="457200" y="1600200"/>
            <a:ext cx="8229600" cy="4756150"/>
          </a:xfrm>
        </p:spPr>
        <p:txBody>
          <a:bodyPr>
            <a:normAutofit/>
          </a:bodyPr>
          <a:lstStyle/>
          <a:p>
            <a:pPr algn="just"/>
            <a:r>
              <a:rPr lang="en-US" dirty="0" smtClean="0"/>
              <a:t>Transparency </a:t>
            </a:r>
            <a:r>
              <a:rPr lang="en-US" dirty="0"/>
              <a:t>is defined as the concealment from the user and the application programmer of the separation of components in a distributed system, so that the system is perceived as a whole rather than as a collection of independent components. </a:t>
            </a:r>
            <a:endParaRPr lang="en-US" dirty="0" smtClean="0"/>
          </a:p>
          <a:p>
            <a:pPr algn="just"/>
            <a:endParaRPr lang="en-US" dirty="0" smtClean="0"/>
          </a:p>
          <a:p>
            <a:pPr algn="just"/>
            <a:r>
              <a:rPr lang="en-US" dirty="0" smtClean="0"/>
              <a:t>The </a:t>
            </a:r>
            <a:r>
              <a:rPr lang="en-US" dirty="0"/>
              <a:t>implications of transparency are a major influence on the design of the system software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33</a:t>
            </a:fld>
            <a:endParaRPr lang="en-US"/>
          </a:p>
        </p:txBody>
      </p:sp>
    </p:spTree>
    <p:extLst>
      <p:ext uri="{BB962C8B-B14F-4D97-AF65-F5344CB8AC3E}">
        <p14:creationId xmlns:p14="http://schemas.microsoft.com/office/powerpoint/2010/main" val="39401492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t>
            </a:r>
            <a:r>
              <a:rPr lang="en-US" dirty="0"/>
              <a:t>Transparency</a:t>
            </a:r>
          </a:p>
        </p:txBody>
      </p:sp>
      <p:sp>
        <p:nvSpPr>
          <p:cNvPr id="3" name="Content Placeholder 2"/>
          <p:cNvSpPr>
            <a:spLocks noGrp="1"/>
          </p:cNvSpPr>
          <p:nvPr>
            <p:ph idx="1"/>
          </p:nvPr>
        </p:nvSpPr>
        <p:spPr>
          <a:xfrm>
            <a:off x="457200" y="1600200"/>
            <a:ext cx="8229600" cy="4648200"/>
          </a:xfrm>
        </p:spPr>
        <p:txBody>
          <a:bodyPr>
            <a:noAutofit/>
          </a:bodyPr>
          <a:lstStyle/>
          <a:p>
            <a:pPr marL="596646" indent="-514350" algn="just">
              <a:buFont typeface="+mj-lt"/>
              <a:buAutoNum type="arabicPeriod"/>
            </a:pPr>
            <a:r>
              <a:rPr lang="en-US" sz="2800" b="1" dirty="0">
                <a:solidFill>
                  <a:srgbClr val="FF0000"/>
                </a:solidFill>
              </a:rPr>
              <a:t>Access transparency </a:t>
            </a:r>
            <a:r>
              <a:rPr lang="en-US" sz="2800" dirty="0"/>
              <a:t>enables local and remote resources to be accessed using identical operations.</a:t>
            </a:r>
          </a:p>
          <a:p>
            <a:pPr marL="596646" indent="-514350" algn="just">
              <a:buFont typeface="+mj-lt"/>
              <a:buAutoNum type="arabicPeriod"/>
            </a:pPr>
            <a:r>
              <a:rPr lang="en-US" sz="2800" b="1" dirty="0">
                <a:solidFill>
                  <a:srgbClr val="FF0000"/>
                </a:solidFill>
              </a:rPr>
              <a:t>Location transparency </a:t>
            </a:r>
            <a:r>
              <a:rPr lang="en-US" sz="2800" dirty="0"/>
              <a:t>enables resources to be accessed without knowledge of their physical or network location (for example, which building or IP address).</a:t>
            </a:r>
          </a:p>
          <a:p>
            <a:pPr marL="596646" indent="-514350" algn="just">
              <a:buFont typeface="+mj-lt"/>
              <a:buAutoNum type="arabicPeriod"/>
            </a:pPr>
            <a:r>
              <a:rPr lang="en-US" sz="2800" b="1" dirty="0">
                <a:solidFill>
                  <a:srgbClr val="FF0000"/>
                </a:solidFill>
              </a:rPr>
              <a:t>Concurrency transparency </a:t>
            </a:r>
            <a:r>
              <a:rPr lang="en-US" sz="2800" dirty="0"/>
              <a:t>enables several processes to operate concurrently using shared resources without interference between them.</a:t>
            </a:r>
          </a:p>
          <a:p>
            <a:pPr marL="596646" indent="-514350">
              <a:buFont typeface="+mj-lt"/>
              <a:buAutoNum type="arabicPeriod"/>
            </a:pPr>
            <a:endParaRPr lang="en-US" sz="2000" dirty="0"/>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34</a:t>
            </a:fld>
            <a:endParaRPr lang="en-US"/>
          </a:p>
        </p:txBody>
      </p:sp>
    </p:spTree>
    <p:extLst>
      <p:ext uri="{BB962C8B-B14F-4D97-AF65-F5344CB8AC3E}">
        <p14:creationId xmlns:p14="http://schemas.microsoft.com/office/powerpoint/2010/main" val="32732938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Transparency</a:t>
            </a:r>
          </a:p>
        </p:txBody>
      </p:sp>
      <p:sp>
        <p:nvSpPr>
          <p:cNvPr id="3" name="Content Placeholder 2"/>
          <p:cNvSpPr>
            <a:spLocks noGrp="1"/>
          </p:cNvSpPr>
          <p:nvPr>
            <p:ph idx="1"/>
          </p:nvPr>
        </p:nvSpPr>
        <p:spPr>
          <a:xfrm>
            <a:off x="457200" y="1600200"/>
            <a:ext cx="8229600" cy="4572000"/>
          </a:xfrm>
        </p:spPr>
        <p:txBody>
          <a:bodyPr>
            <a:noAutofit/>
          </a:bodyPr>
          <a:lstStyle/>
          <a:p>
            <a:pPr marL="514350" indent="-514350" algn="just">
              <a:buFont typeface="+mj-lt"/>
              <a:buAutoNum type="arabicPeriod" startAt="4"/>
            </a:pPr>
            <a:r>
              <a:rPr lang="en-US" sz="2800" b="1" dirty="0">
                <a:solidFill>
                  <a:srgbClr val="FF0000"/>
                </a:solidFill>
              </a:rPr>
              <a:t>Replication transparency </a:t>
            </a:r>
            <a:r>
              <a:rPr lang="en-US" sz="2800" dirty="0"/>
              <a:t>enables multiple instances of resources to be used to increase reliability and performance without knowledge of the replicas by users or application </a:t>
            </a:r>
            <a:r>
              <a:rPr lang="en-US" sz="2800" dirty="0" smtClean="0"/>
              <a:t>programmers.</a:t>
            </a:r>
          </a:p>
          <a:p>
            <a:pPr marL="514350" indent="-514350" algn="just">
              <a:buFont typeface="+mj-lt"/>
              <a:buAutoNum type="arabicPeriod" startAt="4"/>
            </a:pPr>
            <a:endParaRPr lang="en-US" sz="2800" dirty="0" smtClean="0"/>
          </a:p>
          <a:p>
            <a:pPr marL="514350" indent="-514350" algn="just">
              <a:buFont typeface="+mj-lt"/>
              <a:buAutoNum type="arabicPeriod" startAt="4"/>
            </a:pPr>
            <a:r>
              <a:rPr lang="en-US" sz="2800" b="1" dirty="0" smtClean="0">
                <a:solidFill>
                  <a:srgbClr val="FF0000"/>
                </a:solidFill>
              </a:rPr>
              <a:t>Failure </a:t>
            </a:r>
            <a:r>
              <a:rPr lang="en-US" sz="2800" b="1" dirty="0">
                <a:solidFill>
                  <a:srgbClr val="FF0000"/>
                </a:solidFill>
              </a:rPr>
              <a:t>transparency </a:t>
            </a:r>
            <a:r>
              <a:rPr lang="en-US" sz="2800" dirty="0"/>
              <a:t>enables the concealment of faults, allowing users and application programs to complete their tasks despite the failure of hardware or software components</a:t>
            </a:r>
            <a:r>
              <a:rPr lang="en-US" sz="2800" dirty="0" smtClean="0"/>
              <a:t>.</a:t>
            </a:r>
            <a:endParaRPr lang="en-US" sz="2800" dirty="0"/>
          </a:p>
        </p:txBody>
      </p:sp>
    </p:spTree>
    <p:extLst>
      <p:ext uri="{BB962C8B-B14F-4D97-AF65-F5344CB8AC3E}">
        <p14:creationId xmlns:p14="http://schemas.microsoft.com/office/powerpoint/2010/main" val="22916452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Transparency</a:t>
            </a:r>
          </a:p>
        </p:txBody>
      </p:sp>
      <p:sp>
        <p:nvSpPr>
          <p:cNvPr id="3" name="Content Placeholder 2"/>
          <p:cNvSpPr>
            <a:spLocks noGrp="1"/>
          </p:cNvSpPr>
          <p:nvPr>
            <p:ph idx="1"/>
          </p:nvPr>
        </p:nvSpPr>
        <p:spPr>
          <a:xfrm>
            <a:off x="457200" y="1600200"/>
            <a:ext cx="8229600" cy="4572000"/>
          </a:xfrm>
        </p:spPr>
        <p:txBody>
          <a:bodyPr>
            <a:normAutofit fontScale="92500" lnSpcReduction="20000"/>
          </a:bodyPr>
          <a:lstStyle/>
          <a:p>
            <a:pPr marL="596646" indent="-514350" algn="just">
              <a:buFont typeface="+mj-lt"/>
              <a:buAutoNum type="arabicPeriod" startAt="5"/>
            </a:pPr>
            <a:r>
              <a:rPr lang="en-US" sz="3100" b="1" dirty="0" smtClean="0">
                <a:solidFill>
                  <a:srgbClr val="FF0000"/>
                </a:solidFill>
              </a:rPr>
              <a:t>Mobility </a:t>
            </a:r>
            <a:r>
              <a:rPr lang="en-US" sz="3100" b="1" dirty="0">
                <a:solidFill>
                  <a:srgbClr val="FF0000"/>
                </a:solidFill>
              </a:rPr>
              <a:t>transparency </a:t>
            </a:r>
            <a:r>
              <a:rPr lang="en-US" sz="3100" dirty="0"/>
              <a:t>allows the movement of resources and clients within a system without affecting the operation of users or programs.</a:t>
            </a:r>
          </a:p>
          <a:p>
            <a:pPr marL="596646" indent="-514350" algn="just">
              <a:buFont typeface="+mj-lt"/>
              <a:buAutoNum type="arabicPeriod" startAt="5"/>
            </a:pPr>
            <a:r>
              <a:rPr lang="en-US" sz="3100" b="1" dirty="0">
                <a:solidFill>
                  <a:srgbClr val="FF0000"/>
                </a:solidFill>
              </a:rPr>
              <a:t>Performance transparency </a:t>
            </a:r>
            <a:r>
              <a:rPr lang="en-US" sz="3100" dirty="0"/>
              <a:t>allows the system to be reconfigured to improve performance as loads vary.</a:t>
            </a:r>
          </a:p>
          <a:p>
            <a:pPr marL="596646" indent="-514350" algn="just">
              <a:buFont typeface="+mj-lt"/>
              <a:buAutoNum type="arabicPeriod" startAt="5"/>
            </a:pPr>
            <a:r>
              <a:rPr lang="en-US" sz="3100" b="1" dirty="0">
                <a:solidFill>
                  <a:srgbClr val="FF0000"/>
                </a:solidFill>
              </a:rPr>
              <a:t>Scaling transparency </a:t>
            </a:r>
            <a:r>
              <a:rPr lang="en-US" sz="3100" dirty="0"/>
              <a:t>allows the system and applications to expand in scale without change to the system structure or the application algorithms.</a:t>
            </a:r>
          </a:p>
          <a:p>
            <a:pPr marL="596646" indent="-514350">
              <a:buFont typeface="+mj-lt"/>
              <a:buAutoNum type="arabicPeriod" startAt="5"/>
            </a:pPr>
            <a:endParaRPr lang="en-US" dirty="0"/>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36</a:t>
            </a:fld>
            <a:endParaRPr lang="en-US"/>
          </a:p>
        </p:txBody>
      </p:sp>
    </p:spTree>
    <p:extLst>
      <p:ext uri="{BB962C8B-B14F-4D97-AF65-F5344CB8AC3E}">
        <p14:creationId xmlns:p14="http://schemas.microsoft.com/office/powerpoint/2010/main" val="30871290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8. </a:t>
            </a:r>
            <a:r>
              <a:rPr lang="en-US" sz="4400" dirty="0"/>
              <a:t>Quality of S</a:t>
            </a:r>
            <a:r>
              <a:rPr lang="en-US" sz="4400" dirty="0" smtClean="0"/>
              <a:t>ervice</a:t>
            </a:r>
            <a:endParaRPr lang="en-US" dirty="0"/>
          </a:p>
        </p:txBody>
      </p:sp>
      <p:sp>
        <p:nvSpPr>
          <p:cNvPr id="3" name="Content Placeholder 2"/>
          <p:cNvSpPr>
            <a:spLocks noGrp="1"/>
          </p:cNvSpPr>
          <p:nvPr>
            <p:ph idx="1"/>
          </p:nvPr>
        </p:nvSpPr>
        <p:spPr/>
        <p:txBody>
          <a:bodyPr>
            <a:normAutofit/>
          </a:bodyPr>
          <a:lstStyle/>
          <a:p>
            <a:pPr algn="just"/>
            <a:r>
              <a:rPr lang="en-US" dirty="0" smtClean="0"/>
              <a:t>The </a:t>
            </a:r>
            <a:r>
              <a:rPr lang="en-US" dirty="0"/>
              <a:t>main nonfunctional properties of systems that affect the quality of the service experienced by clients and users are </a:t>
            </a:r>
            <a:r>
              <a:rPr lang="en-US" i="1" dirty="0"/>
              <a:t>reliability, security and performance. </a:t>
            </a:r>
            <a:endParaRPr lang="en-US" i="1" dirty="0" smtClean="0"/>
          </a:p>
          <a:p>
            <a:pPr algn="just"/>
            <a:endParaRPr lang="en-US" i="1" dirty="0" smtClean="0"/>
          </a:p>
          <a:p>
            <a:pPr algn="just"/>
            <a:r>
              <a:rPr lang="en-US" i="1" dirty="0" smtClean="0"/>
              <a:t>Adaptability </a:t>
            </a:r>
            <a:r>
              <a:rPr lang="en-US" dirty="0"/>
              <a:t>to meet changing system configurations and resource availability has been recognized as a further important aspect of service quality</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37</a:t>
            </a:fld>
            <a:endParaRPr lang="en-US"/>
          </a:p>
        </p:txBody>
      </p:sp>
    </p:spTree>
    <p:extLst>
      <p:ext uri="{BB962C8B-B14F-4D97-AF65-F5344CB8AC3E}">
        <p14:creationId xmlns:p14="http://schemas.microsoft.com/office/powerpoint/2010/main" val="19634368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Other Types of Computing</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b="1" dirty="0" smtClean="0"/>
              <a:t>Cloud </a:t>
            </a:r>
            <a:r>
              <a:rPr lang="en-US" b="1" dirty="0"/>
              <a:t>Computing</a:t>
            </a:r>
            <a:endParaRPr lang="en-US" dirty="0"/>
          </a:p>
          <a:p>
            <a:r>
              <a:rPr lang="en-US" dirty="0"/>
              <a:t>Cloud computing is a type of distributed computing that provides on-demand access to a shared pool of computing resources over the internet.</a:t>
            </a:r>
          </a:p>
          <a:p>
            <a:r>
              <a:rPr lang="en-US" b="1" dirty="0" smtClean="0"/>
              <a:t>Grid </a:t>
            </a:r>
            <a:r>
              <a:rPr lang="en-US" b="1" dirty="0"/>
              <a:t>Computing</a:t>
            </a:r>
            <a:endParaRPr lang="en-US" dirty="0"/>
          </a:p>
          <a:p>
            <a:r>
              <a:rPr lang="en-US" dirty="0"/>
              <a:t>Grid computing connects geographically dispersed resources to perform large-scale, high-performance computing tasks.</a:t>
            </a:r>
          </a:p>
          <a:p>
            <a:endParaRPr lang="en-US" dirty="0"/>
          </a:p>
        </p:txBody>
      </p:sp>
    </p:spTree>
    <p:extLst>
      <p:ext uri="{BB962C8B-B14F-4D97-AF65-F5344CB8AC3E}">
        <p14:creationId xmlns:p14="http://schemas.microsoft.com/office/powerpoint/2010/main" val="2079152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Cluster </a:t>
            </a:r>
            <a:r>
              <a:rPr lang="en-US" b="1" dirty="0"/>
              <a:t>Computing</a:t>
            </a:r>
            <a:endParaRPr lang="en-US" dirty="0"/>
          </a:p>
          <a:p>
            <a:r>
              <a:rPr lang="en-US" dirty="0"/>
              <a:t>Cluster computing involves a group of interconnected computers working together to perform parallel processing tasks.</a:t>
            </a:r>
          </a:p>
          <a:p>
            <a:r>
              <a:rPr lang="en-US" b="1" dirty="0" smtClean="0"/>
              <a:t>Supercomputing</a:t>
            </a:r>
            <a:endParaRPr lang="en-US" dirty="0"/>
          </a:p>
          <a:p>
            <a:r>
              <a:rPr lang="en-US" dirty="0"/>
              <a:t>Supercomputing involves the use of extremely powerful and high-performance computers to tackle complex scientific and engineering problems.</a:t>
            </a:r>
          </a:p>
          <a:p>
            <a:endParaRPr lang="en-US" dirty="0"/>
          </a:p>
        </p:txBody>
      </p:sp>
    </p:spTree>
    <p:extLst>
      <p:ext uri="{BB962C8B-B14F-4D97-AF65-F5344CB8AC3E}">
        <p14:creationId xmlns:p14="http://schemas.microsoft.com/office/powerpoint/2010/main" val="3995868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a:t>Distributed </a:t>
            </a:r>
            <a:r>
              <a:rPr lang="en-US" dirty="0" smtClean="0"/>
              <a:t>System (DS)?</a:t>
            </a:r>
            <a:endParaRPr lang="en-US" dirty="0"/>
          </a:p>
        </p:txBody>
      </p:sp>
      <p:sp>
        <p:nvSpPr>
          <p:cNvPr id="3" name="Content Placeholder 2"/>
          <p:cNvSpPr>
            <a:spLocks noGrp="1"/>
          </p:cNvSpPr>
          <p:nvPr>
            <p:ph idx="1"/>
          </p:nvPr>
        </p:nvSpPr>
        <p:spPr/>
        <p:txBody>
          <a:bodyPr>
            <a:normAutofit/>
          </a:bodyPr>
          <a:lstStyle/>
          <a:p>
            <a:pPr algn="just"/>
            <a:r>
              <a:rPr lang="en-US" dirty="0"/>
              <a:t>Distributed system </a:t>
            </a:r>
            <a:r>
              <a:rPr lang="en-US" dirty="0" smtClean="0"/>
              <a:t>is the one </a:t>
            </a:r>
            <a:r>
              <a:rPr lang="en-US" dirty="0"/>
              <a:t>in which hardware or software components located at networked computers </a:t>
            </a:r>
            <a:r>
              <a:rPr lang="en-US" dirty="0">
                <a:solidFill>
                  <a:srgbClr val="FF0000"/>
                </a:solidFill>
              </a:rPr>
              <a:t>communicate</a:t>
            </a:r>
            <a:r>
              <a:rPr lang="en-US" dirty="0"/>
              <a:t> and </a:t>
            </a:r>
            <a:r>
              <a:rPr lang="en-US" dirty="0">
                <a:solidFill>
                  <a:srgbClr val="FF0000"/>
                </a:solidFill>
              </a:rPr>
              <a:t>coordinate</a:t>
            </a:r>
            <a:r>
              <a:rPr lang="en-US" dirty="0"/>
              <a:t> their actions </a:t>
            </a:r>
            <a:r>
              <a:rPr lang="en-US" dirty="0">
                <a:solidFill>
                  <a:srgbClr val="FF0000"/>
                </a:solidFill>
              </a:rPr>
              <a:t>only by passing messages</a:t>
            </a:r>
            <a:r>
              <a:rPr lang="en-US" dirty="0" smtClean="0"/>
              <a:t>.</a:t>
            </a:r>
          </a:p>
          <a:p>
            <a:pPr algn="just"/>
            <a:endParaRPr lang="en-US" dirty="0"/>
          </a:p>
          <a:p>
            <a:pPr marL="772668" lvl="1" indent="-342900" algn="just"/>
            <a:r>
              <a:rPr lang="en-US" dirty="0"/>
              <a:t>The motivation of constructing DS is for sharing  </a:t>
            </a:r>
            <a:r>
              <a:rPr lang="en-US" dirty="0" smtClean="0"/>
              <a:t>resources – hardware </a:t>
            </a:r>
            <a:r>
              <a:rPr lang="en-US" dirty="0"/>
              <a:t>or </a:t>
            </a:r>
            <a:r>
              <a:rPr lang="en-US" dirty="0" smtClean="0"/>
              <a:t>software</a:t>
            </a:r>
            <a:endParaRPr lang="en-US" dirty="0"/>
          </a:p>
        </p:txBody>
      </p:sp>
    </p:spTree>
    <p:extLst>
      <p:ext uri="{BB962C8B-B14F-4D97-AF65-F5344CB8AC3E}">
        <p14:creationId xmlns:p14="http://schemas.microsoft.com/office/powerpoint/2010/main" val="10044817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endParaRPr lang="en-US" dirty="0" smtClean="0"/>
          </a:p>
          <a:p>
            <a:pPr algn="ctr"/>
            <a:endParaRPr lang="en-US" dirty="0"/>
          </a:p>
          <a:p>
            <a:pPr algn="ctr"/>
            <a:endParaRPr lang="en-US" dirty="0" smtClean="0"/>
          </a:p>
          <a:p>
            <a:pPr marL="0" indent="0" algn="ctr">
              <a:buNone/>
            </a:pPr>
            <a:r>
              <a:rPr lang="en-US" sz="8000" dirty="0" smtClean="0"/>
              <a:t>THANK YOU</a:t>
            </a:r>
            <a:endParaRPr lang="en-US" sz="8000" dirty="0"/>
          </a:p>
        </p:txBody>
      </p:sp>
    </p:spTree>
    <p:extLst>
      <p:ext uri="{BB962C8B-B14F-4D97-AF65-F5344CB8AC3E}">
        <p14:creationId xmlns:p14="http://schemas.microsoft.com/office/powerpoint/2010/main" val="3212331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Characteristics </a:t>
            </a:r>
            <a:endParaRPr lang="en-US" sz="5400" dirty="0"/>
          </a:p>
        </p:txBody>
      </p:sp>
      <p:sp>
        <p:nvSpPr>
          <p:cNvPr id="3" name="Content Placeholder 2"/>
          <p:cNvSpPr>
            <a:spLocks noGrp="1"/>
          </p:cNvSpPr>
          <p:nvPr>
            <p:ph idx="1"/>
          </p:nvPr>
        </p:nvSpPr>
        <p:spPr/>
        <p:txBody>
          <a:bodyPr/>
          <a:lstStyle/>
          <a:p>
            <a:pPr algn="just">
              <a:lnSpc>
                <a:spcPct val="150000"/>
              </a:lnSpc>
            </a:pPr>
            <a:r>
              <a:rPr lang="en-US" dirty="0" smtClean="0"/>
              <a:t>Characteristics of distributed systems are:-</a:t>
            </a:r>
          </a:p>
          <a:p>
            <a:pPr marL="857250" lvl="1" indent="-514350" algn="just">
              <a:lnSpc>
                <a:spcPct val="150000"/>
              </a:lnSpc>
              <a:buFont typeface="+mj-lt"/>
              <a:buAutoNum type="arabicPeriod"/>
            </a:pPr>
            <a:r>
              <a:rPr lang="en-US" dirty="0" smtClean="0"/>
              <a:t>Concurrency of components</a:t>
            </a:r>
            <a:endParaRPr lang="en-US" dirty="0"/>
          </a:p>
          <a:p>
            <a:pPr marL="857250" lvl="1" indent="-514350" algn="just">
              <a:lnSpc>
                <a:spcPct val="150000"/>
              </a:lnSpc>
              <a:buFont typeface="+mj-lt"/>
              <a:buAutoNum type="arabicPeriod"/>
            </a:pPr>
            <a:endParaRPr lang="en-US" dirty="0" smtClean="0"/>
          </a:p>
          <a:p>
            <a:pPr marL="857250" lvl="1" indent="-514350" algn="just">
              <a:lnSpc>
                <a:spcPct val="150000"/>
              </a:lnSpc>
              <a:buFont typeface="+mj-lt"/>
              <a:buAutoNum type="arabicPeriod"/>
            </a:pPr>
            <a:r>
              <a:rPr lang="en-US" dirty="0" smtClean="0"/>
              <a:t>Lack of a global clock</a:t>
            </a:r>
          </a:p>
          <a:p>
            <a:pPr marL="857250" lvl="1" indent="-514350" algn="just">
              <a:lnSpc>
                <a:spcPct val="150000"/>
              </a:lnSpc>
              <a:buFont typeface="+mj-lt"/>
              <a:buAutoNum type="arabicPeriod"/>
            </a:pPr>
            <a:endParaRPr lang="en-US" dirty="0" smtClean="0"/>
          </a:p>
          <a:p>
            <a:pPr marL="857250" lvl="1" indent="-514350" algn="just">
              <a:lnSpc>
                <a:spcPct val="150000"/>
              </a:lnSpc>
              <a:buFont typeface="+mj-lt"/>
              <a:buAutoNum type="arabicPeriod"/>
            </a:pPr>
            <a:r>
              <a:rPr lang="en-US" dirty="0" smtClean="0"/>
              <a:t>Independent failures of components.</a:t>
            </a:r>
          </a:p>
          <a:p>
            <a:endParaRPr lang="en-US" dirty="0"/>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5</a:t>
            </a:fld>
            <a:endParaRPr lang="en-US"/>
          </a:p>
        </p:txBody>
      </p:sp>
    </p:spTree>
    <p:extLst>
      <p:ext uri="{BB962C8B-B14F-4D97-AF65-F5344CB8AC3E}">
        <p14:creationId xmlns:p14="http://schemas.microsoft.com/office/powerpoint/2010/main" val="1998043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Concurrency of Components</a:t>
            </a:r>
            <a:endParaRPr lang="en-US" dirty="0"/>
          </a:p>
        </p:txBody>
      </p:sp>
      <p:sp>
        <p:nvSpPr>
          <p:cNvPr id="3" name="Content Placeholder 2"/>
          <p:cNvSpPr>
            <a:spLocks noGrp="1"/>
          </p:cNvSpPr>
          <p:nvPr>
            <p:ph idx="1"/>
          </p:nvPr>
        </p:nvSpPr>
        <p:spPr>
          <a:xfrm>
            <a:off x="457200" y="1676400"/>
            <a:ext cx="8229600" cy="4679950"/>
          </a:xfrm>
        </p:spPr>
        <p:txBody>
          <a:bodyPr>
            <a:noAutofit/>
          </a:bodyPr>
          <a:lstStyle/>
          <a:p>
            <a:pPr algn="just"/>
            <a:r>
              <a:rPr lang="en-US" sz="2800" dirty="0" smtClean="0"/>
              <a:t>In a network of computers</a:t>
            </a:r>
            <a:r>
              <a:rPr lang="en-US" sz="2800" i="1" dirty="0" smtClean="0"/>
              <a:t>, concurrent program execution </a:t>
            </a:r>
            <a:r>
              <a:rPr lang="en-US" sz="2800" dirty="0" smtClean="0"/>
              <a:t>is the norm.</a:t>
            </a:r>
          </a:p>
          <a:p>
            <a:pPr algn="just"/>
            <a:endParaRPr lang="en-US" sz="2800" i="1" dirty="0" smtClean="0"/>
          </a:p>
          <a:p>
            <a:pPr algn="just"/>
            <a:r>
              <a:rPr lang="en-US" sz="2800" dirty="0" smtClean="0"/>
              <a:t>I can do my work on my computer while you do your work on yours, sharing resources such as web pages or files when necessary.</a:t>
            </a:r>
          </a:p>
          <a:p>
            <a:pPr algn="just"/>
            <a:endParaRPr lang="en-US" sz="2800" dirty="0" smtClean="0"/>
          </a:p>
          <a:p>
            <a:pPr algn="just"/>
            <a:r>
              <a:rPr lang="en-US" sz="2800" dirty="0" smtClean="0"/>
              <a:t>The coordination of concurrently executing programs that share resources is also an important.</a:t>
            </a:r>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6</a:t>
            </a:fld>
            <a:endParaRPr lang="en-US"/>
          </a:p>
        </p:txBody>
      </p:sp>
    </p:spTree>
    <p:extLst>
      <p:ext uri="{BB962C8B-B14F-4D97-AF65-F5344CB8AC3E}">
        <p14:creationId xmlns:p14="http://schemas.microsoft.com/office/powerpoint/2010/main" val="1956056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No global clock</a:t>
            </a:r>
            <a:endParaRPr lang="en-US" dirty="0"/>
          </a:p>
        </p:txBody>
      </p:sp>
      <p:sp>
        <p:nvSpPr>
          <p:cNvPr id="3" name="Content Placeholder 2"/>
          <p:cNvSpPr>
            <a:spLocks noGrp="1"/>
          </p:cNvSpPr>
          <p:nvPr>
            <p:ph idx="1"/>
          </p:nvPr>
        </p:nvSpPr>
        <p:spPr>
          <a:xfrm>
            <a:off x="457200" y="1600200"/>
            <a:ext cx="8229600" cy="4756150"/>
          </a:xfrm>
        </p:spPr>
        <p:txBody>
          <a:bodyPr>
            <a:noAutofit/>
          </a:bodyPr>
          <a:lstStyle/>
          <a:p>
            <a:pPr marL="514350" indent="-514350" algn="just"/>
            <a:r>
              <a:rPr lang="en-US" sz="2800" dirty="0" smtClean="0"/>
              <a:t>When programs need to cooperate they coordinate their actions by exchanging messages. </a:t>
            </a:r>
          </a:p>
          <a:p>
            <a:pPr marL="514350" indent="-514350" algn="just"/>
            <a:r>
              <a:rPr lang="en-US" sz="2800" dirty="0" smtClean="0"/>
              <a:t>Close coordination often depends on a shared idea of the time at which the programs’ actions occur. </a:t>
            </a:r>
          </a:p>
          <a:p>
            <a:pPr marL="514350" indent="-514350" algn="just"/>
            <a:r>
              <a:rPr lang="en-US" sz="2800" dirty="0" smtClean="0"/>
              <a:t>But it turns out that there are limits to the accuracy with which the computers in a network can synchronize their clocks – there is no single global notion of the correct time. </a:t>
            </a:r>
          </a:p>
          <a:p>
            <a:pPr marL="514350" indent="-514350" algn="just"/>
            <a:r>
              <a:rPr lang="en-US" sz="2800" dirty="0" smtClean="0"/>
              <a:t>This is a direct consequence of the fact that the </a:t>
            </a:r>
            <a:r>
              <a:rPr lang="en-US" sz="2800" i="1" dirty="0" smtClean="0"/>
              <a:t>only communication is by sending messages through a network. </a:t>
            </a:r>
            <a:endParaRPr lang="en-US" sz="2800" dirty="0" smtClean="0"/>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7</a:t>
            </a:fld>
            <a:endParaRPr lang="en-US"/>
          </a:p>
        </p:txBody>
      </p:sp>
    </p:spTree>
    <p:extLst>
      <p:ext uri="{BB962C8B-B14F-4D97-AF65-F5344CB8AC3E}">
        <p14:creationId xmlns:p14="http://schemas.microsoft.com/office/powerpoint/2010/main" val="509189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Independent Failure</a:t>
            </a:r>
            <a:endParaRPr lang="en-US" dirty="0"/>
          </a:p>
        </p:txBody>
      </p:sp>
      <p:sp>
        <p:nvSpPr>
          <p:cNvPr id="3" name="Content Placeholder 2"/>
          <p:cNvSpPr>
            <a:spLocks noGrp="1"/>
          </p:cNvSpPr>
          <p:nvPr>
            <p:ph idx="1"/>
          </p:nvPr>
        </p:nvSpPr>
        <p:spPr/>
        <p:txBody>
          <a:bodyPr>
            <a:noAutofit/>
          </a:bodyPr>
          <a:lstStyle/>
          <a:p>
            <a:pPr marL="514350" indent="-514350" algn="just"/>
            <a:r>
              <a:rPr lang="en-US" sz="2800" dirty="0" smtClean="0"/>
              <a:t>All</a:t>
            </a:r>
            <a:r>
              <a:rPr lang="en-US" sz="2800" i="1" dirty="0" smtClean="0"/>
              <a:t> computer systems can fail, </a:t>
            </a:r>
            <a:r>
              <a:rPr lang="en-US" sz="2800" dirty="0" smtClean="0"/>
              <a:t>and it is the responsibility </a:t>
            </a:r>
            <a:r>
              <a:rPr lang="en-US" sz="2800" i="1" dirty="0" smtClean="0"/>
              <a:t>of </a:t>
            </a:r>
            <a:r>
              <a:rPr lang="en-US" sz="2800" dirty="0" smtClean="0"/>
              <a:t>system designers to plan for the consequences of possible failures. </a:t>
            </a:r>
          </a:p>
          <a:p>
            <a:pPr marL="514350" indent="-514350" algn="just"/>
            <a:endParaRPr lang="en-US" sz="2800" dirty="0" smtClean="0"/>
          </a:p>
          <a:p>
            <a:pPr marL="514350" indent="-514350" algn="just"/>
            <a:r>
              <a:rPr lang="en-US" sz="2800" dirty="0" smtClean="0"/>
              <a:t>Faults in the network result in the isolation of the computers that are connected to it, but that doesn’t mean that they stop running. </a:t>
            </a:r>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8</a:t>
            </a:fld>
            <a:endParaRPr lang="en-US"/>
          </a:p>
        </p:txBody>
      </p:sp>
    </p:spTree>
    <p:extLst>
      <p:ext uri="{BB962C8B-B14F-4D97-AF65-F5344CB8AC3E}">
        <p14:creationId xmlns:p14="http://schemas.microsoft.com/office/powerpoint/2010/main" val="1407709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 of Distributed Systems</a:t>
            </a:r>
            <a:endParaRPr lang="en-US" sz="4800" dirty="0"/>
          </a:p>
        </p:txBody>
      </p:sp>
      <p:sp>
        <p:nvSpPr>
          <p:cNvPr id="3" name="Content Placeholder 2"/>
          <p:cNvSpPr>
            <a:spLocks noGrp="1"/>
          </p:cNvSpPr>
          <p:nvPr>
            <p:ph idx="1"/>
          </p:nvPr>
        </p:nvSpPr>
        <p:spPr>
          <a:xfrm>
            <a:off x="685800" y="1905000"/>
            <a:ext cx="8077200" cy="4343400"/>
          </a:xfrm>
        </p:spPr>
        <p:txBody>
          <a:bodyPr>
            <a:normAutofit/>
          </a:bodyPr>
          <a:lstStyle/>
          <a:p>
            <a:pPr marL="514350" indent="-514350" algn="just"/>
            <a:r>
              <a:rPr lang="en-US" b="1" dirty="0" smtClean="0"/>
              <a:t>Web Search</a:t>
            </a:r>
          </a:p>
          <a:p>
            <a:pPr lvl="1" algn="just"/>
            <a:r>
              <a:rPr lang="en-US" dirty="0" smtClean="0"/>
              <a:t>The task of a web search engine is to index the entire contents of the World Wide Web, encompassing a wide range of information styles including web pages, multimedia sources and (scanned) books. </a:t>
            </a:r>
          </a:p>
          <a:p>
            <a:pPr algn="just"/>
            <a:endParaRPr lang="en-US" dirty="0"/>
          </a:p>
        </p:txBody>
      </p:sp>
      <p:sp>
        <p:nvSpPr>
          <p:cNvPr id="4" name="Footer Placeholder 3"/>
          <p:cNvSpPr>
            <a:spLocks noGrp="1"/>
          </p:cNvSpPr>
          <p:nvPr>
            <p:ph type="ftr" sz="quarter" idx="11"/>
          </p:nvPr>
        </p:nvSpPr>
        <p:spPr/>
        <p:txBody>
          <a:bodyPr/>
          <a:lstStyle/>
          <a:p>
            <a:r>
              <a:rPr lang="en-US" smtClean="0"/>
              <a:t>Instructor: Joseph P.</a:t>
            </a:r>
            <a:endParaRPr lang="en-US"/>
          </a:p>
        </p:txBody>
      </p:sp>
      <p:sp>
        <p:nvSpPr>
          <p:cNvPr id="5" name="Slide Number Placeholder 4"/>
          <p:cNvSpPr>
            <a:spLocks noGrp="1"/>
          </p:cNvSpPr>
          <p:nvPr>
            <p:ph type="sldNum" sz="quarter" idx="12"/>
          </p:nvPr>
        </p:nvSpPr>
        <p:spPr/>
        <p:txBody>
          <a:bodyPr/>
          <a:lstStyle/>
          <a:p>
            <a:fld id="{E13DEEDA-F63C-42CF-B611-051F563F4A57}" type="slidenum">
              <a:rPr lang="en-US" smtClean="0"/>
              <a:pPr/>
              <a:t>9</a:t>
            </a:fld>
            <a:endParaRPr lang="en-US"/>
          </a:p>
        </p:txBody>
      </p:sp>
    </p:spTree>
    <p:extLst>
      <p:ext uri="{BB962C8B-B14F-4D97-AF65-F5344CB8AC3E}">
        <p14:creationId xmlns:p14="http://schemas.microsoft.com/office/powerpoint/2010/main" val="20623656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587</TotalTime>
  <Words>2332</Words>
  <Application>Microsoft Office PowerPoint</Application>
  <PresentationFormat>On-screen Show (4:3)</PresentationFormat>
  <Paragraphs>242</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Clarity</vt:lpstr>
      <vt:lpstr>CSS 311: DISTRIBUTED SYSTEMS</vt:lpstr>
      <vt:lpstr>PowerPoint Presentation</vt:lpstr>
      <vt:lpstr>Introduction</vt:lpstr>
      <vt:lpstr>What is Distributed System (DS)?</vt:lpstr>
      <vt:lpstr>Characteristics </vt:lpstr>
      <vt:lpstr>Concurrency of Components</vt:lpstr>
      <vt:lpstr>No global clock</vt:lpstr>
      <vt:lpstr>Independent Failure</vt:lpstr>
      <vt:lpstr>Examples of Distributed Systems</vt:lpstr>
      <vt:lpstr>Examples of Distributed Systems</vt:lpstr>
      <vt:lpstr>Examples of Distributed Systems</vt:lpstr>
      <vt:lpstr>PowerPoint Presentation</vt:lpstr>
      <vt:lpstr>Trends in Distributed Systems</vt:lpstr>
      <vt:lpstr>Trends in Distributed Systems</vt:lpstr>
      <vt:lpstr>Pervasive Networking and the Modern Internet</vt:lpstr>
      <vt:lpstr>Mobile and Ubiquitous Computing</vt:lpstr>
      <vt:lpstr>Mobile and Ubiquitous Computing</vt:lpstr>
      <vt:lpstr>Distributed Multimedia Systems</vt:lpstr>
      <vt:lpstr>Distributed Computing as a Utility</vt:lpstr>
      <vt:lpstr>Challenges</vt:lpstr>
      <vt:lpstr>1. Heterogeneity</vt:lpstr>
      <vt:lpstr>Middleware</vt:lpstr>
      <vt:lpstr>Middleware</vt:lpstr>
      <vt:lpstr>Heterogeneity and mobile code </vt:lpstr>
      <vt:lpstr>2. Openness</vt:lpstr>
      <vt:lpstr>2. Openness</vt:lpstr>
      <vt:lpstr>3. Security</vt:lpstr>
      <vt:lpstr>3. Security</vt:lpstr>
      <vt:lpstr>4. Scalability</vt:lpstr>
      <vt:lpstr>5. Failure Handling</vt:lpstr>
      <vt:lpstr>6. Concurrency</vt:lpstr>
      <vt:lpstr>6. Concurrency</vt:lpstr>
      <vt:lpstr>7. Transparency</vt:lpstr>
      <vt:lpstr>7. Transparency</vt:lpstr>
      <vt:lpstr>7. Transparency</vt:lpstr>
      <vt:lpstr>7. Transparency</vt:lpstr>
      <vt:lpstr>8. Quality of Service</vt:lpstr>
      <vt:lpstr>Other Types of Computing </vt:lpstr>
      <vt:lpstr>PowerPoint Presentation</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DIT 0105: COMPUTER ARCHITECTURE</dc:title>
  <dc:creator>Joseph Masamaki</dc:creator>
  <cp:lastModifiedBy>DMICS</cp:lastModifiedBy>
  <cp:revision>64</cp:revision>
  <dcterms:created xsi:type="dcterms:W3CDTF">2016-04-06T08:35:31Z</dcterms:created>
  <dcterms:modified xsi:type="dcterms:W3CDTF">2023-11-05T21:44:48Z</dcterms:modified>
</cp:coreProperties>
</file>