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80" r:id="rId3"/>
    <p:sldId id="299" r:id="rId4"/>
    <p:sldId id="297" r:id="rId5"/>
    <p:sldId id="259" r:id="rId6"/>
    <p:sldId id="291" r:id="rId7"/>
    <p:sldId id="286" r:id="rId8"/>
    <p:sldId id="296" r:id="rId9"/>
    <p:sldId id="295" r:id="rId10"/>
    <p:sldId id="293" r:id="rId11"/>
    <p:sldId id="294" r:id="rId12"/>
    <p:sldId id="262" r:id="rId13"/>
    <p:sldId id="298"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D97"/>
    <a:srgbClr val="FF8225"/>
    <a:srgbClr val="FF2549"/>
    <a:srgbClr val="5DD5FF"/>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5" autoAdjust="0"/>
    <p:restoredTop sz="94660"/>
  </p:normalViewPr>
  <p:slideViewPr>
    <p:cSldViewPr snapToGrid="0">
      <p:cViewPr varScale="1">
        <p:scale>
          <a:sx n="113" d="100"/>
          <a:sy n="113" d="100"/>
        </p:scale>
        <p:origin x="384" y="84"/>
      </p:cViewPr>
      <p:guideLst>
        <p:guide orient="horz" pos="1620"/>
        <p:guide pos="2880"/>
      </p:guideLst>
    </p:cSldViewPr>
  </p:slideViewPr>
  <p:notesTextViewPr>
    <p:cViewPr>
      <p:scale>
        <a:sx n="66" d="100"/>
        <a:sy n="66"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19236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28230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50398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9937" y="1799304"/>
            <a:ext cx="8015750" cy="183617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19434" y="3797708"/>
            <a:ext cx="8001000" cy="678426"/>
          </a:xfrm>
        </p:spPr>
        <p:txBody>
          <a:bodyPr>
            <a:normAutofit/>
          </a:bodyPr>
          <a:lstStyle>
            <a:lvl1pPr marL="0" indent="0" algn="r">
              <a:buNone/>
              <a:defRPr sz="2800" b="0" i="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42" y="268583"/>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6"/>
            <a:ext cx="8246070" cy="3362630"/>
          </a:xfrm>
        </p:spPr>
        <p:txBody>
          <a:bodyPr/>
          <a:lstStyle>
            <a:lvl1pPr algn="l">
              <a:defRPr sz="2800">
                <a:solidFill>
                  <a:srgbClr val="0000CC"/>
                </a:solidFill>
              </a:defRPr>
            </a:lvl1pPr>
            <a:lvl2pPr algn="l">
              <a:defRPr>
                <a:solidFill>
                  <a:srgbClr val="0000CC"/>
                </a:solidFill>
              </a:defRPr>
            </a:lvl2pPr>
            <a:lvl3pPr algn="l">
              <a:defRPr>
                <a:solidFill>
                  <a:srgbClr val="0000CC"/>
                </a:solidFill>
              </a:defRPr>
            </a:lvl3pPr>
            <a:lvl4pPr algn="l">
              <a:defRPr>
                <a:solidFill>
                  <a:srgbClr val="0000CC"/>
                </a:solidFill>
              </a:defRPr>
            </a:lvl4pPr>
            <a:lvl5pPr algn="l">
              <a:defRPr>
                <a:solidFill>
                  <a:srgbClr val="000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FF0D9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312606"/>
            <a:ext cx="6304935" cy="3508626"/>
          </a:xfrm>
        </p:spPr>
        <p:txBody>
          <a:bodyPr/>
          <a:lstStyle>
            <a:lvl1pPr>
              <a:defRPr sz="2800">
                <a:solidFill>
                  <a:srgbClr val="0000CC"/>
                </a:solidFill>
              </a:defRPr>
            </a:lvl1pPr>
            <a:lvl2pPr>
              <a:defRPr>
                <a:solidFill>
                  <a:srgbClr val="0000CC"/>
                </a:solidFill>
              </a:defRPr>
            </a:lvl2pPr>
            <a:lvl3pPr>
              <a:defRPr>
                <a:solidFill>
                  <a:srgbClr val="0000CC"/>
                </a:solidFill>
              </a:defRPr>
            </a:lvl3pPr>
            <a:lvl4pPr>
              <a:defRPr>
                <a:solidFill>
                  <a:srgbClr val="0000CC"/>
                </a:solidFill>
              </a:defRPr>
            </a:lvl4pPr>
            <a:lvl5pPr>
              <a:defRPr>
                <a:solidFill>
                  <a:srgbClr val="000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49521"/>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1271"/>
            <a:ext cx="4040188" cy="479822"/>
          </a:xfrm>
        </p:spPr>
        <p:txBody>
          <a:bodyPr anchor="b"/>
          <a:lstStyle>
            <a:lvl1pPr marL="0" indent="0" algn="ctr">
              <a:buNone/>
              <a:defRPr sz="2400" b="1">
                <a:solidFill>
                  <a:srgbClr val="0000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83668"/>
            <a:ext cx="4040188" cy="2276294"/>
          </a:xfrm>
        </p:spPr>
        <p:txBody>
          <a:bodyPr/>
          <a:lstStyle>
            <a:lvl1pPr algn="ctr">
              <a:defRPr sz="2400">
                <a:solidFill>
                  <a:srgbClr val="0000CC"/>
                </a:solidFill>
              </a:defRPr>
            </a:lvl1pPr>
            <a:lvl2pPr algn="ctr">
              <a:defRPr sz="2000">
                <a:solidFill>
                  <a:srgbClr val="0000CC"/>
                </a:solidFill>
              </a:defRPr>
            </a:lvl2pPr>
            <a:lvl3pPr algn="ctr">
              <a:defRPr sz="1800">
                <a:solidFill>
                  <a:srgbClr val="0000CC"/>
                </a:solidFill>
              </a:defRPr>
            </a:lvl3pPr>
            <a:lvl4pPr algn="ctr">
              <a:defRPr sz="1600">
                <a:solidFill>
                  <a:srgbClr val="0000CC"/>
                </a:solidFill>
              </a:defRPr>
            </a:lvl4pPr>
            <a:lvl5pPr algn="ctr">
              <a:defRPr sz="1600">
                <a:solidFill>
                  <a:srgbClr val="0000CC"/>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1271"/>
            <a:ext cx="4041775" cy="479822"/>
          </a:xfrm>
        </p:spPr>
        <p:txBody>
          <a:bodyPr anchor="b"/>
          <a:lstStyle>
            <a:lvl1pPr marL="0" indent="0" algn="ctr">
              <a:buNone/>
              <a:defRPr sz="2400" b="1">
                <a:solidFill>
                  <a:srgbClr val="0000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83668"/>
            <a:ext cx="4041775" cy="2276294"/>
          </a:xfrm>
        </p:spPr>
        <p:txBody>
          <a:bodyPr/>
          <a:lstStyle>
            <a:lvl1pPr algn="ctr">
              <a:defRPr sz="2400">
                <a:solidFill>
                  <a:srgbClr val="0000CC"/>
                </a:solidFill>
              </a:defRPr>
            </a:lvl1pPr>
            <a:lvl2pPr algn="ctr">
              <a:defRPr sz="2000">
                <a:solidFill>
                  <a:srgbClr val="0000CC"/>
                </a:solidFill>
              </a:defRPr>
            </a:lvl2pPr>
            <a:lvl3pPr algn="ctr">
              <a:defRPr sz="1800">
                <a:solidFill>
                  <a:srgbClr val="0000CC"/>
                </a:solidFill>
              </a:defRPr>
            </a:lvl3pPr>
            <a:lvl4pPr algn="ctr">
              <a:defRPr sz="1600">
                <a:solidFill>
                  <a:srgbClr val="0000CC"/>
                </a:solidFill>
              </a:defRPr>
            </a:lvl4pPr>
            <a:lvl5pPr algn="ctr">
              <a:defRPr sz="1600">
                <a:solidFill>
                  <a:srgbClr val="0000CC"/>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640" y="1504709"/>
            <a:ext cx="7414426" cy="2152891"/>
          </a:xfrm>
        </p:spPr>
        <p:txBody>
          <a:bodyPr>
            <a:normAutofit/>
          </a:bodyPr>
          <a:lstStyle/>
          <a:p>
            <a:r>
              <a:rPr lang="en-US" sz="2800" b="1" dirty="0"/>
              <a:t>Lecturer: </a:t>
            </a:r>
            <a:r>
              <a:rPr lang="en-US" sz="2800" b="1" dirty="0" err="1"/>
              <a:t>Mr</a:t>
            </a:r>
            <a:r>
              <a:rPr lang="en-US" sz="2800" b="1" dirty="0"/>
              <a:t> Frank</a:t>
            </a:r>
            <a:br>
              <a:rPr lang="en-US" sz="2800" b="1" dirty="0"/>
            </a:br>
            <a:r>
              <a:rPr lang="en-US" sz="2800" b="1" dirty="0" err="1"/>
              <a:t>Bsc.ITS</a:t>
            </a:r>
            <a:r>
              <a:rPr lang="en-US" sz="2800" b="1" dirty="0"/>
              <a:t> (MU)</a:t>
            </a:r>
            <a:br>
              <a:rPr lang="en-US" sz="2800" b="1" dirty="0"/>
            </a:br>
            <a:r>
              <a:rPr lang="en-US" sz="2800" b="1" dirty="0"/>
              <a:t/>
            </a:r>
            <a:br>
              <a:rPr lang="en-US" sz="2800" b="1" dirty="0"/>
            </a:br>
            <a:r>
              <a:rPr lang="en-US" sz="2800" b="1" dirty="0"/>
              <a:t>Office: </a:t>
            </a:r>
            <a:r>
              <a:rPr lang="en-US" sz="2800" b="1" dirty="0" smtClean="0"/>
              <a:t>New Building 213</a:t>
            </a:r>
            <a:endParaRPr lang="en-US" sz="2800" b="1" dirty="0"/>
          </a:p>
        </p:txBody>
      </p:sp>
      <p:sp>
        <p:nvSpPr>
          <p:cNvPr id="4" name="Title 1">
            <a:extLst>
              <a:ext uri="{FF2B5EF4-FFF2-40B4-BE49-F238E27FC236}">
                <a16:creationId xmlns:a16="http://schemas.microsoft.com/office/drawing/2014/main" id="{8C968760-1A93-40C1-8046-08ADC77E7BE6}"/>
              </a:ext>
            </a:extLst>
          </p:cNvPr>
          <p:cNvSpPr txBox="1">
            <a:spLocks/>
          </p:cNvSpPr>
          <p:nvPr/>
        </p:nvSpPr>
        <p:spPr>
          <a:xfrm>
            <a:off x="1310678" y="48083"/>
            <a:ext cx="7632291" cy="1694197"/>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r>
              <a:rPr lang="en-US" sz="2800" b="1" dirty="0" smtClean="0">
                <a:solidFill>
                  <a:srgbClr val="FF0000"/>
                </a:solidFill>
              </a:rPr>
              <a:t>Introduction to </a:t>
            </a:r>
          </a:p>
          <a:p>
            <a:r>
              <a:rPr lang="en-US" sz="2800" b="1" dirty="0" smtClean="0">
                <a:solidFill>
                  <a:srgbClr val="FF0000"/>
                </a:solidFill>
              </a:rPr>
              <a:t>Management Information</a:t>
            </a:r>
          </a:p>
          <a:p>
            <a:r>
              <a:rPr lang="en-US" sz="2800" b="1" dirty="0" smtClean="0">
                <a:solidFill>
                  <a:srgbClr val="FF0000"/>
                </a:solidFill>
              </a:rPr>
              <a:t>System</a:t>
            </a:r>
          </a:p>
          <a:p>
            <a:endParaRPr lang="en-US" b="1" dirty="0">
              <a:solidFill>
                <a:srgbClr val="FF0000"/>
              </a:solidFill>
            </a:endParaRPr>
          </a:p>
        </p:txBody>
      </p:sp>
      <p:sp>
        <p:nvSpPr>
          <p:cNvPr id="6" name="Subtitle 5">
            <a:extLst>
              <a:ext uri="{FF2B5EF4-FFF2-40B4-BE49-F238E27FC236}">
                <a16:creationId xmlns:a16="http://schemas.microsoft.com/office/drawing/2014/main" id="{2EDD77A2-0F30-45AD-9AA4-85EB483D7200}"/>
              </a:ext>
            </a:extLst>
          </p:cNvPr>
          <p:cNvSpPr>
            <a:spLocks noGrp="1"/>
          </p:cNvSpPr>
          <p:nvPr>
            <p:ph type="subTitle" idx="1"/>
          </p:nvPr>
        </p:nvSpPr>
        <p:spPr/>
        <p:txBody>
          <a:bodyPr>
            <a:normAutofit/>
          </a:bodyPr>
          <a:lstStyle/>
          <a:p>
            <a:r>
              <a:rPr lang="en-US" dirty="0" smtClean="0"/>
              <a:t>CIT</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442" y="0"/>
            <a:ext cx="8259098" cy="1032109"/>
          </a:xfrm>
        </p:spPr>
        <p:txBody>
          <a:bodyPr>
            <a:normAutofit/>
          </a:bodyPr>
          <a:lstStyle/>
          <a:p>
            <a:r>
              <a:rPr lang="en-US" sz="2400" b="1" dirty="0" smtClean="0"/>
              <a:t>Management Support System</a:t>
            </a:r>
            <a:endParaRPr lang="en-US" sz="2400" b="1" dirty="0"/>
          </a:p>
        </p:txBody>
      </p:sp>
      <p:sp>
        <p:nvSpPr>
          <p:cNvPr id="4" name="Content Placeholder 3"/>
          <p:cNvSpPr>
            <a:spLocks noGrp="1"/>
          </p:cNvSpPr>
          <p:nvPr>
            <p:ph idx="1"/>
          </p:nvPr>
        </p:nvSpPr>
        <p:spPr>
          <a:xfrm>
            <a:off x="111833" y="1415846"/>
            <a:ext cx="8597951" cy="3362630"/>
          </a:xfrm>
        </p:spPr>
        <p:txBody>
          <a:bodyPr>
            <a:normAutofit fontScale="55000" lnSpcReduction="20000"/>
          </a:bodyPr>
          <a:lstStyle/>
          <a:p>
            <a:r>
              <a:rPr lang="en-US" dirty="0"/>
              <a:t>When information system applications focus on providing information and support </a:t>
            </a:r>
            <a:r>
              <a:rPr lang="en-US" dirty="0" smtClean="0"/>
              <a:t>for effective </a:t>
            </a:r>
            <a:r>
              <a:rPr lang="en-US" dirty="0"/>
              <a:t>decision making by managers, they are called management support systems </a:t>
            </a:r>
            <a:r>
              <a:rPr lang="en-US" dirty="0" smtClean="0"/>
              <a:t>. Providing </a:t>
            </a:r>
            <a:r>
              <a:rPr lang="en-US" dirty="0"/>
              <a:t>information and support for decision making by all types of </a:t>
            </a:r>
            <a:r>
              <a:rPr lang="en-US" dirty="0" smtClean="0"/>
              <a:t>managers</a:t>
            </a:r>
            <a:r>
              <a:rPr lang="en-US" dirty="0"/>
              <a:t> and business professionals is a complex task. Conceptually, several major types of </a:t>
            </a:r>
            <a:r>
              <a:rPr lang="en-US" dirty="0" smtClean="0"/>
              <a:t>information systems </a:t>
            </a:r>
            <a:r>
              <a:rPr lang="en-US" dirty="0"/>
              <a:t>support a variety of decision-making responsibilities</a:t>
            </a:r>
            <a:r>
              <a:rPr lang="en-US" dirty="0" smtClean="0"/>
              <a:t>:</a:t>
            </a:r>
          </a:p>
          <a:p>
            <a:r>
              <a:rPr lang="en-US" dirty="0" smtClean="0"/>
              <a:t> </a:t>
            </a:r>
          </a:p>
          <a:p>
            <a:pPr marL="571500" indent="-571500">
              <a:buFont typeface="+mj-lt"/>
              <a:buAutoNum type="romanLcPeriod"/>
            </a:pPr>
            <a:r>
              <a:rPr lang="en-US" b="1" dirty="0"/>
              <a:t>Management information systems. </a:t>
            </a:r>
            <a:r>
              <a:rPr lang="en-US" dirty="0"/>
              <a:t>Provide information in the form of </a:t>
            </a:r>
            <a:r>
              <a:rPr lang="en-US" dirty="0" smtClean="0"/>
              <a:t>pre-specified </a:t>
            </a:r>
            <a:r>
              <a:rPr lang="en-US" dirty="0"/>
              <a:t>reports and displays to </a:t>
            </a:r>
            <a:r>
              <a:rPr lang="en-US" dirty="0" smtClean="0"/>
              <a:t>support business </a:t>
            </a:r>
            <a:r>
              <a:rPr lang="en-US" dirty="0"/>
              <a:t>decision making. Examples: sales analysis, production performance, and cost trend reporting systems.</a:t>
            </a:r>
          </a:p>
          <a:p>
            <a:pPr marL="571500" indent="-571500">
              <a:buFont typeface="+mj-lt"/>
              <a:buAutoNum type="romanLcPeriod"/>
            </a:pPr>
            <a:r>
              <a:rPr lang="en-US" b="1" dirty="0" smtClean="0"/>
              <a:t>Decision </a:t>
            </a:r>
            <a:r>
              <a:rPr lang="en-US" b="1" dirty="0"/>
              <a:t>support systems. </a:t>
            </a:r>
            <a:r>
              <a:rPr lang="en-US" dirty="0"/>
              <a:t>Provide interactive ad hoc support for the decision-making processes of managers and </a:t>
            </a:r>
            <a:r>
              <a:rPr lang="en-US" dirty="0" smtClean="0"/>
              <a:t>other business </a:t>
            </a:r>
            <a:r>
              <a:rPr lang="en-US" dirty="0"/>
              <a:t>professionals. Examples: product pricing, profitability forecasting, and risk analysis systems.</a:t>
            </a:r>
          </a:p>
          <a:p>
            <a:pPr marL="571500" indent="-571500">
              <a:buFont typeface="+mj-lt"/>
              <a:buAutoNum type="romanLcPeriod"/>
            </a:pPr>
            <a:r>
              <a:rPr lang="en-US" dirty="0" smtClean="0"/>
              <a:t> </a:t>
            </a:r>
            <a:r>
              <a:rPr lang="en-US" b="1" dirty="0"/>
              <a:t>Executive information systems. </a:t>
            </a:r>
            <a:r>
              <a:rPr lang="en-US" dirty="0"/>
              <a:t>Provide critical information from MIS, DSS, and other sources tailored to the </a:t>
            </a:r>
            <a:r>
              <a:rPr lang="en-US" dirty="0" smtClean="0"/>
              <a:t>information needs </a:t>
            </a:r>
            <a:r>
              <a:rPr lang="en-US" dirty="0"/>
              <a:t>of executives. Examples: systems for easy access to analyses of business performance, actions of </a:t>
            </a:r>
            <a:r>
              <a:rPr lang="en-US" dirty="0" smtClean="0"/>
              <a:t>competitors, and </a:t>
            </a:r>
            <a:r>
              <a:rPr lang="en-US" dirty="0"/>
              <a:t>economic developments to support strategic planning.</a:t>
            </a:r>
          </a:p>
          <a:p>
            <a:pPr algn="just"/>
            <a:endParaRPr lang="en-US" dirty="0"/>
          </a:p>
        </p:txBody>
      </p:sp>
    </p:spTree>
    <p:extLst>
      <p:ext uri="{BB962C8B-B14F-4D97-AF65-F5344CB8AC3E}">
        <p14:creationId xmlns:p14="http://schemas.microsoft.com/office/powerpoint/2010/main" val="1458045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442" y="0"/>
            <a:ext cx="8259098" cy="1032109"/>
          </a:xfrm>
        </p:spPr>
        <p:txBody>
          <a:bodyPr>
            <a:normAutofit/>
          </a:bodyPr>
          <a:lstStyle/>
          <a:p>
            <a:pPr lvl="0"/>
            <a:r>
              <a:rPr lang="en-US" sz="2400" dirty="0">
                <a:effectLst/>
              </a:rPr>
              <a:t>Achieving </a:t>
            </a:r>
            <a:r>
              <a:rPr lang="en-US" sz="2400" dirty="0" smtClean="0">
                <a:effectLst/>
              </a:rPr>
              <a:t>Competitive</a:t>
            </a:r>
            <a:br>
              <a:rPr lang="en-US" sz="2400" dirty="0" smtClean="0">
                <a:effectLst/>
              </a:rPr>
            </a:br>
            <a:r>
              <a:rPr lang="en-US" sz="2400" dirty="0" smtClean="0">
                <a:effectLst/>
              </a:rPr>
              <a:t> </a:t>
            </a:r>
            <a:r>
              <a:rPr lang="en-US" sz="2400" dirty="0">
                <a:effectLst/>
              </a:rPr>
              <a:t>Advantage with IS</a:t>
            </a:r>
          </a:p>
        </p:txBody>
      </p:sp>
      <p:sp>
        <p:nvSpPr>
          <p:cNvPr id="4" name="Content Placeholder 3"/>
          <p:cNvSpPr>
            <a:spLocks noGrp="1"/>
          </p:cNvSpPr>
          <p:nvPr>
            <p:ph idx="1"/>
          </p:nvPr>
        </p:nvSpPr>
        <p:spPr>
          <a:xfrm>
            <a:off x="190774" y="1415845"/>
            <a:ext cx="8519010" cy="3583752"/>
          </a:xfrm>
        </p:spPr>
        <p:txBody>
          <a:bodyPr>
            <a:normAutofit fontScale="92500" lnSpcReduction="20000"/>
          </a:bodyPr>
          <a:lstStyle/>
          <a:p>
            <a:pPr marL="0" indent="0" algn="just">
              <a:buNone/>
            </a:pPr>
            <a:r>
              <a:rPr lang="en-US" dirty="0"/>
              <a:t>major role of information systems applications </a:t>
            </a:r>
            <a:r>
              <a:rPr lang="en-US" dirty="0" smtClean="0"/>
              <a:t>in business </a:t>
            </a:r>
            <a:r>
              <a:rPr lang="en-US" dirty="0"/>
              <a:t>is to provide effective support of a company’s strategies for gaining </a:t>
            </a:r>
            <a:r>
              <a:rPr lang="en-US" dirty="0" smtClean="0"/>
              <a:t>competitive advantage</a:t>
            </a:r>
            <a:r>
              <a:rPr lang="en-US" dirty="0"/>
              <a:t>. This </a:t>
            </a:r>
            <a:r>
              <a:rPr lang="en-US" dirty="0" smtClean="0"/>
              <a:t>strategic </a:t>
            </a:r>
            <a:r>
              <a:rPr lang="en-US" dirty="0"/>
              <a:t>role of information systems involves using </a:t>
            </a:r>
            <a:r>
              <a:rPr lang="en-US" dirty="0" smtClean="0"/>
              <a:t>information technology </a:t>
            </a:r>
            <a:r>
              <a:rPr lang="en-US" dirty="0"/>
              <a:t>to develop products, services, and capabilities that give a company </a:t>
            </a:r>
            <a:r>
              <a:rPr lang="en-US" dirty="0" smtClean="0"/>
              <a:t>major advantages </a:t>
            </a:r>
            <a:r>
              <a:rPr lang="en-US" dirty="0"/>
              <a:t>over the competitive forces it faces in the global marketplace</a:t>
            </a:r>
            <a:r>
              <a:rPr lang="en-US" dirty="0" smtClean="0"/>
              <a:t>.</a:t>
            </a:r>
          </a:p>
          <a:p>
            <a:pPr marL="0" indent="0" algn="just">
              <a:buNone/>
            </a:pPr>
            <a:r>
              <a:rPr lang="en-US" dirty="0"/>
              <a:t>Businesses can </a:t>
            </a:r>
            <a:r>
              <a:rPr lang="en-US" dirty="0" smtClean="0"/>
              <a:t>develop competitive </a:t>
            </a:r>
            <a:r>
              <a:rPr lang="en-US" dirty="0"/>
              <a:t>strategies </a:t>
            </a:r>
            <a:r>
              <a:rPr lang="en-US" dirty="0" smtClean="0"/>
              <a:t>to counter </a:t>
            </a:r>
            <a:r>
              <a:rPr lang="en-US" dirty="0"/>
              <a:t>the actions </a:t>
            </a:r>
            <a:r>
              <a:rPr lang="en-US" dirty="0" smtClean="0"/>
              <a:t>of the </a:t>
            </a:r>
            <a:r>
              <a:rPr lang="en-US" dirty="0"/>
              <a:t>competitive forces </a:t>
            </a:r>
            <a:r>
              <a:rPr lang="en-US" dirty="0" smtClean="0"/>
              <a:t>they confront </a:t>
            </a:r>
            <a:r>
              <a:rPr lang="en-US" dirty="0"/>
              <a:t>in the marketplace.</a:t>
            </a:r>
          </a:p>
        </p:txBody>
      </p:sp>
    </p:spTree>
    <p:extLst>
      <p:ext uri="{BB962C8B-B14F-4D97-AF65-F5344CB8AC3E}">
        <p14:creationId xmlns:p14="http://schemas.microsoft.com/office/powerpoint/2010/main" val="4208012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711F-7070-41C9-A09F-6A7422A49581}"/>
              </a:ext>
            </a:extLst>
          </p:cNvPr>
          <p:cNvSpPr>
            <a:spLocks noGrp="1"/>
          </p:cNvSpPr>
          <p:nvPr>
            <p:ph type="title"/>
          </p:nvPr>
        </p:nvSpPr>
        <p:spPr>
          <a:xfrm>
            <a:off x="2614977" y="91940"/>
            <a:ext cx="6283782" cy="725349"/>
          </a:xfrm>
        </p:spPr>
        <p:txBody>
          <a:bodyPr>
            <a:normAutofit fontScale="90000"/>
          </a:bodyPr>
          <a:lstStyle/>
          <a:p>
            <a:r>
              <a:rPr lang="en-US" b="1" dirty="0"/>
              <a:t>Basic Strategies in the Business Use of Information Technology</a:t>
            </a:r>
            <a:endParaRPr lang="en-US" dirty="0"/>
          </a:p>
        </p:txBody>
      </p:sp>
      <p:sp>
        <p:nvSpPr>
          <p:cNvPr id="3" name="Content Placeholder 2">
            <a:extLst>
              <a:ext uri="{FF2B5EF4-FFF2-40B4-BE49-F238E27FC236}">
                <a16:creationId xmlns:a16="http://schemas.microsoft.com/office/drawing/2014/main" id="{FD568AA7-E589-4D76-BBCE-9BA6EDE96EC6}"/>
              </a:ext>
            </a:extLst>
          </p:cNvPr>
          <p:cNvSpPr>
            <a:spLocks noGrp="1"/>
          </p:cNvSpPr>
          <p:nvPr>
            <p:ph idx="1"/>
          </p:nvPr>
        </p:nvSpPr>
        <p:spPr>
          <a:xfrm>
            <a:off x="1848535" y="1045968"/>
            <a:ext cx="7295464" cy="3775264"/>
          </a:xfrm>
        </p:spPr>
        <p:txBody>
          <a:bodyPr>
            <a:normAutofit fontScale="40000" lnSpcReduction="20000"/>
          </a:bodyPr>
          <a:lstStyle/>
          <a:p>
            <a:pPr marL="514350" indent="-514350">
              <a:buFont typeface="+mj-lt"/>
              <a:buAutoNum type="arabicPeriod"/>
            </a:pPr>
            <a:r>
              <a:rPr lang="en-US" b="1" dirty="0" smtClean="0"/>
              <a:t>Lower Costs</a:t>
            </a:r>
          </a:p>
          <a:p>
            <a:pPr marL="857250" lvl="1" indent="-457200"/>
            <a:r>
              <a:rPr lang="en-US" dirty="0" smtClean="0"/>
              <a:t>Use </a:t>
            </a:r>
            <a:r>
              <a:rPr lang="en-US" dirty="0"/>
              <a:t>IT to substantially reduce the cost of business </a:t>
            </a:r>
            <a:r>
              <a:rPr lang="en-US" dirty="0" smtClean="0"/>
              <a:t>processes.</a:t>
            </a:r>
          </a:p>
          <a:p>
            <a:pPr marL="857250" lvl="1" indent="-457200"/>
            <a:r>
              <a:rPr lang="en-US" dirty="0" smtClean="0"/>
              <a:t>Use </a:t>
            </a:r>
            <a:r>
              <a:rPr lang="en-US" dirty="0"/>
              <a:t>IT to lower the costs of customers or suppliers.</a:t>
            </a:r>
          </a:p>
          <a:p>
            <a:pPr marL="514350" indent="-514350">
              <a:buFont typeface="+mj-lt"/>
              <a:buAutoNum type="arabicPeriod"/>
            </a:pPr>
            <a:r>
              <a:rPr lang="en-US" b="1" dirty="0"/>
              <a:t>Differentiate</a:t>
            </a:r>
          </a:p>
          <a:p>
            <a:pPr lvl="1"/>
            <a:r>
              <a:rPr lang="en-US" dirty="0" smtClean="0"/>
              <a:t> </a:t>
            </a:r>
            <a:r>
              <a:rPr lang="en-US" dirty="0"/>
              <a:t>Develop new IT features to differentiate products and </a:t>
            </a:r>
            <a:r>
              <a:rPr lang="en-US" dirty="0" smtClean="0"/>
              <a:t>services.</a:t>
            </a:r>
          </a:p>
          <a:p>
            <a:pPr lvl="1"/>
            <a:r>
              <a:rPr lang="en-US" dirty="0" smtClean="0"/>
              <a:t>Use </a:t>
            </a:r>
            <a:r>
              <a:rPr lang="en-US" dirty="0"/>
              <a:t>IT features to reduce the differentiation advantages of competitors.</a:t>
            </a:r>
          </a:p>
          <a:p>
            <a:pPr lvl="1"/>
            <a:r>
              <a:rPr lang="en-US" dirty="0" smtClean="0"/>
              <a:t>Use </a:t>
            </a:r>
            <a:r>
              <a:rPr lang="en-US" dirty="0"/>
              <a:t>IT features to focus products and services at selected market niches.</a:t>
            </a:r>
          </a:p>
          <a:p>
            <a:pPr marL="514350" indent="-514350">
              <a:buFont typeface="+mj-lt"/>
              <a:buAutoNum type="arabicPeriod"/>
            </a:pPr>
            <a:r>
              <a:rPr lang="en-US" b="1" dirty="0"/>
              <a:t>Innovate</a:t>
            </a:r>
          </a:p>
          <a:p>
            <a:pPr marL="857250" lvl="1" indent="-457200"/>
            <a:r>
              <a:rPr lang="en-US" dirty="0" smtClean="0"/>
              <a:t>Create </a:t>
            </a:r>
            <a:r>
              <a:rPr lang="en-US" dirty="0"/>
              <a:t>new products and services that include IT components.</a:t>
            </a:r>
          </a:p>
          <a:p>
            <a:pPr marL="857250" lvl="1" indent="-457200"/>
            <a:r>
              <a:rPr lang="en-US" dirty="0" smtClean="0"/>
              <a:t>Develop </a:t>
            </a:r>
            <a:r>
              <a:rPr lang="en-US" dirty="0"/>
              <a:t>unique new markets or market niches with the help of IT.</a:t>
            </a:r>
          </a:p>
          <a:p>
            <a:pPr marL="857250" lvl="1" indent="-457200"/>
            <a:r>
              <a:rPr lang="en-US" dirty="0" smtClean="0"/>
              <a:t> </a:t>
            </a:r>
            <a:r>
              <a:rPr lang="en-US" dirty="0"/>
              <a:t>Make radical changes to business processes with IT that dramatically cut costs;</a:t>
            </a:r>
          </a:p>
          <a:p>
            <a:pPr marL="857250" lvl="1" indent="-457200"/>
            <a:r>
              <a:rPr lang="en-US" dirty="0"/>
              <a:t>improve quality, efficiency, or customer service; or shorten time to market.</a:t>
            </a:r>
          </a:p>
          <a:p>
            <a:pPr marL="514350" indent="-514350">
              <a:buFont typeface="+mj-lt"/>
              <a:buAutoNum type="arabicPeriod"/>
            </a:pPr>
            <a:r>
              <a:rPr lang="en-US" b="1" dirty="0"/>
              <a:t>Promote Growth</a:t>
            </a:r>
          </a:p>
          <a:p>
            <a:pPr marL="857250" lvl="1" indent="-457200"/>
            <a:r>
              <a:rPr lang="en-US" dirty="0" smtClean="0"/>
              <a:t>Use </a:t>
            </a:r>
            <a:r>
              <a:rPr lang="en-US" dirty="0"/>
              <a:t>IT to manage regional and global business expansion.</a:t>
            </a:r>
          </a:p>
          <a:p>
            <a:pPr marL="857250" lvl="1" indent="-457200"/>
            <a:r>
              <a:rPr lang="en-US" dirty="0" smtClean="0"/>
              <a:t> </a:t>
            </a:r>
            <a:r>
              <a:rPr lang="en-US" dirty="0"/>
              <a:t>Use IT to diversify and integrate into other products and services.</a:t>
            </a:r>
          </a:p>
          <a:p>
            <a:pPr marL="514350" indent="-514350">
              <a:buFont typeface="+mj-lt"/>
              <a:buAutoNum type="arabicPeriod"/>
            </a:pPr>
            <a:r>
              <a:rPr lang="en-US" b="1" dirty="0"/>
              <a:t>Develop Alliances</a:t>
            </a:r>
          </a:p>
          <a:p>
            <a:pPr marL="857250" lvl="1" indent="-457200"/>
            <a:r>
              <a:rPr lang="en-US" dirty="0" smtClean="0"/>
              <a:t>Use </a:t>
            </a:r>
            <a:r>
              <a:rPr lang="en-US" dirty="0"/>
              <a:t>IT to create virtual organizations of business partners.</a:t>
            </a:r>
          </a:p>
          <a:p>
            <a:pPr marL="857250" lvl="1" indent="-457200"/>
            <a:r>
              <a:rPr lang="en-US" dirty="0" smtClean="0"/>
              <a:t>Develop inter-enterprise </a:t>
            </a:r>
            <a:r>
              <a:rPr lang="en-US" dirty="0"/>
              <a:t>information systems linked by the Internet and </a:t>
            </a:r>
            <a:r>
              <a:rPr lang="en-US" dirty="0" smtClean="0"/>
              <a:t>extranets that </a:t>
            </a:r>
            <a:r>
              <a:rPr lang="en-US" dirty="0"/>
              <a:t>support strategic business relationships with customers, suppliers, </a:t>
            </a:r>
            <a:r>
              <a:rPr lang="en-US" dirty="0" smtClean="0"/>
              <a:t>subcontractors, and </a:t>
            </a:r>
            <a:r>
              <a:rPr lang="en-US" dirty="0"/>
              <a:t>others.</a:t>
            </a:r>
          </a:p>
        </p:txBody>
      </p:sp>
    </p:spTree>
    <p:extLst>
      <p:ext uri="{BB962C8B-B14F-4D97-AF65-F5344CB8AC3E}">
        <p14:creationId xmlns:p14="http://schemas.microsoft.com/office/powerpoint/2010/main" val="2724678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711F-7070-41C9-A09F-6A7422A49581}"/>
              </a:ext>
            </a:extLst>
          </p:cNvPr>
          <p:cNvSpPr>
            <a:spLocks noGrp="1"/>
          </p:cNvSpPr>
          <p:nvPr>
            <p:ph type="title"/>
          </p:nvPr>
        </p:nvSpPr>
        <p:spPr>
          <a:xfrm>
            <a:off x="2614977" y="91940"/>
            <a:ext cx="6283782" cy="725349"/>
          </a:xfrm>
        </p:spPr>
        <p:txBody>
          <a:bodyPr>
            <a:normAutofit fontScale="90000"/>
          </a:bodyPr>
          <a:lstStyle/>
          <a:p>
            <a:r>
              <a:rPr lang="en-US" b="1" dirty="0"/>
              <a:t>Basic Strategies in the Business Use of Information Technology</a:t>
            </a:r>
            <a:endParaRPr lang="en-US" dirty="0"/>
          </a:p>
        </p:txBody>
      </p:sp>
      <p:sp>
        <p:nvSpPr>
          <p:cNvPr id="3" name="Content Placeholder 2">
            <a:extLst>
              <a:ext uri="{FF2B5EF4-FFF2-40B4-BE49-F238E27FC236}">
                <a16:creationId xmlns:a16="http://schemas.microsoft.com/office/drawing/2014/main" id="{FD568AA7-E589-4D76-BBCE-9BA6EDE96EC6}"/>
              </a:ext>
            </a:extLst>
          </p:cNvPr>
          <p:cNvSpPr>
            <a:spLocks noGrp="1"/>
          </p:cNvSpPr>
          <p:nvPr>
            <p:ph idx="1"/>
          </p:nvPr>
        </p:nvSpPr>
        <p:spPr>
          <a:xfrm>
            <a:off x="1848535" y="1045968"/>
            <a:ext cx="7295464" cy="3775264"/>
          </a:xfrm>
        </p:spPr>
        <p:txBody>
          <a:bodyPr>
            <a:normAutofit fontScale="40000" lnSpcReduction="20000"/>
          </a:bodyPr>
          <a:lstStyle/>
          <a:p>
            <a:pPr marL="514350" indent="-514350">
              <a:buFont typeface="+mj-lt"/>
              <a:buAutoNum type="arabicPeriod"/>
            </a:pPr>
            <a:r>
              <a:rPr lang="en-US" b="1" dirty="0" smtClean="0"/>
              <a:t>Lower Costs</a:t>
            </a:r>
          </a:p>
          <a:p>
            <a:pPr marL="857250" lvl="1" indent="-457200"/>
            <a:r>
              <a:rPr lang="en-US" dirty="0" smtClean="0"/>
              <a:t>Use </a:t>
            </a:r>
            <a:r>
              <a:rPr lang="en-US" dirty="0"/>
              <a:t>IT to substantially reduce the cost of business </a:t>
            </a:r>
            <a:r>
              <a:rPr lang="en-US" dirty="0" smtClean="0"/>
              <a:t>processes.</a:t>
            </a:r>
          </a:p>
          <a:p>
            <a:pPr marL="857250" lvl="1" indent="-457200"/>
            <a:r>
              <a:rPr lang="en-US" dirty="0" smtClean="0"/>
              <a:t>Use </a:t>
            </a:r>
            <a:r>
              <a:rPr lang="en-US" dirty="0"/>
              <a:t>IT to lower the costs of customers or suppliers.</a:t>
            </a:r>
          </a:p>
          <a:p>
            <a:pPr marL="514350" indent="-514350">
              <a:buFont typeface="+mj-lt"/>
              <a:buAutoNum type="arabicPeriod"/>
            </a:pPr>
            <a:r>
              <a:rPr lang="en-US" b="1" dirty="0"/>
              <a:t>Differentiate</a:t>
            </a:r>
          </a:p>
          <a:p>
            <a:pPr lvl="1"/>
            <a:r>
              <a:rPr lang="en-US" dirty="0" smtClean="0"/>
              <a:t> </a:t>
            </a:r>
            <a:r>
              <a:rPr lang="en-US" dirty="0"/>
              <a:t>Develop new IT features to differentiate products and </a:t>
            </a:r>
            <a:r>
              <a:rPr lang="en-US" dirty="0" smtClean="0"/>
              <a:t>services.</a:t>
            </a:r>
          </a:p>
          <a:p>
            <a:pPr lvl="1"/>
            <a:r>
              <a:rPr lang="en-US" dirty="0" smtClean="0"/>
              <a:t>Use </a:t>
            </a:r>
            <a:r>
              <a:rPr lang="en-US" dirty="0"/>
              <a:t>IT features to reduce the differentiation advantages of competitors.</a:t>
            </a:r>
          </a:p>
          <a:p>
            <a:pPr lvl="1"/>
            <a:r>
              <a:rPr lang="en-US" dirty="0" smtClean="0"/>
              <a:t>Use </a:t>
            </a:r>
            <a:r>
              <a:rPr lang="en-US" dirty="0"/>
              <a:t>IT features to focus products and services at selected market niches.</a:t>
            </a:r>
          </a:p>
          <a:p>
            <a:pPr marL="514350" indent="-514350">
              <a:buFont typeface="+mj-lt"/>
              <a:buAutoNum type="arabicPeriod"/>
            </a:pPr>
            <a:r>
              <a:rPr lang="en-US" b="1" dirty="0"/>
              <a:t>Innovate</a:t>
            </a:r>
          </a:p>
          <a:p>
            <a:pPr marL="857250" lvl="1" indent="-457200"/>
            <a:r>
              <a:rPr lang="en-US" dirty="0" smtClean="0"/>
              <a:t>Create </a:t>
            </a:r>
            <a:r>
              <a:rPr lang="en-US" dirty="0"/>
              <a:t>new products and services that include IT components.</a:t>
            </a:r>
          </a:p>
          <a:p>
            <a:pPr marL="857250" lvl="1" indent="-457200"/>
            <a:r>
              <a:rPr lang="en-US" dirty="0" smtClean="0"/>
              <a:t>Develop </a:t>
            </a:r>
            <a:r>
              <a:rPr lang="en-US" dirty="0"/>
              <a:t>unique new markets or market niches with the help of IT.</a:t>
            </a:r>
          </a:p>
          <a:p>
            <a:pPr marL="857250" lvl="1" indent="-457200"/>
            <a:r>
              <a:rPr lang="en-US" dirty="0" smtClean="0"/>
              <a:t> </a:t>
            </a:r>
            <a:r>
              <a:rPr lang="en-US" dirty="0"/>
              <a:t>Make radical changes to business processes with IT that dramatically cut costs;</a:t>
            </a:r>
          </a:p>
          <a:p>
            <a:pPr marL="857250" lvl="1" indent="-457200"/>
            <a:r>
              <a:rPr lang="en-US" dirty="0"/>
              <a:t>improve quality, efficiency, or customer service; or shorten time to market.</a:t>
            </a:r>
          </a:p>
          <a:p>
            <a:pPr marL="514350" indent="-514350">
              <a:buFont typeface="+mj-lt"/>
              <a:buAutoNum type="arabicPeriod"/>
            </a:pPr>
            <a:r>
              <a:rPr lang="en-US" b="1" dirty="0"/>
              <a:t>Promote Growth</a:t>
            </a:r>
          </a:p>
          <a:p>
            <a:pPr marL="857250" lvl="1" indent="-457200"/>
            <a:r>
              <a:rPr lang="en-US" dirty="0" smtClean="0"/>
              <a:t>Use </a:t>
            </a:r>
            <a:r>
              <a:rPr lang="en-US" dirty="0"/>
              <a:t>IT to manage regional and global business expansion.</a:t>
            </a:r>
          </a:p>
          <a:p>
            <a:pPr marL="857250" lvl="1" indent="-457200"/>
            <a:r>
              <a:rPr lang="en-US" dirty="0" smtClean="0"/>
              <a:t> </a:t>
            </a:r>
            <a:r>
              <a:rPr lang="en-US" dirty="0"/>
              <a:t>Use IT to diversify and integrate into other products and services.</a:t>
            </a:r>
          </a:p>
          <a:p>
            <a:pPr marL="514350" indent="-514350">
              <a:buFont typeface="+mj-lt"/>
              <a:buAutoNum type="arabicPeriod"/>
            </a:pPr>
            <a:r>
              <a:rPr lang="en-US" b="1" dirty="0"/>
              <a:t>Develop Alliances</a:t>
            </a:r>
          </a:p>
          <a:p>
            <a:pPr marL="857250" lvl="1" indent="-457200"/>
            <a:r>
              <a:rPr lang="en-US" dirty="0" smtClean="0"/>
              <a:t>Use </a:t>
            </a:r>
            <a:r>
              <a:rPr lang="en-US" dirty="0"/>
              <a:t>IT to create virtual organizations of business partners.</a:t>
            </a:r>
          </a:p>
          <a:p>
            <a:pPr marL="857250" lvl="1" indent="-457200"/>
            <a:r>
              <a:rPr lang="en-US" dirty="0" smtClean="0"/>
              <a:t>Develop inter-enterprise </a:t>
            </a:r>
            <a:r>
              <a:rPr lang="en-US" dirty="0"/>
              <a:t>information systems linked by the Internet and </a:t>
            </a:r>
            <a:r>
              <a:rPr lang="en-US" dirty="0" smtClean="0"/>
              <a:t>extranets that </a:t>
            </a:r>
            <a:r>
              <a:rPr lang="en-US" dirty="0"/>
              <a:t>support strategic business relationships with customers, suppliers, </a:t>
            </a:r>
            <a:r>
              <a:rPr lang="en-US" dirty="0" smtClean="0"/>
              <a:t>subcontractors, and </a:t>
            </a:r>
            <a:r>
              <a:rPr lang="en-US" dirty="0"/>
              <a:t>others.</a:t>
            </a:r>
          </a:p>
        </p:txBody>
      </p:sp>
    </p:spTree>
    <p:extLst>
      <p:ext uri="{BB962C8B-B14F-4D97-AF65-F5344CB8AC3E}">
        <p14:creationId xmlns:p14="http://schemas.microsoft.com/office/powerpoint/2010/main" val="3405948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r>
              <a:rPr lang="en-US" dirty="0" smtClean="0"/>
              <a:t>Telecommunication</a:t>
            </a:r>
            <a:r>
              <a:rPr lang="en-US" dirty="0"/>
              <a:t/>
            </a:r>
            <a:br>
              <a:rPr lang="en-US" dirty="0"/>
            </a:br>
            <a:endParaRPr lang="en-US" dirty="0"/>
          </a:p>
        </p:txBody>
      </p:sp>
      <p:sp>
        <p:nvSpPr>
          <p:cNvPr id="5" name="Subtitle 4"/>
          <p:cNvSpPr>
            <a:spLocks noGrp="1"/>
          </p:cNvSpPr>
          <p:nvPr>
            <p:ph type="subTitle" idx="1"/>
          </p:nvPr>
        </p:nvSpPr>
        <p:spPr/>
        <p:txBody>
          <a:bodyPr/>
          <a:lstStyle/>
          <a:p>
            <a:r>
              <a:rPr lang="en-US" dirty="0" smtClean="0"/>
              <a:t>Frank </a:t>
            </a:r>
            <a:r>
              <a:rPr lang="en-US" dirty="0" err="1" smtClean="0"/>
              <a:t>msonge</a:t>
            </a:r>
            <a:endParaRPr lang="en-US" dirty="0"/>
          </a:p>
        </p:txBody>
      </p:sp>
    </p:spTree>
    <p:extLst>
      <p:ext uri="{BB962C8B-B14F-4D97-AF65-F5344CB8AC3E}">
        <p14:creationId xmlns:p14="http://schemas.microsoft.com/office/powerpoint/2010/main" val="300476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Telecommunications</a:t>
            </a:r>
            <a:r>
              <a:rPr lang="en-US" dirty="0"/>
              <a:t>,</a:t>
            </a:r>
          </a:p>
        </p:txBody>
      </p:sp>
      <p:sp>
        <p:nvSpPr>
          <p:cNvPr id="3" name="Content Placeholder 2"/>
          <p:cNvSpPr>
            <a:spLocks noGrp="1"/>
          </p:cNvSpPr>
          <p:nvPr>
            <p:ph idx="1"/>
          </p:nvPr>
        </p:nvSpPr>
        <p:spPr/>
        <p:txBody>
          <a:bodyPr>
            <a:normAutofit fontScale="70000" lnSpcReduction="20000"/>
          </a:bodyPr>
          <a:lstStyle/>
          <a:p>
            <a:pPr algn="just"/>
            <a:r>
              <a:rPr lang="en-US" dirty="0" smtClean="0"/>
              <a:t>The Greek word </a:t>
            </a:r>
            <a:r>
              <a:rPr lang="en-US" i="1" dirty="0" err="1" smtClean="0"/>
              <a:t>tele</a:t>
            </a:r>
            <a:r>
              <a:rPr lang="en-US" dirty="0" smtClean="0"/>
              <a:t>, means “distance,” is part of such words as “telephone,” “teleconference,” and other words referring to technologies that allow communications over a distance. </a:t>
            </a:r>
          </a:p>
          <a:p>
            <a:pPr algn="just"/>
            <a:r>
              <a:rPr lang="en-US" dirty="0" smtClean="0"/>
              <a:t>Thus, </a:t>
            </a:r>
            <a:r>
              <a:rPr lang="en-US" b="1" dirty="0" smtClean="0"/>
              <a:t>telecommunications</a:t>
            </a:r>
            <a:r>
              <a:rPr lang="en-US" dirty="0" smtClean="0"/>
              <a:t> is communications over a distance. Telephone, e-mail, the World Wide Web—none of these essential business services would be available without fast, reliable telecommunications. Telecommunications, made possible by networking technologies, </a:t>
            </a:r>
          </a:p>
          <a:p>
            <a:pPr algn="just"/>
            <a:r>
              <a:rPr lang="en-US" b="1" dirty="0" smtClean="0"/>
              <a:t>Telecommunications</a:t>
            </a:r>
            <a:r>
              <a:rPr lang="en-US" dirty="0"/>
              <a:t>, or </a:t>
            </a:r>
            <a:r>
              <a:rPr lang="en-US" b="1" dirty="0"/>
              <a:t>telecom</a:t>
            </a:r>
            <a:r>
              <a:rPr lang="en-US" dirty="0"/>
              <a:t>, refers to the process of exchanging information such as voice, data and video transmissions via electronic technologies like telephones (wired and wireless), microwave communications, fiber optics, satellites, radio and television broadcasting, and the internet.</a:t>
            </a:r>
          </a:p>
        </p:txBody>
      </p:sp>
    </p:spTree>
    <p:extLst>
      <p:ext uri="{BB962C8B-B14F-4D97-AF65-F5344CB8AC3E}">
        <p14:creationId xmlns:p14="http://schemas.microsoft.com/office/powerpoint/2010/main" val="4014986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a:t>
            </a:r>
            <a:br>
              <a:rPr lang="en-US" dirty="0" smtClean="0"/>
            </a:br>
            <a:r>
              <a:rPr lang="en-US" dirty="0" smtClean="0"/>
              <a:t>Telecommunication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i="1" dirty="0"/>
              <a:t>Better business communication. </a:t>
            </a:r>
            <a:r>
              <a:rPr lang="en-US" dirty="0"/>
              <a:t>When no physical objects need to be transferred from one </a:t>
            </a:r>
            <a:r>
              <a:rPr lang="en-US" dirty="0" smtClean="0"/>
              <a:t>place to </a:t>
            </a:r>
            <a:r>
              <a:rPr lang="en-US" dirty="0"/>
              <a:t>another, telecommunications technology can make geographical distance </a:t>
            </a:r>
            <a:r>
              <a:rPr lang="en-US" dirty="0" smtClean="0"/>
              <a:t>irrelevant. E-mail</a:t>
            </a:r>
            <a:r>
              <a:rPr lang="en-US" dirty="0"/>
              <a:t>, voice mail, instant messaging (IM), faxing, file transfer, mobile telephony, </a:t>
            </a:r>
            <a:r>
              <a:rPr lang="en-US" dirty="0" smtClean="0"/>
              <a:t>and teleconferencing </a:t>
            </a:r>
            <a:r>
              <a:rPr lang="en-US" dirty="0"/>
              <a:t>enable detailed and instant communication, within and </a:t>
            </a:r>
            <a:r>
              <a:rPr lang="en-US" dirty="0" smtClean="0"/>
              <a:t>between organizations</a:t>
            </a:r>
            <a:r>
              <a:rPr lang="en-US" dirty="0"/>
              <a:t>. Telecommunications can also be used by one person to monitor </a:t>
            </a:r>
            <a:r>
              <a:rPr lang="en-US" dirty="0" smtClean="0"/>
              <a:t>another person’s </a:t>
            </a:r>
            <a:r>
              <a:rPr lang="en-US" dirty="0"/>
              <a:t>performance in real time. The use of e-mail, IM, and voice mail has brought </a:t>
            </a:r>
            <a:r>
              <a:rPr lang="en-US" dirty="0" smtClean="0"/>
              <a:t>some secondary </a:t>
            </a:r>
            <a:r>
              <a:rPr lang="en-US" dirty="0"/>
              <a:t>benefits to business communications by establishing a permanent written </a:t>
            </a:r>
            <a:r>
              <a:rPr lang="en-US" dirty="0" smtClean="0"/>
              <a:t>or electronic </a:t>
            </a:r>
            <a:r>
              <a:rPr lang="en-US" dirty="0"/>
              <a:t>record of, and accountability for, ideas. Web-based instant messaging is used </a:t>
            </a:r>
            <a:r>
              <a:rPr lang="en-US" dirty="0" smtClean="0"/>
              <a:t>to support </a:t>
            </a:r>
            <a:r>
              <a:rPr lang="en-US" dirty="0"/>
              <a:t>online shoppers in real </a:t>
            </a:r>
            <a:r>
              <a:rPr lang="en-US" dirty="0" err="1"/>
              <a:t>time.The</a:t>
            </a:r>
            <a:r>
              <a:rPr lang="en-US" dirty="0"/>
              <a:t> result is more accurate business </a:t>
            </a:r>
            <a:r>
              <a:rPr lang="en-US" dirty="0" smtClean="0"/>
              <a:t>communications and </a:t>
            </a:r>
            <a:r>
              <a:rPr lang="en-US" dirty="0"/>
              <a:t>reduced need for manual recording.</a:t>
            </a:r>
          </a:p>
        </p:txBody>
      </p:sp>
    </p:spTree>
    <p:extLst>
      <p:ext uri="{BB962C8B-B14F-4D97-AF65-F5344CB8AC3E}">
        <p14:creationId xmlns:p14="http://schemas.microsoft.com/office/powerpoint/2010/main" val="522070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Greater efficiency.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Telecommunications </a:t>
            </a:r>
            <a:r>
              <a:rPr lang="en-US" dirty="0"/>
              <a:t>has made business processes more efficient. </a:t>
            </a:r>
            <a:r>
              <a:rPr lang="en-US" dirty="0" smtClean="0"/>
              <a:t>Any information </a:t>
            </a:r>
            <a:r>
              <a:rPr lang="en-US" dirty="0"/>
              <a:t>that is recorded electronically can become immediately available to </a:t>
            </a:r>
            <a:r>
              <a:rPr lang="en-US" dirty="0" smtClean="0"/>
              <a:t>anyone involved </a:t>
            </a:r>
            <a:r>
              <a:rPr lang="en-US" dirty="0"/>
              <a:t>in a business process, even when the business units are located far apart. </a:t>
            </a:r>
            <a:r>
              <a:rPr lang="en-US" dirty="0" smtClean="0"/>
              <a:t>For example</a:t>
            </a:r>
            <a:r>
              <a:rPr lang="en-US" dirty="0"/>
              <a:t>, as soon as an order is placed, anyone in the organization who will be involved </a:t>
            </a:r>
            <a:r>
              <a:rPr lang="en-US" dirty="0" smtClean="0"/>
              <a:t>with it </a:t>
            </a:r>
            <a:r>
              <a:rPr lang="en-US" dirty="0"/>
              <a:t>at any stage can view the order: from the marketing people, to purchasing officers, </a:t>
            </a:r>
            <a:r>
              <a:rPr lang="en-US" dirty="0" smtClean="0"/>
              <a:t>to manufacturing </a:t>
            </a:r>
            <a:r>
              <a:rPr lang="en-US" dirty="0"/>
              <a:t>managers, to shipping workers, to billing and collection clerks. For </a:t>
            </a:r>
            <a:r>
              <a:rPr lang="en-US" dirty="0" smtClean="0"/>
              <a:t>example, if </a:t>
            </a:r>
            <a:r>
              <a:rPr lang="en-US" dirty="0"/>
              <a:t>a store lacks a certain item, a clerk can check the entire chain’s inventory and tell </a:t>
            </a:r>
            <a:r>
              <a:rPr lang="en-US" dirty="0" smtClean="0"/>
              <a:t>the customer </a:t>
            </a:r>
            <a:r>
              <a:rPr lang="en-US" dirty="0"/>
              <a:t>the nearest store that has the item available. If a customer wishes to return an </a:t>
            </a:r>
            <a:r>
              <a:rPr lang="en-US" dirty="0" smtClean="0"/>
              <a:t>item, she </a:t>
            </a:r>
            <a:r>
              <a:rPr lang="en-US" dirty="0"/>
              <a:t>can do so at any store of the chain because a sales associate can easily verify the </a:t>
            </a:r>
            <a:r>
              <a:rPr lang="en-US" dirty="0" smtClean="0"/>
              <a:t>purchase details</a:t>
            </a:r>
            <a:r>
              <a:rPr lang="en-US" dirty="0"/>
              <a:t>. This may also help retail chains discover “serial returners.”</a:t>
            </a:r>
          </a:p>
        </p:txBody>
      </p:sp>
    </p:spTree>
    <p:extLst>
      <p:ext uri="{BB962C8B-B14F-4D97-AF65-F5344CB8AC3E}">
        <p14:creationId xmlns:p14="http://schemas.microsoft.com/office/powerpoint/2010/main" val="3655522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Better </a:t>
            </a:r>
            <a:r>
              <a:rPr lang="en-US" i="1" dirty="0" smtClean="0"/>
              <a:t>distribution</a:t>
            </a:r>
            <a:br>
              <a:rPr lang="en-US" i="1" dirty="0" smtClean="0"/>
            </a:br>
            <a:r>
              <a:rPr lang="en-US" i="1" dirty="0" smtClean="0"/>
              <a:t> </a:t>
            </a:r>
            <a:r>
              <a:rPr lang="en-US" i="1" dirty="0"/>
              <a:t>of </a:t>
            </a:r>
            <a:r>
              <a:rPr lang="en-US" i="1" dirty="0" smtClean="0"/>
              <a:t>data</a:t>
            </a:r>
            <a:endParaRPr lang="en-US" dirty="0"/>
          </a:p>
        </p:txBody>
      </p:sp>
      <p:sp>
        <p:nvSpPr>
          <p:cNvPr id="3" name="Content Placeholder 2"/>
          <p:cNvSpPr>
            <a:spLocks noGrp="1"/>
          </p:cNvSpPr>
          <p:nvPr>
            <p:ph idx="1"/>
          </p:nvPr>
        </p:nvSpPr>
        <p:spPr/>
        <p:txBody>
          <a:bodyPr>
            <a:normAutofit/>
          </a:bodyPr>
          <a:lstStyle/>
          <a:p>
            <a:pPr algn="just"/>
            <a:r>
              <a:rPr lang="en-US" dirty="0" smtClean="0"/>
              <a:t>Organizations </a:t>
            </a:r>
            <a:r>
              <a:rPr lang="en-US" dirty="0"/>
              <a:t>that can transmit vital data quickly from </a:t>
            </a:r>
            <a:r>
              <a:rPr lang="en-US" dirty="0" smtClean="0"/>
              <a:t>one computer </a:t>
            </a:r>
            <a:r>
              <a:rPr lang="en-US" dirty="0"/>
              <a:t>to another can choose not to have centralized databases. Business units that </a:t>
            </a:r>
            <a:r>
              <a:rPr lang="en-US" dirty="0" smtClean="0"/>
              <a:t>need certain </a:t>
            </a:r>
            <a:r>
              <a:rPr lang="en-US" dirty="0"/>
              <a:t>data frequently might store it locally, while others can access it remotely. Only </a:t>
            </a:r>
            <a:r>
              <a:rPr lang="en-US" dirty="0" smtClean="0"/>
              <a:t>fast, reliable </a:t>
            </a:r>
            <a:r>
              <a:rPr lang="en-US" dirty="0"/>
              <a:t>transfer of data makes this efficient arrangement possible.</a:t>
            </a:r>
          </a:p>
        </p:txBody>
      </p:sp>
    </p:spTree>
    <p:extLst>
      <p:ext uri="{BB962C8B-B14F-4D97-AF65-F5344CB8AC3E}">
        <p14:creationId xmlns:p14="http://schemas.microsoft.com/office/powerpoint/2010/main" val="1753385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Instant transactions.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t>
            </a:r>
            <a:r>
              <a:rPr lang="en-US" dirty="0"/>
              <a:t>availability of the Internet to millions of businesses and </a:t>
            </a:r>
            <a:r>
              <a:rPr lang="en-US" dirty="0" smtClean="0"/>
              <a:t>consumers has </a:t>
            </a:r>
            <a:r>
              <a:rPr lang="en-US" dirty="0"/>
              <a:t>shifted a significant volume of business transactions to the Web. Both businesses </a:t>
            </a:r>
            <a:r>
              <a:rPr lang="en-US" dirty="0" smtClean="0"/>
              <a:t>and consumers </a:t>
            </a:r>
            <a:r>
              <a:rPr lang="en-US" dirty="0"/>
              <a:t>can shop, purchase, and pay instantly online. Wireless technology has also </a:t>
            </a:r>
            <a:r>
              <a:rPr lang="en-US" dirty="0" smtClean="0"/>
              <a:t>made possible </a:t>
            </a:r>
            <a:r>
              <a:rPr lang="en-US" dirty="0"/>
              <a:t>instant payment and data collection using small radio devices, such as electronic </a:t>
            </a:r>
            <a:r>
              <a:rPr lang="en-US" dirty="0" smtClean="0"/>
              <a:t>toll collection </a:t>
            </a:r>
            <a:r>
              <a:rPr lang="en-US" dirty="0"/>
              <a:t>tags. In addition to commercial activities, people can use telecommunications </a:t>
            </a:r>
            <a:r>
              <a:rPr lang="en-US" dirty="0" smtClean="0"/>
              <a:t>for online </a:t>
            </a:r>
            <a:r>
              <a:rPr lang="en-US" dirty="0"/>
              <a:t>education and entertainment.</a:t>
            </a:r>
          </a:p>
        </p:txBody>
      </p:sp>
    </p:spTree>
    <p:extLst>
      <p:ext uri="{BB962C8B-B14F-4D97-AF65-F5344CB8AC3E}">
        <p14:creationId xmlns:p14="http://schemas.microsoft.com/office/powerpoint/2010/main" val="2693133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37371-FB78-431C-91A7-9E274ED58C86}"/>
              </a:ext>
            </a:extLst>
          </p:cNvPr>
          <p:cNvSpPr>
            <a:spLocks noGrp="1"/>
          </p:cNvSpPr>
          <p:nvPr>
            <p:ph type="ctrTitle"/>
          </p:nvPr>
        </p:nvSpPr>
        <p:spPr>
          <a:xfrm>
            <a:off x="-1" y="1865088"/>
            <a:ext cx="9065059" cy="1836174"/>
          </a:xfrm>
        </p:spPr>
        <p:txBody>
          <a:bodyPr/>
          <a:lstStyle/>
          <a:p>
            <a:pPr lvl="0"/>
            <a:r>
              <a:rPr lang="en-US" dirty="0" smtClean="0"/>
              <a:t>Information</a:t>
            </a:r>
            <a:br>
              <a:rPr lang="en-US" dirty="0" smtClean="0"/>
            </a:br>
            <a:r>
              <a:rPr lang="en-US" dirty="0" smtClean="0"/>
              <a:t>System</a:t>
            </a:r>
            <a:endParaRPr lang="en-US" dirty="0"/>
          </a:p>
        </p:txBody>
      </p:sp>
      <p:sp>
        <p:nvSpPr>
          <p:cNvPr id="5" name="Subtitle 4">
            <a:extLst>
              <a:ext uri="{FF2B5EF4-FFF2-40B4-BE49-F238E27FC236}">
                <a16:creationId xmlns:a16="http://schemas.microsoft.com/office/drawing/2014/main" id="{CAC7EA1D-2A13-4E90-932F-16386115F67E}"/>
              </a:ext>
            </a:extLst>
          </p:cNvPr>
          <p:cNvSpPr>
            <a:spLocks noGrp="1"/>
          </p:cNvSpPr>
          <p:nvPr>
            <p:ph type="subTitle" idx="1"/>
          </p:nvPr>
        </p:nvSpPr>
        <p:spPr/>
        <p:txBody>
          <a:bodyPr/>
          <a:lstStyle/>
          <a:p>
            <a:r>
              <a:rPr lang="en-US" dirty="0"/>
              <a:t>Frank </a:t>
            </a:r>
            <a:r>
              <a:rPr lang="en-US" dirty="0" err="1"/>
              <a:t>Msonge</a:t>
            </a:r>
            <a:endParaRPr lang="en-US" dirty="0"/>
          </a:p>
        </p:txBody>
      </p:sp>
    </p:spTree>
    <p:extLst>
      <p:ext uri="{BB962C8B-B14F-4D97-AF65-F5344CB8AC3E}">
        <p14:creationId xmlns:p14="http://schemas.microsoft.com/office/powerpoint/2010/main" val="1663547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Flexible </a:t>
            </a:r>
            <a:r>
              <a:rPr lang="en-US" i="1" dirty="0" smtClean="0"/>
              <a:t>and</a:t>
            </a:r>
            <a:br>
              <a:rPr lang="en-US" i="1" dirty="0" smtClean="0"/>
            </a:br>
            <a:r>
              <a:rPr lang="en-US" i="1" dirty="0" smtClean="0"/>
              <a:t> </a:t>
            </a:r>
            <a:r>
              <a:rPr lang="en-US" i="1" dirty="0"/>
              <a:t>mobile workforce</a:t>
            </a:r>
            <a:endParaRPr lang="en-US" dirty="0"/>
          </a:p>
        </p:txBody>
      </p:sp>
      <p:sp>
        <p:nvSpPr>
          <p:cNvPr id="3" name="Content Placeholder 2"/>
          <p:cNvSpPr>
            <a:spLocks noGrp="1"/>
          </p:cNvSpPr>
          <p:nvPr>
            <p:ph idx="1"/>
          </p:nvPr>
        </p:nvSpPr>
        <p:spPr/>
        <p:txBody>
          <a:bodyPr/>
          <a:lstStyle/>
          <a:p>
            <a:pPr algn="just"/>
            <a:r>
              <a:rPr lang="en-US" dirty="0" smtClean="0"/>
              <a:t>Employees </a:t>
            </a:r>
            <a:r>
              <a:rPr lang="en-US" dirty="0"/>
              <a:t>do not have to come to the office to carry out </a:t>
            </a:r>
            <a:r>
              <a:rPr lang="en-US" dirty="0" smtClean="0"/>
              <a:t>their work </a:t>
            </a:r>
            <a:r>
              <a:rPr lang="en-US" dirty="0"/>
              <a:t>as long as their jobs only involve the use and creation of information. They </a:t>
            </a:r>
            <a:r>
              <a:rPr lang="en-US" dirty="0" smtClean="0"/>
              <a:t>can telecommute </a:t>
            </a:r>
            <a:r>
              <a:rPr lang="en-US" dirty="0"/>
              <a:t>using Internet connections. Salespeople, support personnel, and field </a:t>
            </a:r>
            <a:r>
              <a:rPr lang="en-US" dirty="0" smtClean="0"/>
              <a:t>workers are </a:t>
            </a:r>
            <a:r>
              <a:rPr lang="en-US" dirty="0"/>
              <a:t>more mobile with wireless communication.</a:t>
            </a:r>
          </a:p>
        </p:txBody>
      </p:sp>
    </p:spTree>
    <p:extLst>
      <p:ext uri="{BB962C8B-B14F-4D97-AF65-F5344CB8AC3E}">
        <p14:creationId xmlns:p14="http://schemas.microsoft.com/office/powerpoint/2010/main" val="532757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Alternative channels</a:t>
            </a:r>
            <a:r>
              <a:rPr lang="en-US" dirty="0"/>
              <a:t>.</a:t>
            </a:r>
          </a:p>
        </p:txBody>
      </p:sp>
      <p:sp>
        <p:nvSpPr>
          <p:cNvPr id="3" name="Content Placeholder 2"/>
          <p:cNvSpPr>
            <a:spLocks noGrp="1"/>
          </p:cNvSpPr>
          <p:nvPr>
            <p:ph idx="1"/>
          </p:nvPr>
        </p:nvSpPr>
        <p:spPr/>
        <p:txBody>
          <a:bodyPr>
            <a:normAutofit fontScale="85000" lnSpcReduction="20000"/>
          </a:bodyPr>
          <a:lstStyle/>
          <a:p>
            <a:pPr algn="justLow"/>
            <a:r>
              <a:rPr lang="en-US" dirty="0" smtClean="0"/>
              <a:t>Services </a:t>
            </a:r>
            <a:r>
              <a:rPr lang="en-US" dirty="0"/>
              <a:t>that used to be conducted through specialized </a:t>
            </a:r>
            <a:r>
              <a:rPr lang="en-US" dirty="0" smtClean="0"/>
              <a:t>dedicated channels </a:t>
            </a:r>
            <a:r>
              <a:rPr lang="en-US" dirty="0"/>
              <a:t>can be conducted through alternative channels. For example, voice </a:t>
            </a:r>
            <a:r>
              <a:rPr lang="en-US" dirty="0" smtClean="0"/>
              <a:t>communication used </a:t>
            </a:r>
            <a:r>
              <a:rPr lang="en-US" dirty="0"/>
              <a:t>to be conducted only through proprietary telephone networks but is now also </a:t>
            </a:r>
            <a:r>
              <a:rPr lang="en-US" dirty="0" smtClean="0"/>
              <a:t>conducted through </a:t>
            </a:r>
            <a:r>
              <a:rPr lang="en-US" dirty="0"/>
              <a:t>the Internet, which decreased its cost. Radio and television broadcasts </a:t>
            </a:r>
            <a:r>
              <a:rPr lang="en-US" dirty="0" smtClean="0"/>
              <a:t>were conducted </a:t>
            </a:r>
            <a:r>
              <a:rPr lang="en-US" dirty="0"/>
              <a:t>through radio frequencies and company-owned cables. Newer technologies </a:t>
            </a:r>
            <a:r>
              <a:rPr lang="en-US" dirty="0" smtClean="0"/>
              <a:t>enable organizations </a:t>
            </a:r>
            <a:r>
              <a:rPr lang="en-US" dirty="0"/>
              <a:t>to broadcast over the Internet and provide telephone services over the </a:t>
            </a:r>
            <a:r>
              <a:rPr lang="en-US" dirty="0" smtClean="0"/>
              <a:t>Internet as </a:t>
            </a:r>
            <a:r>
              <a:rPr lang="en-US" dirty="0"/>
              <a:t>well. </a:t>
            </a:r>
          </a:p>
        </p:txBody>
      </p:sp>
    </p:spTree>
    <p:extLst>
      <p:ext uri="{BB962C8B-B14F-4D97-AF65-F5344CB8AC3E}">
        <p14:creationId xmlns:p14="http://schemas.microsoft.com/office/powerpoint/2010/main" val="4149709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TELECOMMUNICATIONS </a:t>
            </a:r>
            <a:r>
              <a:rPr lang="en-US" b="1" dirty="0" smtClean="0"/>
              <a:t/>
            </a:r>
            <a:br>
              <a:rPr lang="en-US" b="1" dirty="0" smtClean="0"/>
            </a:br>
            <a:r>
              <a:rPr lang="en-US" b="1" dirty="0" smtClean="0"/>
              <a:t>IN </a:t>
            </a:r>
            <a:r>
              <a:rPr lang="en-US" b="1" dirty="0"/>
              <a:t>DAILY USE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563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Cellular Phones</a:t>
            </a:r>
          </a:p>
        </p:txBody>
      </p:sp>
      <p:sp>
        <p:nvSpPr>
          <p:cNvPr id="5" name="Content Placeholder 4"/>
          <p:cNvSpPr>
            <a:spLocks noGrp="1"/>
          </p:cNvSpPr>
          <p:nvPr>
            <p:ph idx="1"/>
          </p:nvPr>
        </p:nvSpPr>
        <p:spPr/>
        <p:txBody>
          <a:bodyPr>
            <a:normAutofit fontScale="55000" lnSpcReduction="20000"/>
          </a:bodyPr>
          <a:lstStyle/>
          <a:p>
            <a:pPr algn="just"/>
            <a:r>
              <a:rPr lang="en-US" dirty="0"/>
              <a:t>Using cellular phone networks, people can transmit and receive calls almost </a:t>
            </a:r>
            <a:r>
              <a:rPr lang="en-US" dirty="0" smtClean="0"/>
              <a:t>anywhere, freeing </a:t>
            </a:r>
            <a:r>
              <a:rPr lang="en-US" dirty="0"/>
              <a:t>them from a fixed office location. Cellular phones (often called mobile phones) can </a:t>
            </a:r>
            <a:r>
              <a:rPr lang="en-US" dirty="0" smtClean="0"/>
              <a:t>also be </a:t>
            </a:r>
            <a:r>
              <a:rPr lang="en-US" dirty="0"/>
              <a:t>used for e-mail and faxing, and many are Web-enabled. Many mobile phones have </a:t>
            </a:r>
            <a:r>
              <a:rPr lang="en-US" dirty="0" smtClean="0"/>
              <a:t>been merged </a:t>
            </a:r>
            <a:r>
              <a:rPr lang="en-US" dirty="0"/>
              <a:t>with digital cameras, PDAs, and GPS (global positioning system) circuitry. “My car is </a:t>
            </a:r>
            <a:r>
              <a:rPr lang="en-US" dirty="0" smtClean="0"/>
              <a:t>my office</a:t>
            </a:r>
            <a:r>
              <a:rPr lang="en-US" dirty="0"/>
              <a:t>” is a reality for many professionals who spend much of their time traveling. As </a:t>
            </a:r>
            <a:r>
              <a:rPr lang="en-US" dirty="0" smtClean="0"/>
              <a:t>technology advances </a:t>
            </a:r>
            <a:r>
              <a:rPr lang="en-US" dirty="0"/>
              <a:t>and more </a:t>
            </a:r>
            <a:r>
              <a:rPr lang="en-US" dirty="0" smtClean="0"/>
              <a:t>capabilities </a:t>
            </a:r>
            <a:r>
              <a:rPr lang="en-US" dirty="0"/>
              <a:t>are squeezed into smaller casings, some professionals can say</a:t>
            </a:r>
            <a:r>
              <a:rPr lang="en-US" dirty="0" smtClean="0"/>
              <a:t>, “</a:t>
            </a:r>
            <a:r>
              <a:rPr lang="en-US" dirty="0"/>
              <a:t>My pocket is my office</a:t>
            </a:r>
            <a:r>
              <a:rPr lang="en-US" dirty="0" smtClean="0"/>
              <a:t>.”</a:t>
            </a:r>
          </a:p>
          <a:p>
            <a:pPr algn="just"/>
            <a:r>
              <a:rPr lang="en-US" dirty="0" smtClean="0"/>
              <a:t> The </a:t>
            </a:r>
            <a:r>
              <a:rPr lang="en-US" dirty="0"/>
              <a:t>major advantage of cell phones is that they are attached to people, not offices. This </a:t>
            </a:r>
            <a:r>
              <a:rPr lang="en-US" dirty="0" smtClean="0"/>
              <a:t>is why</a:t>
            </a:r>
            <a:r>
              <a:rPr lang="en-US" dirty="0"/>
              <a:t>, despite the higher cost of mobile phones over landline phones, some companies </a:t>
            </a:r>
            <a:r>
              <a:rPr lang="en-US" dirty="0" smtClean="0"/>
              <a:t>have decided </a:t>
            </a:r>
            <a:r>
              <a:rPr lang="en-US" dirty="0"/>
              <a:t>to discard the latter and adopt the former for some or all of their employees. </a:t>
            </a:r>
            <a:r>
              <a:rPr lang="en-US" dirty="0" smtClean="0"/>
              <a:t>For example</a:t>
            </a:r>
            <a:r>
              <a:rPr lang="en-US" dirty="0"/>
              <a:t>, in 2005, Ford Motor Company disconnected the landline phones of 8,000 </a:t>
            </a:r>
            <a:r>
              <a:rPr lang="en-US" dirty="0" smtClean="0"/>
              <a:t>employees and </a:t>
            </a:r>
            <a:r>
              <a:rPr lang="en-US" dirty="0"/>
              <a:t>equipped them with mobile phones. The purpose is to make engineers more available </a:t>
            </a:r>
            <a:r>
              <a:rPr lang="en-US" dirty="0" smtClean="0"/>
              <a:t>to each </a:t>
            </a:r>
            <a:r>
              <a:rPr lang="en-US" dirty="0"/>
              <a:t>other.</a:t>
            </a:r>
          </a:p>
        </p:txBody>
      </p:sp>
    </p:spTree>
    <p:extLst>
      <p:ext uri="{BB962C8B-B14F-4D97-AF65-F5344CB8AC3E}">
        <p14:creationId xmlns:p14="http://schemas.microsoft.com/office/powerpoint/2010/main" val="2097552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Video-conferencing</a:t>
            </a:r>
            <a:endParaRPr lang="en-US" dirty="0"/>
          </a:p>
        </p:txBody>
      </p:sp>
      <p:sp>
        <p:nvSpPr>
          <p:cNvPr id="3" name="Content Placeholder 2"/>
          <p:cNvSpPr>
            <a:spLocks noGrp="1"/>
          </p:cNvSpPr>
          <p:nvPr>
            <p:ph idx="1"/>
          </p:nvPr>
        </p:nvSpPr>
        <p:spPr>
          <a:xfrm>
            <a:off x="1584251" y="1312606"/>
            <a:ext cx="7117297" cy="3508626"/>
          </a:xfrm>
        </p:spPr>
        <p:txBody>
          <a:bodyPr>
            <a:noAutofit/>
          </a:bodyPr>
          <a:lstStyle/>
          <a:p>
            <a:pPr algn="just"/>
            <a:r>
              <a:rPr lang="en-US" sz="2200" dirty="0"/>
              <a:t>People sitting in conference rooms thousands of miles apart are </a:t>
            </a:r>
            <a:r>
              <a:rPr lang="en-US" sz="2200" dirty="0" smtClean="0"/>
              <a:t>brought together </a:t>
            </a:r>
            <a:r>
              <a:rPr lang="en-US" sz="2200" dirty="0"/>
              <a:t>by their transmitted images and speech in what is </a:t>
            </a:r>
            <a:r>
              <a:rPr lang="en-US" sz="2200" dirty="0" smtClean="0"/>
              <a:t>called </a:t>
            </a:r>
            <a:r>
              <a:rPr lang="en-US" sz="2200" b="1" dirty="0" smtClean="0"/>
              <a:t>videoconferencing</a:t>
            </a:r>
            <a:r>
              <a:rPr lang="en-US" sz="2200" dirty="0"/>
              <a:t>. Businesses use videoconferencing to save on </a:t>
            </a:r>
            <a:r>
              <a:rPr lang="en-US" sz="2200" dirty="0" smtClean="0"/>
              <a:t>travel costs </a:t>
            </a:r>
            <a:r>
              <a:rPr lang="en-US" sz="2200" dirty="0"/>
              <a:t>and lodging, car fleets, and the time of highly salaried </a:t>
            </a:r>
            <a:r>
              <a:rPr lang="en-US" sz="2200" dirty="0" smtClean="0"/>
              <a:t>employees, whether </a:t>
            </a:r>
            <a:r>
              <a:rPr lang="en-US" sz="2200" dirty="0"/>
              <a:t>they work in </a:t>
            </a:r>
            <a:r>
              <a:rPr lang="en-US" sz="2200" dirty="0" smtClean="0"/>
              <a:t>different organizations </a:t>
            </a:r>
            <a:r>
              <a:rPr lang="en-US" sz="2200" dirty="0"/>
              <a:t>or at different sites of the </a:t>
            </a:r>
            <a:r>
              <a:rPr lang="en-US" sz="2200" dirty="0" smtClean="0"/>
              <a:t>same organization</a:t>
            </a:r>
            <a:r>
              <a:rPr lang="en-US" sz="2200" dirty="0"/>
              <a:t>. From national and global </a:t>
            </a:r>
            <a:r>
              <a:rPr lang="en-US" sz="2200" dirty="0" smtClean="0"/>
              <a:t>perspectives</a:t>
            </a:r>
            <a:r>
              <a:rPr lang="en-US" sz="2200" dirty="0"/>
              <a:t>, videoconferencing </a:t>
            </a:r>
            <a:r>
              <a:rPr lang="en-US" sz="2200" dirty="0" smtClean="0"/>
              <a:t>also reduces </a:t>
            </a:r>
            <a:r>
              <a:rPr lang="en-US" sz="2200" dirty="0"/>
              <a:t>traffic congestion and air pollution. The increasing speed of Internet</a:t>
            </a:r>
          </a:p>
        </p:txBody>
      </p:sp>
    </p:spTree>
    <p:extLst>
      <p:ext uri="{BB962C8B-B14F-4D97-AF65-F5344CB8AC3E}">
        <p14:creationId xmlns:p14="http://schemas.microsoft.com/office/powerpoint/2010/main" val="350627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Understand Telecommunication</a:t>
            </a:r>
            <a:endParaRPr lang="en-US" dirty="0"/>
          </a:p>
        </p:txBody>
      </p:sp>
      <p:sp>
        <p:nvSpPr>
          <p:cNvPr id="3" name="Content Placeholder 2"/>
          <p:cNvSpPr>
            <a:spLocks noGrp="1"/>
          </p:cNvSpPr>
          <p:nvPr>
            <p:ph idx="1"/>
          </p:nvPr>
        </p:nvSpPr>
        <p:spPr>
          <a:xfrm>
            <a:off x="1818167" y="1312606"/>
            <a:ext cx="6883381" cy="3508626"/>
          </a:xfrm>
        </p:spPr>
        <p:txBody>
          <a:bodyPr>
            <a:normAutofit fontScale="70000" lnSpcReduction="20000"/>
          </a:bodyPr>
          <a:lstStyle/>
          <a:p>
            <a:pPr algn="just"/>
            <a:r>
              <a:rPr lang="en-US" dirty="0"/>
              <a:t>As a professional, you will be responsible for ensuring that your </a:t>
            </a:r>
            <a:r>
              <a:rPr lang="en-US" dirty="0" smtClean="0"/>
              <a:t>organization </a:t>
            </a:r>
            <a:r>
              <a:rPr lang="en-US" dirty="0"/>
              <a:t>maximizes its benefits from fast </a:t>
            </a:r>
            <a:r>
              <a:rPr lang="en-US" dirty="0" smtClean="0"/>
              <a:t>and reliable telecommunications</a:t>
            </a:r>
            <a:r>
              <a:rPr lang="en-US" dirty="0"/>
              <a:t>. To do so, you might be involved in selecting from networking alternatives. To be a </a:t>
            </a:r>
            <a:r>
              <a:rPr lang="en-US" dirty="0" smtClean="0"/>
              <a:t>creative and </a:t>
            </a:r>
            <a:r>
              <a:rPr lang="en-US" dirty="0"/>
              <a:t>productive contributor to these decisions, it is essential that you understand the fundamental promises and </a:t>
            </a:r>
            <a:r>
              <a:rPr lang="en-US" dirty="0" smtClean="0"/>
              <a:t>limitations of </a:t>
            </a:r>
            <a:r>
              <a:rPr lang="en-US" dirty="0"/>
              <a:t>networking and </a:t>
            </a:r>
            <a:r>
              <a:rPr lang="en-US" dirty="0" smtClean="0"/>
              <a:t>telecommunications. Many </a:t>
            </a:r>
            <a:r>
              <a:rPr lang="en-US" dirty="0"/>
              <a:t>tasks that used to be in the sole domain of highly paid specialists are being performed by </a:t>
            </a:r>
            <a:r>
              <a:rPr lang="en-US" dirty="0" smtClean="0"/>
              <a:t>professionals whose </a:t>
            </a:r>
            <a:r>
              <a:rPr lang="en-US" dirty="0"/>
              <a:t>main occupation is not IT. For example, creating small networks in businesses and homes used to be </a:t>
            </a:r>
            <a:r>
              <a:rPr lang="en-US" dirty="0" smtClean="0"/>
              <a:t>the responsibility </a:t>
            </a:r>
            <a:r>
              <a:rPr lang="en-US" dirty="0"/>
              <a:t>of technicians. Now any professional is expected to know how to create hotspots and how to use </a:t>
            </a:r>
            <a:r>
              <a:rPr lang="en-US" dirty="0" smtClean="0"/>
              <a:t>a plethora of networks: wired, wireless, cellular, and Internet-based.</a:t>
            </a:r>
            <a:endParaRPr lang="en-US" dirty="0"/>
          </a:p>
        </p:txBody>
      </p:sp>
    </p:spTree>
    <p:extLst>
      <p:ext uri="{BB962C8B-B14F-4D97-AF65-F5344CB8AC3E}">
        <p14:creationId xmlns:p14="http://schemas.microsoft.com/office/powerpoint/2010/main" val="3101679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853592"/>
          </a:xfrm>
        </p:spPr>
        <p:txBody>
          <a:bodyPr>
            <a:normAutofit fontScale="90000"/>
          </a:bodyPr>
          <a:lstStyle/>
          <a:p>
            <a:r>
              <a:rPr lang="en-US" dirty="0" smtClean="0"/>
              <a:t>INDIVIDUAL ASSIGNMENT (10 MARKS)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4000" dirty="0" smtClean="0"/>
              <a:t>Please explain in detail how telecommunication applications simplify our daily life activities. </a:t>
            </a:r>
            <a:r>
              <a:rPr lang="en-US" sz="4000" dirty="0" smtClean="0"/>
              <a:t>Do you </a:t>
            </a:r>
            <a:r>
              <a:rPr lang="en-US" sz="4000" dirty="0"/>
              <a:t>agree? Explain your </a:t>
            </a:r>
            <a:r>
              <a:rPr lang="en-US" sz="4000" dirty="0" smtClean="0"/>
              <a:t>answer.</a:t>
            </a:r>
            <a:endParaRPr lang="en-US" sz="4000" dirty="0" smtClean="0"/>
          </a:p>
          <a:p>
            <a:pPr algn="just"/>
            <a:r>
              <a:rPr lang="en-US" sz="4000" dirty="0" smtClean="0"/>
              <a:t>To be submitted on E-Learning before </a:t>
            </a:r>
            <a:r>
              <a:rPr lang="en-US" sz="4000" dirty="0" smtClean="0"/>
              <a:t>10/04/2023</a:t>
            </a:r>
            <a:endParaRPr lang="en-US" sz="4000" dirty="0"/>
          </a:p>
        </p:txBody>
      </p:sp>
    </p:spTree>
    <p:extLst>
      <p:ext uri="{BB962C8B-B14F-4D97-AF65-F5344CB8AC3E}">
        <p14:creationId xmlns:p14="http://schemas.microsoft.com/office/powerpoint/2010/main" val="1145627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4732" y="539273"/>
            <a:ext cx="6283782" cy="401441"/>
          </a:xfrm>
        </p:spPr>
        <p:txBody>
          <a:bodyPr>
            <a:normAutofit fontScale="90000"/>
          </a:bodyPr>
          <a:lstStyle/>
          <a:p>
            <a:r>
              <a:rPr lang="en-US" dirty="0" smtClean="0"/>
              <a:t>system</a:t>
            </a:r>
            <a:endParaRPr lang="en-US" dirty="0"/>
          </a:p>
        </p:txBody>
      </p:sp>
      <p:sp>
        <p:nvSpPr>
          <p:cNvPr id="5" name="Content Placeholder 4"/>
          <p:cNvSpPr>
            <a:spLocks noGrp="1"/>
          </p:cNvSpPr>
          <p:nvPr>
            <p:ph idx="1"/>
          </p:nvPr>
        </p:nvSpPr>
        <p:spPr>
          <a:xfrm>
            <a:off x="1756437" y="1312605"/>
            <a:ext cx="7295465" cy="3686991"/>
          </a:xfrm>
        </p:spPr>
        <p:txBody>
          <a:bodyPr>
            <a:normAutofit fontScale="55000" lnSpcReduction="20000"/>
          </a:bodyPr>
          <a:lstStyle/>
          <a:p>
            <a:r>
              <a:rPr lang="en-US" dirty="0" smtClean="0"/>
              <a:t>A </a:t>
            </a:r>
            <a:r>
              <a:rPr lang="en-US" b="1" dirty="0" smtClean="0"/>
              <a:t>system</a:t>
            </a:r>
            <a:r>
              <a:rPr lang="en-US" dirty="0" smtClean="0"/>
              <a:t> is </a:t>
            </a:r>
            <a:r>
              <a:rPr lang="en-US" sz="3800" dirty="0" smtClean="0"/>
              <a:t>defined </a:t>
            </a:r>
            <a:r>
              <a:rPr lang="en-US" sz="3800" dirty="0"/>
              <a:t>as </a:t>
            </a:r>
            <a:r>
              <a:rPr lang="en-US" sz="3800" i="1" dirty="0"/>
              <a:t>a set of interrelated components, with a clearly defined boundary, working </a:t>
            </a:r>
            <a:r>
              <a:rPr lang="en-US" sz="3800" i="1" dirty="0" smtClean="0"/>
              <a:t>together to </a:t>
            </a:r>
            <a:r>
              <a:rPr lang="en-US" sz="3800" i="1" dirty="0"/>
              <a:t>achieve a common set of objectives by accepting inputs and producing outputs in an </a:t>
            </a:r>
            <a:r>
              <a:rPr lang="en-US" sz="3800" i="1" dirty="0" smtClean="0"/>
              <a:t>organized transformation </a:t>
            </a:r>
            <a:r>
              <a:rPr lang="en-US" sz="3800" i="1" dirty="0"/>
              <a:t>process </a:t>
            </a:r>
            <a:r>
              <a:rPr lang="en-US" dirty="0" smtClean="0"/>
              <a:t>.</a:t>
            </a:r>
          </a:p>
          <a:p>
            <a:pPr marL="0" indent="0">
              <a:buNone/>
            </a:pPr>
            <a:endParaRPr lang="en-US" dirty="0"/>
          </a:p>
          <a:p>
            <a:pPr marL="0" indent="0">
              <a:buNone/>
            </a:pPr>
            <a:r>
              <a:rPr lang="en-US" dirty="0" smtClean="0"/>
              <a:t> </a:t>
            </a:r>
            <a:r>
              <a:rPr lang="en-US" u="sng" dirty="0" smtClean="0"/>
              <a:t>Systems </a:t>
            </a:r>
            <a:r>
              <a:rPr lang="en-US" u="sng" dirty="0"/>
              <a:t>have three basic functions:</a:t>
            </a:r>
          </a:p>
          <a:p>
            <a:pPr marL="514350" indent="-514350">
              <a:buFont typeface="+mj-lt"/>
              <a:buAutoNum type="arabicPeriod"/>
            </a:pPr>
            <a:r>
              <a:rPr lang="en-US" dirty="0" smtClean="0"/>
              <a:t> </a:t>
            </a:r>
            <a:r>
              <a:rPr lang="en-US" b="1" dirty="0" smtClean="0"/>
              <a:t>Input- </a:t>
            </a:r>
            <a:r>
              <a:rPr lang="en-US" dirty="0"/>
              <a:t>involves capturing and assembling elements that enter the system to </a:t>
            </a:r>
            <a:r>
              <a:rPr lang="en-US" dirty="0" smtClean="0"/>
              <a:t>be processed</a:t>
            </a:r>
            <a:r>
              <a:rPr lang="en-US" dirty="0"/>
              <a:t>. For example, raw materials, energy, data, and human effort must </a:t>
            </a:r>
            <a:r>
              <a:rPr lang="en-US" dirty="0" smtClean="0"/>
              <a:t>be secured </a:t>
            </a:r>
            <a:r>
              <a:rPr lang="en-US" dirty="0"/>
              <a:t>and organized for processing.</a:t>
            </a:r>
          </a:p>
          <a:p>
            <a:pPr marL="514350" indent="-514350">
              <a:buFont typeface="+mj-lt"/>
              <a:buAutoNum type="arabicPeriod"/>
            </a:pPr>
            <a:r>
              <a:rPr lang="en-US" dirty="0" smtClean="0"/>
              <a:t> </a:t>
            </a:r>
            <a:r>
              <a:rPr lang="en-US" b="1" dirty="0" smtClean="0"/>
              <a:t>Processing- </a:t>
            </a:r>
            <a:r>
              <a:rPr lang="en-US" dirty="0"/>
              <a:t>involves transformation processes that convert input into output. </a:t>
            </a:r>
            <a:r>
              <a:rPr lang="en-US" dirty="0" smtClean="0"/>
              <a:t>Examples are </a:t>
            </a:r>
            <a:r>
              <a:rPr lang="en-US" dirty="0"/>
              <a:t>manufacturing processes, the human breathing process, or </a:t>
            </a:r>
            <a:r>
              <a:rPr lang="en-US" dirty="0" smtClean="0"/>
              <a:t>mathematical calculations</a:t>
            </a:r>
            <a:r>
              <a:rPr lang="en-US" dirty="0"/>
              <a:t>.</a:t>
            </a:r>
          </a:p>
          <a:p>
            <a:pPr marL="514350" indent="-514350">
              <a:buFont typeface="+mj-lt"/>
              <a:buAutoNum type="arabicPeriod"/>
            </a:pPr>
            <a:r>
              <a:rPr lang="en-US" b="1" dirty="0" smtClean="0"/>
              <a:t>Output- </a:t>
            </a:r>
            <a:r>
              <a:rPr lang="en-US" dirty="0"/>
              <a:t>involves transferring elements that have been produced by a </a:t>
            </a:r>
            <a:r>
              <a:rPr lang="en-US" dirty="0" smtClean="0"/>
              <a:t>transformation process </a:t>
            </a:r>
            <a:r>
              <a:rPr lang="en-US" dirty="0"/>
              <a:t>to their ultimate destination. For example, finished products, </a:t>
            </a:r>
            <a:r>
              <a:rPr lang="en-US" dirty="0" smtClean="0"/>
              <a:t>human services</a:t>
            </a:r>
            <a:r>
              <a:rPr lang="en-US" dirty="0"/>
              <a:t>, and management information must be transmitted to their human users.</a:t>
            </a:r>
            <a:endParaRPr lang="en-US" b="1" dirty="0"/>
          </a:p>
        </p:txBody>
      </p:sp>
    </p:spTree>
    <p:extLst>
      <p:ext uri="{BB962C8B-B14F-4D97-AF65-F5344CB8AC3E}">
        <p14:creationId xmlns:p14="http://schemas.microsoft.com/office/powerpoint/2010/main" val="3678253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4732" y="539273"/>
            <a:ext cx="6283782" cy="401441"/>
          </a:xfrm>
        </p:spPr>
        <p:txBody>
          <a:bodyPr>
            <a:normAutofit fontScale="90000"/>
          </a:bodyPr>
          <a:lstStyle/>
          <a:p>
            <a:r>
              <a:rPr lang="en-US" dirty="0" smtClean="0"/>
              <a:t>Information </a:t>
            </a:r>
            <a:r>
              <a:rPr lang="en-US" dirty="0"/>
              <a:t>system (IS)</a:t>
            </a:r>
          </a:p>
        </p:txBody>
      </p:sp>
      <p:sp>
        <p:nvSpPr>
          <p:cNvPr id="5" name="Content Placeholder 4"/>
          <p:cNvSpPr>
            <a:spLocks noGrp="1"/>
          </p:cNvSpPr>
          <p:nvPr>
            <p:ph idx="1"/>
          </p:nvPr>
        </p:nvSpPr>
        <p:spPr>
          <a:xfrm>
            <a:off x="1756437" y="1312605"/>
            <a:ext cx="7295465" cy="3686991"/>
          </a:xfrm>
        </p:spPr>
        <p:txBody>
          <a:bodyPr>
            <a:normAutofit/>
          </a:bodyPr>
          <a:lstStyle/>
          <a:p>
            <a:pPr algn="just"/>
            <a:r>
              <a:rPr lang="en-US" dirty="0" smtClean="0"/>
              <a:t>can </a:t>
            </a:r>
            <a:r>
              <a:rPr lang="en-US" dirty="0"/>
              <a:t>be any organized combination of people, hardware, </a:t>
            </a:r>
            <a:r>
              <a:rPr lang="en-US" dirty="0" smtClean="0"/>
              <a:t>software, communications networks</a:t>
            </a:r>
            <a:r>
              <a:rPr lang="en-US" dirty="0"/>
              <a:t>, data resources, and policies and procedures </a:t>
            </a:r>
            <a:r>
              <a:rPr lang="en-US" dirty="0" smtClean="0"/>
              <a:t>that stores</a:t>
            </a:r>
            <a:r>
              <a:rPr lang="en-US" dirty="0"/>
              <a:t>, retrieves, transforms, and disseminates information in an organization</a:t>
            </a:r>
            <a:endParaRPr lang="en-US" b="1" dirty="0"/>
          </a:p>
        </p:txBody>
      </p:sp>
    </p:spTree>
    <p:extLst>
      <p:ext uri="{BB962C8B-B14F-4D97-AF65-F5344CB8AC3E}">
        <p14:creationId xmlns:p14="http://schemas.microsoft.com/office/powerpoint/2010/main" val="2545265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4732" y="539273"/>
            <a:ext cx="6283782" cy="401441"/>
          </a:xfrm>
        </p:spPr>
        <p:txBody>
          <a:bodyPr>
            <a:normAutofit fontScale="90000"/>
          </a:bodyPr>
          <a:lstStyle/>
          <a:p>
            <a:r>
              <a:rPr lang="en-US" dirty="0"/>
              <a:t>IT infrastructure</a:t>
            </a:r>
          </a:p>
        </p:txBody>
      </p:sp>
      <p:sp>
        <p:nvSpPr>
          <p:cNvPr id="5" name="Content Placeholder 4"/>
          <p:cNvSpPr>
            <a:spLocks noGrp="1"/>
          </p:cNvSpPr>
          <p:nvPr>
            <p:ph idx="1"/>
          </p:nvPr>
        </p:nvSpPr>
        <p:spPr>
          <a:xfrm>
            <a:off x="1756437" y="1312605"/>
            <a:ext cx="7295465" cy="3686991"/>
          </a:xfrm>
        </p:spPr>
        <p:txBody>
          <a:bodyPr>
            <a:normAutofit/>
          </a:bodyPr>
          <a:lstStyle/>
          <a:p>
            <a:r>
              <a:rPr lang="en-US" dirty="0"/>
              <a:t>IT infrastructure refers to various components required to run IT and IT-enabled operations. These include software, composite hardware, network services, and resources. The infrastructure enables organizations to deliver services and solutions to customers, partners, and employees.</a:t>
            </a:r>
            <a:endParaRPr lang="en-US" b="1"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Fundamental Roles </a:t>
            </a:r>
            <a:r>
              <a:rPr lang="en-US" dirty="0"/>
              <a:t>of IS in</a:t>
            </a:r>
            <a:br>
              <a:rPr lang="en-US" dirty="0"/>
            </a:br>
            <a:r>
              <a:rPr lang="en-US" dirty="0"/>
              <a:t>Business</a:t>
            </a:r>
          </a:p>
        </p:txBody>
      </p:sp>
      <p:sp>
        <p:nvSpPr>
          <p:cNvPr id="3" name="Content Placeholder 2"/>
          <p:cNvSpPr>
            <a:spLocks noGrp="1"/>
          </p:cNvSpPr>
          <p:nvPr>
            <p:ph idx="1"/>
          </p:nvPr>
        </p:nvSpPr>
        <p:spPr>
          <a:xfrm>
            <a:off x="1716967" y="1312605"/>
            <a:ext cx="6984582" cy="3713306"/>
          </a:xfrm>
        </p:spPr>
        <p:txBody>
          <a:bodyPr>
            <a:normAutofit fontScale="70000" lnSpcReduction="20000"/>
          </a:bodyPr>
          <a:lstStyle/>
          <a:p>
            <a:pPr algn="just"/>
            <a:r>
              <a:rPr lang="en-US" dirty="0"/>
              <a:t>there </a:t>
            </a:r>
            <a:r>
              <a:rPr lang="en-US" dirty="0" smtClean="0"/>
              <a:t>are three(3) </a:t>
            </a:r>
            <a:r>
              <a:rPr lang="en-US" dirty="0"/>
              <a:t>fundamental reasons for all business applications of information technology.</a:t>
            </a:r>
          </a:p>
          <a:p>
            <a:pPr algn="just"/>
            <a:r>
              <a:rPr lang="en-US" dirty="0"/>
              <a:t>They are found in the three vital roles that information systems can perform for </a:t>
            </a:r>
            <a:r>
              <a:rPr lang="en-US" dirty="0" smtClean="0"/>
              <a:t>a business </a:t>
            </a:r>
            <a:r>
              <a:rPr lang="en-US" dirty="0"/>
              <a:t>enterprise:</a:t>
            </a:r>
          </a:p>
          <a:p>
            <a:pPr marL="571500" indent="-571500">
              <a:buFont typeface="+mj-lt"/>
              <a:buAutoNum type="romanLcPeriod"/>
            </a:pPr>
            <a:r>
              <a:rPr lang="en-US" b="1" dirty="0" smtClean="0"/>
              <a:t>Support </a:t>
            </a:r>
            <a:r>
              <a:rPr lang="en-US" b="1" dirty="0"/>
              <a:t>of business processes and </a:t>
            </a:r>
            <a:r>
              <a:rPr lang="en-US" b="1" dirty="0" smtClean="0"/>
              <a:t>operations.</a:t>
            </a:r>
          </a:p>
          <a:p>
            <a:pPr lvl="1"/>
            <a:r>
              <a:rPr lang="en-US" dirty="0" smtClean="0"/>
              <a:t>Use computer-based </a:t>
            </a:r>
            <a:r>
              <a:rPr lang="en-US" dirty="0"/>
              <a:t>information systems to help </a:t>
            </a:r>
            <a:r>
              <a:rPr lang="en-US" dirty="0" smtClean="0"/>
              <a:t>their daily activities</a:t>
            </a:r>
            <a:endParaRPr lang="en-US" b="1" dirty="0" smtClean="0"/>
          </a:p>
          <a:p>
            <a:pPr marL="571500" indent="-571500">
              <a:buFont typeface="+mj-lt"/>
              <a:buAutoNum type="romanLcPeriod"/>
            </a:pPr>
            <a:r>
              <a:rPr lang="en-US" b="1" dirty="0" smtClean="0"/>
              <a:t>Support </a:t>
            </a:r>
            <a:r>
              <a:rPr lang="en-US" b="1" dirty="0"/>
              <a:t>of decision making by employees and </a:t>
            </a:r>
            <a:r>
              <a:rPr lang="en-US" b="1" dirty="0" smtClean="0"/>
              <a:t>managers.</a:t>
            </a:r>
          </a:p>
          <a:p>
            <a:pPr lvl="1"/>
            <a:r>
              <a:rPr lang="en-US" dirty="0"/>
              <a:t>Information systems also help store </a:t>
            </a:r>
            <a:r>
              <a:rPr lang="en-US" dirty="0" smtClean="0"/>
              <a:t>managers and </a:t>
            </a:r>
            <a:r>
              <a:rPr lang="en-US" dirty="0"/>
              <a:t>other business professionals make better decisions</a:t>
            </a:r>
            <a:endParaRPr lang="en-US" b="1" dirty="0" smtClean="0"/>
          </a:p>
          <a:p>
            <a:pPr marL="571500" indent="-571500">
              <a:buFont typeface="+mj-lt"/>
              <a:buAutoNum type="romanLcPeriod"/>
            </a:pPr>
            <a:r>
              <a:rPr lang="en-US" b="1" dirty="0" smtClean="0"/>
              <a:t>Support </a:t>
            </a:r>
            <a:r>
              <a:rPr lang="en-US" b="1" dirty="0"/>
              <a:t>of strategies for competitive advantage</a:t>
            </a:r>
            <a:r>
              <a:rPr lang="en-US" b="1" dirty="0" smtClean="0"/>
              <a:t>.</a:t>
            </a:r>
          </a:p>
          <a:p>
            <a:pPr lvl="1"/>
            <a:r>
              <a:rPr lang="en-US" dirty="0"/>
              <a:t>Gaining a strategic </a:t>
            </a:r>
            <a:r>
              <a:rPr lang="en-US" dirty="0" smtClean="0"/>
              <a:t>advantage over </a:t>
            </a:r>
            <a:r>
              <a:rPr lang="en-US" dirty="0"/>
              <a:t>competitors requires the innovative application of information technologies</a:t>
            </a:r>
          </a:p>
        </p:txBody>
      </p:sp>
    </p:spTree>
    <p:extLst>
      <p:ext uri="{BB962C8B-B14F-4D97-AF65-F5344CB8AC3E}">
        <p14:creationId xmlns:p14="http://schemas.microsoft.com/office/powerpoint/2010/main" val="94608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Role </a:t>
            </a:r>
            <a:r>
              <a:rPr lang="en-US" dirty="0" smtClean="0"/>
              <a:t>of e-Business in Business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e-business </a:t>
            </a:r>
            <a:r>
              <a:rPr lang="en-US" dirty="0" smtClean="0"/>
              <a:t>is using </a:t>
            </a:r>
            <a:r>
              <a:rPr lang="en-US" dirty="0"/>
              <a:t>Internet technologies to work </a:t>
            </a:r>
            <a:r>
              <a:rPr lang="en-US" dirty="0" smtClean="0"/>
              <a:t>and empower </a:t>
            </a:r>
            <a:r>
              <a:rPr lang="en-US" dirty="0"/>
              <a:t>business processes, e-commerce, and enterprise collaboration within a </a:t>
            </a:r>
            <a:r>
              <a:rPr lang="en-US" dirty="0" smtClean="0"/>
              <a:t>company and </a:t>
            </a:r>
            <a:r>
              <a:rPr lang="en-US" dirty="0"/>
              <a:t>with its customers, suppliers, and other business stakeholders</a:t>
            </a:r>
            <a:r>
              <a:rPr lang="en-US" dirty="0" smtClean="0"/>
              <a:t>.</a:t>
            </a:r>
          </a:p>
          <a:p>
            <a:pPr algn="just"/>
            <a:r>
              <a:rPr lang="en-US" dirty="0"/>
              <a:t>The Internet and related technologies and applications have changed how businesses operate and people work and how information systems support </a:t>
            </a:r>
            <a:r>
              <a:rPr lang="en-US" dirty="0" smtClean="0"/>
              <a:t>business processes</a:t>
            </a:r>
            <a:r>
              <a:rPr lang="en-US" dirty="0"/>
              <a:t>, </a:t>
            </a:r>
            <a:r>
              <a:rPr lang="en-US" dirty="0" smtClean="0"/>
              <a:t>decision-making, </a:t>
            </a:r>
            <a:r>
              <a:rPr lang="en-US" dirty="0"/>
              <a:t>and competitive advantage. Thus, many businesses </a:t>
            </a:r>
            <a:r>
              <a:rPr lang="en-US" dirty="0" smtClean="0"/>
              <a:t>today are </a:t>
            </a:r>
            <a:r>
              <a:rPr lang="en-US" dirty="0"/>
              <a:t>using Internet technologies to Web-enable their business processes and </a:t>
            </a:r>
            <a:r>
              <a:rPr lang="en-US" dirty="0" smtClean="0"/>
              <a:t>create innovative </a:t>
            </a:r>
            <a:r>
              <a:rPr lang="en-US" b="1" dirty="0"/>
              <a:t>e-business</a:t>
            </a:r>
            <a:r>
              <a:rPr lang="en-US" dirty="0"/>
              <a:t> applications</a:t>
            </a:r>
          </a:p>
        </p:txBody>
      </p:sp>
    </p:spTree>
    <p:extLst>
      <p:ext uri="{BB962C8B-B14F-4D97-AF65-F5344CB8AC3E}">
        <p14:creationId xmlns:p14="http://schemas.microsoft.com/office/powerpoint/2010/main" val="628978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878" y="151146"/>
            <a:ext cx="6283782" cy="368549"/>
          </a:xfrm>
        </p:spPr>
        <p:txBody>
          <a:bodyPr>
            <a:normAutofit fontScale="90000"/>
          </a:bodyPr>
          <a:lstStyle/>
          <a:p>
            <a:pPr algn="just"/>
            <a:r>
              <a:rPr lang="en-US" dirty="0" smtClean="0"/>
              <a:t>CONT…</a:t>
            </a:r>
            <a:endParaRPr lang="en-US" dirty="0"/>
          </a:p>
        </p:txBody>
      </p:sp>
      <p:sp>
        <p:nvSpPr>
          <p:cNvPr id="4" name="Content Placeholder 3"/>
          <p:cNvSpPr>
            <a:spLocks noGrp="1"/>
          </p:cNvSpPr>
          <p:nvPr>
            <p:ph idx="1"/>
          </p:nvPr>
        </p:nvSpPr>
        <p:spPr>
          <a:xfrm>
            <a:off x="1124910" y="2545846"/>
            <a:ext cx="2230084" cy="1966199"/>
          </a:xfrm>
        </p:spPr>
        <p:txBody>
          <a:bodyPr>
            <a:normAutofit fontScale="92500" lnSpcReduction="20000"/>
          </a:bodyPr>
          <a:lstStyle/>
          <a:p>
            <a:pPr marL="0" indent="0" algn="justLow">
              <a:buNone/>
            </a:pPr>
            <a:r>
              <a:rPr lang="en-US" sz="1600" b="1" dirty="0" smtClean="0"/>
              <a:t>Businesses </a:t>
            </a:r>
            <a:r>
              <a:rPr lang="en-US" sz="1600" b="1" dirty="0"/>
              <a:t>Today depend on the Internet, intranets, and Extranets to implement and </a:t>
            </a:r>
            <a:r>
              <a:rPr lang="en-US" sz="1600" b="1" dirty="0" smtClean="0"/>
              <a:t>manage innovative </a:t>
            </a:r>
            <a:r>
              <a:rPr lang="en-US" sz="1600" b="1" dirty="0"/>
              <a:t>e-business applications.</a:t>
            </a:r>
          </a:p>
          <a:p>
            <a:pPr marL="0" indent="0">
              <a:buNone/>
            </a:pPr>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181" y="651417"/>
            <a:ext cx="5331281" cy="4248756"/>
          </a:xfrm>
          <a:prstGeom prst="rect">
            <a:avLst/>
          </a:prstGeom>
        </p:spPr>
      </p:pic>
    </p:spTree>
    <p:extLst>
      <p:ext uri="{BB962C8B-B14F-4D97-AF65-F5344CB8AC3E}">
        <p14:creationId xmlns:p14="http://schemas.microsoft.com/office/powerpoint/2010/main" val="1402204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442" y="0"/>
            <a:ext cx="8259098" cy="1032109"/>
          </a:xfrm>
        </p:spPr>
        <p:txBody>
          <a:bodyPr>
            <a:normAutofit/>
          </a:bodyPr>
          <a:lstStyle/>
          <a:p>
            <a:r>
              <a:rPr lang="en-US" sz="2400" dirty="0"/>
              <a:t>Types </a:t>
            </a:r>
            <a:r>
              <a:rPr lang="en-US" sz="2400" dirty="0" smtClean="0"/>
              <a:t>of Information Systems</a:t>
            </a:r>
            <a:endParaRPr lang="en-US" sz="2400" dirty="0"/>
          </a:p>
        </p:txBody>
      </p:sp>
      <p:sp>
        <p:nvSpPr>
          <p:cNvPr id="4" name="Content Placeholder 3"/>
          <p:cNvSpPr>
            <a:spLocks noGrp="1"/>
          </p:cNvSpPr>
          <p:nvPr>
            <p:ph idx="1"/>
          </p:nvPr>
        </p:nvSpPr>
        <p:spPr/>
        <p:txBody>
          <a:bodyPr>
            <a:normAutofit fontScale="70000" lnSpcReduction="20000"/>
          </a:bodyPr>
          <a:lstStyle/>
          <a:p>
            <a:pPr marL="0" indent="0">
              <a:buNone/>
            </a:pPr>
            <a:r>
              <a:rPr lang="en-US" sz="2000" dirty="0"/>
              <a:t>several types </a:t>
            </a:r>
            <a:r>
              <a:rPr lang="en-US" sz="2000" dirty="0" smtClean="0"/>
              <a:t>of information </a:t>
            </a:r>
            <a:r>
              <a:rPr lang="en-US" sz="2000" dirty="0"/>
              <a:t>systems can be classified as either </a:t>
            </a:r>
            <a:r>
              <a:rPr lang="en-US" sz="2000" u="sng" dirty="0"/>
              <a:t>operations</a:t>
            </a:r>
            <a:r>
              <a:rPr lang="en-US" sz="2000" dirty="0"/>
              <a:t> or </a:t>
            </a:r>
            <a:r>
              <a:rPr lang="en-US" sz="2000" u="sng" dirty="0"/>
              <a:t>management</a:t>
            </a:r>
            <a:r>
              <a:rPr lang="en-US" sz="2000" dirty="0"/>
              <a:t> </a:t>
            </a:r>
            <a:r>
              <a:rPr lang="en-US" sz="2000" dirty="0" smtClean="0"/>
              <a:t>information systems.</a:t>
            </a:r>
          </a:p>
          <a:p>
            <a:pPr marL="0" indent="0">
              <a:buNone/>
            </a:pPr>
            <a:endParaRPr lang="en-US" sz="2000" dirty="0" smtClean="0"/>
          </a:p>
          <a:p>
            <a:pPr marL="0" indent="0">
              <a:buNone/>
            </a:pPr>
            <a:r>
              <a:rPr lang="en-US" sz="2000" b="1" dirty="0" smtClean="0"/>
              <a:t>Operational support System</a:t>
            </a:r>
            <a:endParaRPr lang="en-US" sz="2000" b="1" dirty="0"/>
          </a:p>
          <a:p>
            <a:pPr marL="0" indent="0">
              <a:buNone/>
            </a:pPr>
            <a:r>
              <a:rPr lang="en-US" sz="2000" dirty="0"/>
              <a:t>Information systems have always been needed to process data generated by, and used in, business operations. Such operations support systems produce a variety of information products for internal and external use; however, they do not emphasize the specific information products that can best be used by managers. Further processing by management information systems is usually required</a:t>
            </a:r>
            <a:r>
              <a:rPr lang="en-US" sz="2000" dirty="0" smtClean="0"/>
              <a:t>.</a:t>
            </a:r>
          </a:p>
          <a:p>
            <a:pPr marL="0" indent="0">
              <a:buNone/>
            </a:pPr>
            <a:endParaRPr lang="en-US" sz="2000" dirty="0" smtClean="0"/>
          </a:p>
          <a:p>
            <a:pPr marL="514350" indent="-514350">
              <a:buFont typeface="+mj-lt"/>
              <a:buAutoNum type="romanLcPeriod"/>
            </a:pPr>
            <a:r>
              <a:rPr lang="en-US" sz="2000" b="1" dirty="0"/>
              <a:t>Transaction processing systems. </a:t>
            </a:r>
            <a:r>
              <a:rPr lang="en-US" sz="2000" dirty="0"/>
              <a:t>Process data resulting from business transactions, update operational databases, </a:t>
            </a:r>
            <a:r>
              <a:rPr lang="en-US" sz="2000" dirty="0" smtClean="0"/>
              <a:t>and produce </a:t>
            </a:r>
            <a:r>
              <a:rPr lang="en-US" sz="2000" dirty="0"/>
              <a:t>business documents. Examples: sales and inventory processing and accounting systems.</a:t>
            </a:r>
          </a:p>
          <a:p>
            <a:pPr marL="514350" indent="-514350">
              <a:buFont typeface="+mj-lt"/>
              <a:buAutoNum type="romanLcPeriod"/>
            </a:pPr>
            <a:r>
              <a:rPr lang="en-US" sz="2000" b="1" dirty="0" smtClean="0"/>
              <a:t>Process </a:t>
            </a:r>
            <a:r>
              <a:rPr lang="en-US" sz="2000" b="1" dirty="0"/>
              <a:t>control systems. </a:t>
            </a:r>
            <a:r>
              <a:rPr lang="en-US" sz="2000" dirty="0"/>
              <a:t>Monitor and control industrial processes. Examples: petroleum refining, power </a:t>
            </a:r>
            <a:r>
              <a:rPr lang="en-US" sz="2000" dirty="0" smtClean="0"/>
              <a:t>generation, and </a:t>
            </a:r>
            <a:r>
              <a:rPr lang="en-US" sz="2000" dirty="0"/>
              <a:t>steel production systems.</a:t>
            </a:r>
          </a:p>
          <a:p>
            <a:pPr marL="514350" indent="-514350">
              <a:buFont typeface="+mj-lt"/>
              <a:buAutoNum type="romanLcPeriod"/>
            </a:pPr>
            <a:r>
              <a:rPr lang="en-US" sz="2000" b="1" dirty="0" smtClean="0"/>
              <a:t>Enterprise </a:t>
            </a:r>
            <a:r>
              <a:rPr lang="en-US" sz="2000" b="1" dirty="0"/>
              <a:t>collaboration systems. </a:t>
            </a:r>
            <a:r>
              <a:rPr lang="en-US" sz="2000" dirty="0"/>
              <a:t>Support team, workgroup, and enterprise communications and </a:t>
            </a:r>
            <a:r>
              <a:rPr lang="en-US" sz="2000" dirty="0" smtClean="0"/>
              <a:t>collaborations. Examples</a:t>
            </a:r>
            <a:r>
              <a:rPr lang="en-US" sz="2000" dirty="0"/>
              <a:t>: e-mail, chat, and videoconferencing groupware systems.</a:t>
            </a:r>
          </a:p>
          <a:p>
            <a:pPr marL="0" indent="0">
              <a:buNone/>
            </a:pPr>
            <a:endParaRPr lang="en-US" sz="2000" dirty="0"/>
          </a:p>
        </p:txBody>
      </p:sp>
    </p:spTree>
    <p:extLst>
      <p:ext uri="{BB962C8B-B14F-4D97-AF65-F5344CB8AC3E}">
        <p14:creationId xmlns:p14="http://schemas.microsoft.com/office/powerpoint/2010/main" val="315904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2341</Words>
  <Application>Microsoft Office PowerPoint</Application>
  <PresentationFormat>On-screen Show (16:9)</PresentationFormat>
  <Paragraphs>121</Paragraphs>
  <Slides>26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Lecturer: Mr Frank Bsc.ITS (MU)  Office: New Building 213</vt:lpstr>
      <vt:lpstr>Information System</vt:lpstr>
      <vt:lpstr>system</vt:lpstr>
      <vt:lpstr>Information system (IS)</vt:lpstr>
      <vt:lpstr>IT infrastructure</vt:lpstr>
      <vt:lpstr>The Fundamental Roles of IS in Business</vt:lpstr>
      <vt:lpstr>The Role of e-Business in Business </vt:lpstr>
      <vt:lpstr>CONT…</vt:lpstr>
      <vt:lpstr>Types of Information Systems</vt:lpstr>
      <vt:lpstr>Management Support System</vt:lpstr>
      <vt:lpstr>Achieving Competitive  Advantage with IS</vt:lpstr>
      <vt:lpstr>Basic Strategies in the Business Use of Information Technology</vt:lpstr>
      <vt:lpstr>Basic Strategies in the Business Use of Information Technology</vt:lpstr>
      <vt:lpstr>Telecommunication </vt:lpstr>
      <vt:lpstr>Telecommunications,</vt:lpstr>
      <vt:lpstr>Importance of  Telecommunication</vt:lpstr>
      <vt:lpstr>Greater efficiency.</vt:lpstr>
      <vt:lpstr>Better distribution  of data</vt:lpstr>
      <vt:lpstr>Instant transactions.</vt:lpstr>
      <vt:lpstr>Flexible and  mobile workforce</vt:lpstr>
      <vt:lpstr>Alternative channels.</vt:lpstr>
      <vt:lpstr>TELECOMMUNICATIONS  IN DAILY USE</vt:lpstr>
      <vt:lpstr>Cellular Phones</vt:lpstr>
      <vt:lpstr>Video-conferencing</vt:lpstr>
      <vt:lpstr>Why you should Understand Telecommunication</vt:lpstr>
      <vt:lpstr>INDIVIDUAL ASSIGNMENT (10 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2023-03-29T13:23:29Z</dcterms:modified>
</cp:coreProperties>
</file>