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8" r:id="rId2"/>
    <p:sldId id="299" r:id="rId3"/>
    <p:sldId id="300" r:id="rId4"/>
    <p:sldId id="301" r:id="rId5"/>
    <p:sldId id="302" r:id="rId6"/>
    <p:sldId id="303" r:id="rId7"/>
    <p:sldId id="304" r:id="rId8"/>
    <p:sldId id="305" r:id="rId9"/>
    <p:sldId id="306" r:id="rId10"/>
    <p:sldId id="307" r:id="rId11"/>
    <p:sldId id="292" r:id="rId12"/>
    <p:sldId id="293" r:id="rId13"/>
    <p:sldId id="308" r:id="rId14"/>
    <p:sldId id="309" r:id="rId15"/>
    <p:sldId id="268" r:id="rId16"/>
    <p:sldId id="310" r:id="rId17"/>
    <p:sldId id="311" r:id="rId18"/>
    <p:sldId id="277" r:id="rId19"/>
    <p:sldId id="312" r:id="rId20"/>
    <p:sldId id="274" r:id="rId21"/>
    <p:sldId id="294" r:id="rId22"/>
    <p:sldId id="295" r:id="rId23"/>
    <p:sldId id="296" r:id="rId24"/>
    <p:sldId id="313" r:id="rId25"/>
    <p:sldId id="318" r:id="rId26"/>
    <p:sldId id="319" r:id="rId27"/>
    <p:sldId id="278" r:id="rId28"/>
    <p:sldId id="317" r:id="rId29"/>
    <p:sldId id="315" r:id="rId30"/>
    <p:sldId id="316" r:id="rId31"/>
    <p:sldId id="314" r:id="rId32"/>
    <p:sldId id="286" r:id="rId33"/>
    <p:sldId id="287" r:id="rId34"/>
    <p:sldId id="288" r:id="rId35"/>
    <p:sldId id="297"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35DA5A-61EB-4DA5-B93B-B0B2D991637B}" v="73" dt="2024-02-25T15:04:19.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94660"/>
  </p:normalViewPr>
  <p:slideViewPr>
    <p:cSldViewPr snapToGrid="0">
      <p:cViewPr varScale="1">
        <p:scale>
          <a:sx n="139" d="100"/>
          <a:sy n="139" d="100"/>
        </p:scale>
        <p:origin x="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Datenanbindung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Fehlerhafte Daten </a:t>
          </a:r>
          <a:r>
            <a:rPr lang="de-DE" dirty="0" err="1"/>
            <a:t>enfernen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Neues Feature hinzufügen (Zielvariable)</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Nicht relevante Features aus dem Datensatz </a:t>
          </a:r>
          <a:r>
            <a:rPr lang="de-DE" dirty="0" err="1"/>
            <a:t>enfernen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Daten für lineare Regression normalisieren</a:t>
          </a:r>
          <a:endParaRPr lang="en-US" dirty="0"/>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5"/>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5"/>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5"/>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5"/>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5"/>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5"/>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5"/>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5"/>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5"/>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5"/>
      <dgm:spPr/>
    </dgm:pt>
    <dgm:pt modelId="{33062A29-B47A-489B-AA6D-D1F0CEA461E5}" type="pres">
      <dgm:prSet presAssocID="{2C5298F6-A493-4246-ACAB-D942090296F9}"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B5D352-1E80-4ADC-8F34-2C7161DD81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1805F93-7F83-440E-B309-D34279A4B555}">
      <dgm:prSet/>
      <dgm:spPr/>
      <dgm:t>
        <a:bodyPr/>
        <a:lstStyle/>
        <a:p>
          <a:r>
            <a:rPr lang="de-DE" dirty="0"/>
            <a:t>1. Daten Zugriff erstellen</a:t>
          </a:r>
          <a:endParaRPr lang="en-US" dirty="0"/>
        </a:p>
      </dgm:t>
    </dgm:pt>
    <dgm:pt modelId="{D33B0420-9B5A-4B4C-9BF1-58F9E2BCEF28}" type="parTrans" cxnId="{29213BFC-A683-42B6-A00B-7206B21279C1}">
      <dgm:prSet/>
      <dgm:spPr/>
      <dgm:t>
        <a:bodyPr/>
        <a:lstStyle/>
        <a:p>
          <a:endParaRPr lang="en-US"/>
        </a:p>
      </dgm:t>
    </dgm:pt>
    <dgm:pt modelId="{D6A24C5F-FDE7-4FAF-9557-65CF6EBD3A2D}" type="sibTrans" cxnId="{29213BFC-A683-42B6-A00B-7206B21279C1}">
      <dgm:prSet/>
      <dgm:spPr/>
      <dgm:t>
        <a:bodyPr/>
        <a:lstStyle/>
        <a:p>
          <a:endParaRPr lang="en-US"/>
        </a:p>
      </dgm:t>
    </dgm:pt>
    <dgm:pt modelId="{66A1F5FF-7A59-4786-84EE-193516FE6546}">
      <dgm:prSet/>
      <dgm:spPr/>
      <dgm:t>
        <a:bodyPr/>
        <a:lstStyle/>
        <a:p>
          <a:r>
            <a:rPr lang="de-DE" dirty="0"/>
            <a:t>2. Texte der Log Einträge herausfiltern</a:t>
          </a:r>
          <a:endParaRPr lang="en-US" dirty="0"/>
        </a:p>
      </dgm:t>
    </dgm:pt>
    <dgm:pt modelId="{F3E29084-798A-41E3-9195-F28F7B496600}" type="parTrans" cxnId="{6378AA02-A301-4B72-A8F4-094311FAF60A}">
      <dgm:prSet/>
      <dgm:spPr/>
      <dgm:t>
        <a:bodyPr/>
        <a:lstStyle/>
        <a:p>
          <a:endParaRPr lang="en-US"/>
        </a:p>
      </dgm:t>
    </dgm:pt>
    <dgm:pt modelId="{C2373003-4654-4C34-BE98-0CF4010DBD23}" type="sibTrans" cxnId="{6378AA02-A301-4B72-A8F4-094311FAF60A}">
      <dgm:prSet/>
      <dgm:spPr/>
      <dgm:t>
        <a:bodyPr/>
        <a:lstStyle/>
        <a:p>
          <a:endParaRPr lang="en-US"/>
        </a:p>
      </dgm:t>
    </dgm:pt>
    <dgm:pt modelId="{ED73B545-D622-43FB-93FB-F38B9DDAE81A}">
      <dgm:prSet/>
      <dgm:spPr/>
      <dgm:t>
        <a:bodyPr/>
        <a:lstStyle/>
        <a:p>
          <a:r>
            <a:rPr lang="de-DE" dirty="0"/>
            <a:t>3. Texte in Grundform bringen mit </a:t>
          </a:r>
          <a:r>
            <a:rPr lang="de-DE" dirty="0" err="1"/>
            <a:t>Lemmatization</a:t>
          </a:r>
          <a:endParaRPr lang="en-US" dirty="0"/>
        </a:p>
      </dgm:t>
    </dgm:pt>
    <dgm:pt modelId="{9E6E4A92-DB75-426F-A7ED-4161552A5F6D}" type="parTrans" cxnId="{055D4AA8-CBBB-496C-B85E-8CE119A5A72D}">
      <dgm:prSet/>
      <dgm:spPr/>
      <dgm:t>
        <a:bodyPr/>
        <a:lstStyle/>
        <a:p>
          <a:endParaRPr lang="en-US"/>
        </a:p>
      </dgm:t>
    </dgm:pt>
    <dgm:pt modelId="{E14B6A89-14E0-4C2B-A7D4-C396C8B4E7AE}" type="sibTrans" cxnId="{055D4AA8-CBBB-496C-B85E-8CE119A5A72D}">
      <dgm:prSet/>
      <dgm:spPr/>
      <dgm:t>
        <a:bodyPr/>
        <a:lstStyle/>
        <a:p>
          <a:endParaRPr lang="en-US"/>
        </a:p>
      </dgm:t>
    </dgm:pt>
    <dgm:pt modelId="{90D088F7-F5C7-4618-8744-F81A17C3CC91}">
      <dgm:prSet/>
      <dgm:spPr/>
      <dgm:t>
        <a:bodyPr/>
        <a:lstStyle/>
        <a:p>
          <a:r>
            <a:rPr lang="de-DE" dirty="0"/>
            <a:t>4. Lemmatisierten Text in Wörter zerlegen</a:t>
          </a:r>
          <a:endParaRPr lang="en-US" dirty="0"/>
        </a:p>
      </dgm:t>
    </dgm:pt>
    <dgm:pt modelId="{70311DEF-F328-417E-9BB4-524E6006E4A0}" type="parTrans" cxnId="{A649DD2F-097C-4AAF-8066-17BEF661AA55}">
      <dgm:prSet/>
      <dgm:spPr/>
      <dgm:t>
        <a:bodyPr/>
        <a:lstStyle/>
        <a:p>
          <a:endParaRPr lang="en-US"/>
        </a:p>
      </dgm:t>
    </dgm:pt>
    <dgm:pt modelId="{A77D9DD8-81F0-4503-8850-627C25C0CCD6}" type="sibTrans" cxnId="{A649DD2F-097C-4AAF-8066-17BEF661AA55}">
      <dgm:prSet/>
      <dgm:spPr/>
      <dgm:t>
        <a:bodyPr/>
        <a:lstStyle/>
        <a:p>
          <a:endParaRPr lang="en-US"/>
        </a:p>
      </dgm:t>
    </dgm:pt>
    <dgm:pt modelId="{2C5298F6-A493-4246-ACAB-D942090296F9}">
      <dgm:prSet/>
      <dgm:spPr/>
      <dgm:t>
        <a:bodyPr/>
        <a:lstStyle/>
        <a:p>
          <a:r>
            <a:rPr lang="de-DE" dirty="0"/>
            <a:t>5. Zerlegten Text mit </a:t>
          </a:r>
          <a:r>
            <a:rPr lang="de-DE" dirty="0" err="1"/>
            <a:t>Stemming</a:t>
          </a:r>
          <a:r>
            <a:rPr lang="de-DE" dirty="0"/>
            <a:t> auf die Stammform zurückführen</a:t>
          </a:r>
        </a:p>
      </dgm:t>
    </dgm:pt>
    <dgm:pt modelId="{43C432C7-5C48-4CFE-BAA0-68DC65637E4F}" type="parTrans" cxnId="{EB0CEC6D-E76B-4136-84BB-47D8B1FE6717}">
      <dgm:prSet/>
      <dgm:spPr/>
      <dgm:t>
        <a:bodyPr/>
        <a:lstStyle/>
        <a:p>
          <a:endParaRPr lang="en-US"/>
        </a:p>
      </dgm:t>
    </dgm:pt>
    <dgm:pt modelId="{57B842D4-01E8-4DA7-AE2A-21D0118EB1D3}" type="sibTrans" cxnId="{EB0CEC6D-E76B-4136-84BB-47D8B1FE6717}">
      <dgm:prSet/>
      <dgm:spPr/>
      <dgm:t>
        <a:bodyPr/>
        <a:lstStyle/>
        <a:p>
          <a:endParaRPr lang="en-US"/>
        </a:p>
      </dgm:t>
    </dgm:pt>
    <dgm:pt modelId="{F3FAD382-26DA-4008-B5F6-23BC3F3DF1CC}">
      <dgm:prSet/>
      <dgm:spPr/>
      <dgm:t>
        <a:bodyPr/>
        <a:lstStyle/>
        <a:p>
          <a:r>
            <a:rPr lang="de-DE" dirty="0"/>
            <a:t>6. Daten bereinigen</a:t>
          </a:r>
        </a:p>
      </dgm:t>
    </dgm:pt>
    <dgm:pt modelId="{4AE80825-7BD4-402A-ACFF-2F1051C27907}" type="parTrans" cxnId="{5BB16F44-A4DF-4E68-A03B-1C9C3BC67112}">
      <dgm:prSet/>
      <dgm:spPr/>
      <dgm:t>
        <a:bodyPr/>
        <a:lstStyle/>
        <a:p>
          <a:endParaRPr lang="en-US"/>
        </a:p>
      </dgm:t>
    </dgm:pt>
    <dgm:pt modelId="{BC6E3B6C-E730-4D29-9088-8715B7DF788F}" type="sibTrans" cxnId="{5BB16F44-A4DF-4E68-A03B-1C9C3BC67112}">
      <dgm:prSet/>
      <dgm:spPr/>
      <dgm:t>
        <a:bodyPr/>
        <a:lstStyle/>
        <a:p>
          <a:endParaRPr lang="en-US"/>
        </a:p>
      </dgm:t>
    </dgm:pt>
    <dgm:pt modelId="{AA4194FF-7B33-4304-8EE1-AA3992B92C19}" type="pres">
      <dgm:prSet presAssocID="{32B5D352-1E80-4ADC-8F34-2C7161DD8167}" presName="vert0" presStyleCnt="0">
        <dgm:presLayoutVars>
          <dgm:dir/>
          <dgm:animOne val="branch"/>
          <dgm:animLvl val="lvl"/>
        </dgm:presLayoutVars>
      </dgm:prSet>
      <dgm:spPr/>
    </dgm:pt>
    <dgm:pt modelId="{3B1956C2-D3BC-4B64-A547-FAAD60713C69}" type="pres">
      <dgm:prSet presAssocID="{71805F93-7F83-440E-B309-D34279A4B555}" presName="thickLine" presStyleLbl="alignNode1" presStyleIdx="0" presStyleCnt="6"/>
      <dgm:spPr/>
    </dgm:pt>
    <dgm:pt modelId="{D5A00DDD-DB7C-44FA-9BE4-9E0846C042E6}" type="pres">
      <dgm:prSet presAssocID="{71805F93-7F83-440E-B309-D34279A4B555}" presName="horz1" presStyleCnt="0"/>
      <dgm:spPr/>
    </dgm:pt>
    <dgm:pt modelId="{71D5278C-C71C-439B-9C94-D2EFC93CF49E}" type="pres">
      <dgm:prSet presAssocID="{71805F93-7F83-440E-B309-D34279A4B555}" presName="tx1" presStyleLbl="revTx" presStyleIdx="0" presStyleCnt="6"/>
      <dgm:spPr/>
    </dgm:pt>
    <dgm:pt modelId="{1583C4FA-4D04-48F6-A40A-40219B17840E}" type="pres">
      <dgm:prSet presAssocID="{71805F93-7F83-440E-B309-D34279A4B555}" presName="vert1" presStyleCnt="0"/>
      <dgm:spPr/>
    </dgm:pt>
    <dgm:pt modelId="{CEA212EF-0056-4C8B-A976-162F2CA0DE20}" type="pres">
      <dgm:prSet presAssocID="{66A1F5FF-7A59-4786-84EE-193516FE6546}" presName="thickLine" presStyleLbl="alignNode1" presStyleIdx="1" presStyleCnt="6"/>
      <dgm:spPr/>
    </dgm:pt>
    <dgm:pt modelId="{B40CA86E-2058-4AF1-810B-C5F20D0E562A}" type="pres">
      <dgm:prSet presAssocID="{66A1F5FF-7A59-4786-84EE-193516FE6546}" presName="horz1" presStyleCnt="0"/>
      <dgm:spPr/>
    </dgm:pt>
    <dgm:pt modelId="{4CC02FEC-F940-4797-AC15-196C2A5C31B8}" type="pres">
      <dgm:prSet presAssocID="{66A1F5FF-7A59-4786-84EE-193516FE6546}" presName="tx1" presStyleLbl="revTx" presStyleIdx="1" presStyleCnt="6"/>
      <dgm:spPr/>
    </dgm:pt>
    <dgm:pt modelId="{B9433B86-FA63-4FE6-A958-518C0D06F441}" type="pres">
      <dgm:prSet presAssocID="{66A1F5FF-7A59-4786-84EE-193516FE6546}" presName="vert1" presStyleCnt="0"/>
      <dgm:spPr/>
    </dgm:pt>
    <dgm:pt modelId="{4AF42601-9F90-40E1-AC5B-C1D98AD0D0AE}" type="pres">
      <dgm:prSet presAssocID="{ED73B545-D622-43FB-93FB-F38B9DDAE81A}" presName="thickLine" presStyleLbl="alignNode1" presStyleIdx="2" presStyleCnt="6"/>
      <dgm:spPr/>
    </dgm:pt>
    <dgm:pt modelId="{5B70A791-BB78-4872-A8B7-3759B71001DC}" type="pres">
      <dgm:prSet presAssocID="{ED73B545-D622-43FB-93FB-F38B9DDAE81A}" presName="horz1" presStyleCnt="0"/>
      <dgm:spPr/>
    </dgm:pt>
    <dgm:pt modelId="{1BCB1CAC-82C0-4F93-8EB2-C556D0E69138}" type="pres">
      <dgm:prSet presAssocID="{ED73B545-D622-43FB-93FB-F38B9DDAE81A}" presName="tx1" presStyleLbl="revTx" presStyleIdx="2" presStyleCnt="6"/>
      <dgm:spPr/>
    </dgm:pt>
    <dgm:pt modelId="{4DF29D2D-FCC5-4978-B93A-30B480E43555}" type="pres">
      <dgm:prSet presAssocID="{ED73B545-D622-43FB-93FB-F38B9DDAE81A}" presName="vert1" presStyleCnt="0"/>
      <dgm:spPr/>
    </dgm:pt>
    <dgm:pt modelId="{142B6D18-19C5-467E-9728-F1D4B452A777}" type="pres">
      <dgm:prSet presAssocID="{90D088F7-F5C7-4618-8744-F81A17C3CC91}" presName="thickLine" presStyleLbl="alignNode1" presStyleIdx="3" presStyleCnt="6"/>
      <dgm:spPr/>
    </dgm:pt>
    <dgm:pt modelId="{DB983CAD-A9CE-4697-89F9-32890205DA42}" type="pres">
      <dgm:prSet presAssocID="{90D088F7-F5C7-4618-8744-F81A17C3CC91}" presName="horz1" presStyleCnt="0"/>
      <dgm:spPr/>
    </dgm:pt>
    <dgm:pt modelId="{C0A36620-F4CE-437A-A031-8E9BE4FF52FE}" type="pres">
      <dgm:prSet presAssocID="{90D088F7-F5C7-4618-8744-F81A17C3CC91}" presName="tx1" presStyleLbl="revTx" presStyleIdx="3" presStyleCnt="6"/>
      <dgm:spPr/>
    </dgm:pt>
    <dgm:pt modelId="{9ED5A53A-C4A6-495A-8818-3A33F1ED0CF9}" type="pres">
      <dgm:prSet presAssocID="{90D088F7-F5C7-4618-8744-F81A17C3CC91}" presName="vert1" presStyleCnt="0"/>
      <dgm:spPr/>
    </dgm:pt>
    <dgm:pt modelId="{4DDB9EC5-ADB2-4E47-9108-9700D557EC5E}" type="pres">
      <dgm:prSet presAssocID="{2C5298F6-A493-4246-ACAB-D942090296F9}" presName="thickLine" presStyleLbl="alignNode1" presStyleIdx="4" presStyleCnt="6"/>
      <dgm:spPr/>
    </dgm:pt>
    <dgm:pt modelId="{75C7550D-5241-4207-A42B-99774CC71780}" type="pres">
      <dgm:prSet presAssocID="{2C5298F6-A493-4246-ACAB-D942090296F9}" presName="horz1" presStyleCnt="0"/>
      <dgm:spPr/>
    </dgm:pt>
    <dgm:pt modelId="{D5FD4061-508C-4BF8-83B5-36E3FD7D3AFD}" type="pres">
      <dgm:prSet presAssocID="{2C5298F6-A493-4246-ACAB-D942090296F9}" presName="tx1" presStyleLbl="revTx" presStyleIdx="4" presStyleCnt="6"/>
      <dgm:spPr/>
    </dgm:pt>
    <dgm:pt modelId="{33062A29-B47A-489B-AA6D-D1F0CEA461E5}" type="pres">
      <dgm:prSet presAssocID="{2C5298F6-A493-4246-ACAB-D942090296F9}" presName="vert1" presStyleCnt="0"/>
      <dgm:spPr/>
    </dgm:pt>
    <dgm:pt modelId="{B6E3AE86-D8E3-4304-92E1-7CC57DF2C8CA}" type="pres">
      <dgm:prSet presAssocID="{F3FAD382-26DA-4008-B5F6-23BC3F3DF1CC}" presName="thickLine" presStyleLbl="alignNode1" presStyleIdx="5" presStyleCnt="6"/>
      <dgm:spPr/>
    </dgm:pt>
    <dgm:pt modelId="{9FD3E9D9-FD0D-4521-91DE-B24CAA2748C2}" type="pres">
      <dgm:prSet presAssocID="{F3FAD382-26DA-4008-B5F6-23BC3F3DF1CC}" presName="horz1" presStyleCnt="0"/>
      <dgm:spPr/>
    </dgm:pt>
    <dgm:pt modelId="{DF9080AE-C644-47B9-A96E-A60CD004680A}" type="pres">
      <dgm:prSet presAssocID="{F3FAD382-26DA-4008-B5F6-23BC3F3DF1CC}" presName="tx1" presStyleLbl="revTx" presStyleIdx="5" presStyleCnt="6"/>
      <dgm:spPr/>
    </dgm:pt>
    <dgm:pt modelId="{C4EF29DB-7423-4C7B-9116-4A10752BC64B}" type="pres">
      <dgm:prSet presAssocID="{F3FAD382-26DA-4008-B5F6-23BC3F3DF1CC}" presName="vert1" presStyleCnt="0"/>
      <dgm:spPr/>
    </dgm:pt>
  </dgm:ptLst>
  <dgm:cxnLst>
    <dgm:cxn modelId="{6378AA02-A301-4B72-A8F4-094311FAF60A}" srcId="{32B5D352-1E80-4ADC-8F34-2C7161DD8167}" destId="{66A1F5FF-7A59-4786-84EE-193516FE6546}" srcOrd="1" destOrd="0" parTransId="{F3E29084-798A-41E3-9195-F28F7B496600}" sibTransId="{C2373003-4654-4C34-BE98-0CF4010DBD23}"/>
    <dgm:cxn modelId="{85BA841F-DD58-40AE-9698-4D2D0BB1DDA4}" type="presOf" srcId="{90D088F7-F5C7-4618-8744-F81A17C3CC91}" destId="{C0A36620-F4CE-437A-A031-8E9BE4FF52FE}" srcOrd="0" destOrd="0" presId="urn:microsoft.com/office/officeart/2008/layout/LinedList"/>
    <dgm:cxn modelId="{A649DD2F-097C-4AAF-8066-17BEF661AA55}" srcId="{32B5D352-1E80-4ADC-8F34-2C7161DD8167}" destId="{90D088F7-F5C7-4618-8744-F81A17C3CC91}" srcOrd="3" destOrd="0" parTransId="{70311DEF-F328-417E-9BB4-524E6006E4A0}" sibTransId="{A77D9DD8-81F0-4503-8850-627C25C0CCD6}"/>
    <dgm:cxn modelId="{5BB16F44-A4DF-4E68-A03B-1C9C3BC67112}" srcId="{32B5D352-1E80-4ADC-8F34-2C7161DD8167}" destId="{F3FAD382-26DA-4008-B5F6-23BC3F3DF1CC}" srcOrd="5" destOrd="0" parTransId="{4AE80825-7BD4-402A-ACFF-2F1051C27907}" sibTransId="{BC6E3B6C-E730-4D29-9088-8715B7DF788F}"/>
    <dgm:cxn modelId="{FBCD006B-63F8-47C7-A13D-718F319BC40D}" type="presOf" srcId="{ED73B545-D622-43FB-93FB-F38B9DDAE81A}" destId="{1BCB1CAC-82C0-4F93-8EB2-C556D0E69138}" srcOrd="0" destOrd="0" presId="urn:microsoft.com/office/officeart/2008/layout/LinedList"/>
    <dgm:cxn modelId="{EB0CEC6D-E76B-4136-84BB-47D8B1FE6717}" srcId="{32B5D352-1E80-4ADC-8F34-2C7161DD8167}" destId="{2C5298F6-A493-4246-ACAB-D942090296F9}" srcOrd="4" destOrd="0" parTransId="{43C432C7-5C48-4CFE-BAA0-68DC65637E4F}" sibTransId="{57B842D4-01E8-4DA7-AE2A-21D0118EB1D3}"/>
    <dgm:cxn modelId="{2947379F-6650-48EC-9673-A23A9ED13785}" type="presOf" srcId="{71805F93-7F83-440E-B309-D34279A4B555}" destId="{71D5278C-C71C-439B-9C94-D2EFC93CF49E}" srcOrd="0" destOrd="0" presId="urn:microsoft.com/office/officeart/2008/layout/LinedList"/>
    <dgm:cxn modelId="{055D4AA8-CBBB-496C-B85E-8CE119A5A72D}" srcId="{32B5D352-1E80-4ADC-8F34-2C7161DD8167}" destId="{ED73B545-D622-43FB-93FB-F38B9DDAE81A}" srcOrd="2" destOrd="0" parTransId="{9E6E4A92-DB75-426F-A7ED-4161552A5F6D}" sibTransId="{E14B6A89-14E0-4C2B-A7D4-C396C8B4E7AE}"/>
    <dgm:cxn modelId="{63C532B1-A687-475D-82EB-2FE4CDDEB8BC}" type="presOf" srcId="{66A1F5FF-7A59-4786-84EE-193516FE6546}" destId="{4CC02FEC-F940-4797-AC15-196C2A5C31B8}" srcOrd="0" destOrd="0" presId="urn:microsoft.com/office/officeart/2008/layout/LinedList"/>
    <dgm:cxn modelId="{683770CB-2F2D-4C95-A6D0-5D5F1CCA3856}" type="presOf" srcId="{32B5D352-1E80-4ADC-8F34-2C7161DD8167}" destId="{AA4194FF-7B33-4304-8EE1-AA3992B92C19}" srcOrd="0" destOrd="0" presId="urn:microsoft.com/office/officeart/2008/layout/LinedList"/>
    <dgm:cxn modelId="{B27524E1-8068-4D07-8256-00F3055B8048}" type="presOf" srcId="{2C5298F6-A493-4246-ACAB-D942090296F9}" destId="{D5FD4061-508C-4BF8-83B5-36E3FD7D3AFD}" srcOrd="0" destOrd="0" presId="urn:microsoft.com/office/officeart/2008/layout/LinedList"/>
    <dgm:cxn modelId="{DAD59EF9-9E07-43BD-8A09-1B7597D440F5}" type="presOf" srcId="{F3FAD382-26DA-4008-B5F6-23BC3F3DF1CC}" destId="{DF9080AE-C644-47B9-A96E-A60CD004680A}" srcOrd="0" destOrd="0" presId="urn:microsoft.com/office/officeart/2008/layout/LinedList"/>
    <dgm:cxn modelId="{29213BFC-A683-42B6-A00B-7206B21279C1}" srcId="{32B5D352-1E80-4ADC-8F34-2C7161DD8167}" destId="{71805F93-7F83-440E-B309-D34279A4B555}" srcOrd="0" destOrd="0" parTransId="{D33B0420-9B5A-4B4C-9BF1-58F9E2BCEF28}" sibTransId="{D6A24C5F-FDE7-4FAF-9557-65CF6EBD3A2D}"/>
    <dgm:cxn modelId="{5627526D-CFD2-40F4-8272-60A7C68CF024}" type="presParOf" srcId="{AA4194FF-7B33-4304-8EE1-AA3992B92C19}" destId="{3B1956C2-D3BC-4B64-A547-FAAD60713C69}" srcOrd="0" destOrd="0" presId="urn:microsoft.com/office/officeart/2008/layout/LinedList"/>
    <dgm:cxn modelId="{BF9EC0D2-0218-4928-A196-84EDC42C4518}" type="presParOf" srcId="{AA4194FF-7B33-4304-8EE1-AA3992B92C19}" destId="{D5A00DDD-DB7C-44FA-9BE4-9E0846C042E6}" srcOrd="1" destOrd="0" presId="urn:microsoft.com/office/officeart/2008/layout/LinedList"/>
    <dgm:cxn modelId="{9D9E4031-DC96-4F00-9A92-D7337D55982C}" type="presParOf" srcId="{D5A00DDD-DB7C-44FA-9BE4-9E0846C042E6}" destId="{71D5278C-C71C-439B-9C94-D2EFC93CF49E}" srcOrd="0" destOrd="0" presId="urn:microsoft.com/office/officeart/2008/layout/LinedList"/>
    <dgm:cxn modelId="{72D1F3D5-B373-4865-8AC2-07C6468C221F}" type="presParOf" srcId="{D5A00DDD-DB7C-44FA-9BE4-9E0846C042E6}" destId="{1583C4FA-4D04-48F6-A40A-40219B17840E}" srcOrd="1" destOrd="0" presId="urn:microsoft.com/office/officeart/2008/layout/LinedList"/>
    <dgm:cxn modelId="{04FDBBC3-89FE-4CBB-8D91-0336019B9C8C}" type="presParOf" srcId="{AA4194FF-7B33-4304-8EE1-AA3992B92C19}" destId="{CEA212EF-0056-4C8B-A976-162F2CA0DE20}" srcOrd="2" destOrd="0" presId="urn:microsoft.com/office/officeart/2008/layout/LinedList"/>
    <dgm:cxn modelId="{2A9379DD-2E9A-41B9-B2E5-11DEAFC7B442}" type="presParOf" srcId="{AA4194FF-7B33-4304-8EE1-AA3992B92C19}" destId="{B40CA86E-2058-4AF1-810B-C5F20D0E562A}" srcOrd="3" destOrd="0" presId="urn:microsoft.com/office/officeart/2008/layout/LinedList"/>
    <dgm:cxn modelId="{4BF123CA-E5A8-4764-8DD0-1C3F95DE5423}" type="presParOf" srcId="{B40CA86E-2058-4AF1-810B-C5F20D0E562A}" destId="{4CC02FEC-F940-4797-AC15-196C2A5C31B8}" srcOrd="0" destOrd="0" presId="urn:microsoft.com/office/officeart/2008/layout/LinedList"/>
    <dgm:cxn modelId="{8378EC6A-6F95-48B0-99C8-BDCB72262028}" type="presParOf" srcId="{B40CA86E-2058-4AF1-810B-C5F20D0E562A}" destId="{B9433B86-FA63-4FE6-A958-518C0D06F441}" srcOrd="1" destOrd="0" presId="urn:microsoft.com/office/officeart/2008/layout/LinedList"/>
    <dgm:cxn modelId="{F591096F-B290-49E0-AB74-FF7CDC869462}" type="presParOf" srcId="{AA4194FF-7B33-4304-8EE1-AA3992B92C19}" destId="{4AF42601-9F90-40E1-AC5B-C1D98AD0D0AE}" srcOrd="4" destOrd="0" presId="urn:microsoft.com/office/officeart/2008/layout/LinedList"/>
    <dgm:cxn modelId="{E1304ADF-CEC7-422E-A962-71A7DB5F53AA}" type="presParOf" srcId="{AA4194FF-7B33-4304-8EE1-AA3992B92C19}" destId="{5B70A791-BB78-4872-A8B7-3759B71001DC}" srcOrd="5" destOrd="0" presId="urn:microsoft.com/office/officeart/2008/layout/LinedList"/>
    <dgm:cxn modelId="{A836B637-D0BC-4E03-9B61-3CE6C0F7D6E1}" type="presParOf" srcId="{5B70A791-BB78-4872-A8B7-3759B71001DC}" destId="{1BCB1CAC-82C0-4F93-8EB2-C556D0E69138}" srcOrd="0" destOrd="0" presId="urn:microsoft.com/office/officeart/2008/layout/LinedList"/>
    <dgm:cxn modelId="{3EB15310-47CD-4131-99C7-97ABAFAC8E83}" type="presParOf" srcId="{5B70A791-BB78-4872-A8B7-3759B71001DC}" destId="{4DF29D2D-FCC5-4978-B93A-30B480E43555}" srcOrd="1" destOrd="0" presId="urn:microsoft.com/office/officeart/2008/layout/LinedList"/>
    <dgm:cxn modelId="{98113063-CC77-474C-B386-6E8EB1B342FC}" type="presParOf" srcId="{AA4194FF-7B33-4304-8EE1-AA3992B92C19}" destId="{142B6D18-19C5-467E-9728-F1D4B452A777}" srcOrd="6" destOrd="0" presId="urn:microsoft.com/office/officeart/2008/layout/LinedList"/>
    <dgm:cxn modelId="{50AD2144-886F-4D66-96CB-C71258A53619}" type="presParOf" srcId="{AA4194FF-7B33-4304-8EE1-AA3992B92C19}" destId="{DB983CAD-A9CE-4697-89F9-32890205DA42}" srcOrd="7" destOrd="0" presId="urn:microsoft.com/office/officeart/2008/layout/LinedList"/>
    <dgm:cxn modelId="{CC5D5946-746B-40DC-B423-FC706951EB1D}" type="presParOf" srcId="{DB983CAD-A9CE-4697-89F9-32890205DA42}" destId="{C0A36620-F4CE-437A-A031-8E9BE4FF52FE}" srcOrd="0" destOrd="0" presId="urn:microsoft.com/office/officeart/2008/layout/LinedList"/>
    <dgm:cxn modelId="{E90E057C-EA1A-4ABD-A6C5-C2F327E851EF}" type="presParOf" srcId="{DB983CAD-A9CE-4697-89F9-32890205DA42}" destId="{9ED5A53A-C4A6-495A-8818-3A33F1ED0CF9}" srcOrd="1" destOrd="0" presId="urn:microsoft.com/office/officeart/2008/layout/LinedList"/>
    <dgm:cxn modelId="{E183E969-5E25-4E8C-8C7C-7142FE0681EA}" type="presParOf" srcId="{AA4194FF-7B33-4304-8EE1-AA3992B92C19}" destId="{4DDB9EC5-ADB2-4E47-9108-9700D557EC5E}" srcOrd="8" destOrd="0" presId="urn:microsoft.com/office/officeart/2008/layout/LinedList"/>
    <dgm:cxn modelId="{4382583C-FA2C-4DAF-892B-02CD78F86AB0}" type="presParOf" srcId="{AA4194FF-7B33-4304-8EE1-AA3992B92C19}" destId="{75C7550D-5241-4207-A42B-99774CC71780}" srcOrd="9" destOrd="0" presId="urn:microsoft.com/office/officeart/2008/layout/LinedList"/>
    <dgm:cxn modelId="{736A046A-2082-451B-9B25-1DB469BA7032}" type="presParOf" srcId="{75C7550D-5241-4207-A42B-99774CC71780}" destId="{D5FD4061-508C-4BF8-83B5-36E3FD7D3AFD}" srcOrd="0" destOrd="0" presId="urn:microsoft.com/office/officeart/2008/layout/LinedList"/>
    <dgm:cxn modelId="{2A4C7D75-B6D5-4AC2-AD2A-D42DC73D7143}" type="presParOf" srcId="{75C7550D-5241-4207-A42B-99774CC71780}" destId="{33062A29-B47A-489B-AA6D-D1F0CEA461E5}" srcOrd="1" destOrd="0" presId="urn:microsoft.com/office/officeart/2008/layout/LinedList"/>
    <dgm:cxn modelId="{287C4BA5-26F9-4ED4-8473-91D40E9A44AB}" type="presParOf" srcId="{AA4194FF-7B33-4304-8EE1-AA3992B92C19}" destId="{B6E3AE86-D8E3-4304-92E1-7CC57DF2C8CA}" srcOrd="10" destOrd="0" presId="urn:microsoft.com/office/officeart/2008/layout/LinedList"/>
    <dgm:cxn modelId="{BE57A04B-0B57-4D21-8488-A328FC18C425}" type="presParOf" srcId="{AA4194FF-7B33-4304-8EE1-AA3992B92C19}" destId="{9FD3E9D9-FD0D-4521-91DE-B24CAA2748C2}" srcOrd="11" destOrd="0" presId="urn:microsoft.com/office/officeart/2008/layout/LinedList"/>
    <dgm:cxn modelId="{0BF51B65-F260-48A8-BDDC-9897E1A10764}" type="presParOf" srcId="{9FD3E9D9-FD0D-4521-91DE-B24CAA2748C2}" destId="{DF9080AE-C644-47B9-A96E-A60CD004680A}" srcOrd="0" destOrd="0" presId="urn:microsoft.com/office/officeart/2008/layout/LinedList"/>
    <dgm:cxn modelId="{EEB96F4D-A098-431D-BAEA-7A1191522E92}" type="presParOf" srcId="{9FD3E9D9-FD0D-4521-91DE-B24CAA2748C2}" destId="{C4EF29DB-7423-4C7B-9116-4A10752BC6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3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3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1. Datenanbindung erstellen</a:t>
          </a:r>
          <a:endParaRPr lang="en-US" sz="2800" kern="1200" dirty="0"/>
        </a:p>
      </dsp:txBody>
      <dsp:txXfrm>
        <a:off x="0" y="379"/>
        <a:ext cx="10515600" cy="621166"/>
      </dsp:txXfrm>
    </dsp:sp>
    <dsp:sp modelId="{CEA212EF-0056-4C8B-A976-162F2CA0DE20}">
      <dsp:nvSpPr>
        <dsp:cNvPr id="0" name=""/>
        <dsp:cNvSpPr/>
      </dsp:nvSpPr>
      <dsp:spPr>
        <a:xfrm>
          <a:off x="0" y="6215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6215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2. Fehlerhafte Daten </a:t>
          </a:r>
          <a:r>
            <a:rPr lang="de-DE" sz="2800" kern="1200" dirty="0" err="1"/>
            <a:t>enfernen</a:t>
          </a:r>
          <a:endParaRPr lang="en-US" sz="2800" kern="1200" dirty="0"/>
        </a:p>
      </dsp:txBody>
      <dsp:txXfrm>
        <a:off x="0" y="621546"/>
        <a:ext cx="10515600" cy="621166"/>
      </dsp:txXfrm>
    </dsp:sp>
    <dsp:sp modelId="{4AF42601-9F90-40E1-AC5B-C1D98AD0D0AE}">
      <dsp:nvSpPr>
        <dsp:cNvPr id="0" name=""/>
        <dsp:cNvSpPr/>
      </dsp:nvSpPr>
      <dsp:spPr>
        <a:xfrm>
          <a:off x="0" y="124271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242713"/>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3. Neues Feature hinzufügen (Zielvariable)</a:t>
          </a:r>
          <a:endParaRPr lang="en-US" sz="2800" kern="1200" dirty="0"/>
        </a:p>
      </dsp:txBody>
      <dsp:txXfrm>
        <a:off x="0" y="1242713"/>
        <a:ext cx="10515600" cy="621166"/>
      </dsp:txXfrm>
    </dsp:sp>
    <dsp:sp modelId="{142B6D18-19C5-467E-9728-F1D4B452A777}">
      <dsp:nvSpPr>
        <dsp:cNvPr id="0" name=""/>
        <dsp:cNvSpPr/>
      </dsp:nvSpPr>
      <dsp:spPr>
        <a:xfrm>
          <a:off x="0" y="18638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863879"/>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4. Nicht relevante Features aus dem Datensatz </a:t>
          </a:r>
          <a:r>
            <a:rPr lang="de-DE" sz="2800" kern="1200" dirty="0" err="1"/>
            <a:t>enfernen</a:t>
          </a:r>
          <a:endParaRPr lang="en-US" sz="2800" kern="1200" dirty="0"/>
        </a:p>
      </dsp:txBody>
      <dsp:txXfrm>
        <a:off x="0" y="1863879"/>
        <a:ext cx="10515600" cy="621166"/>
      </dsp:txXfrm>
    </dsp:sp>
    <dsp:sp modelId="{4DDB9EC5-ADB2-4E47-9108-9700D557EC5E}">
      <dsp:nvSpPr>
        <dsp:cNvPr id="0" name=""/>
        <dsp:cNvSpPr/>
      </dsp:nvSpPr>
      <dsp:spPr>
        <a:xfrm>
          <a:off x="0" y="248504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485046"/>
          <a:ext cx="10515600" cy="62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de-DE" sz="2800" kern="1200" dirty="0"/>
            <a:t>5. Daten für lineare Regression normalisieren</a:t>
          </a:r>
          <a:endParaRPr lang="en-US" sz="2800" kern="1200" dirty="0"/>
        </a:p>
      </dsp:txBody>
      <dsp:txXfrm>
        <a:off x="0" y="2485046"/>
        <a:ext cx="10515600" cy="621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56C2-D3BC-4B64-A547-FAAD60713C69}">
      <dsp:nvSpPr>
        <dsp:cNvPr id="0" name=""/>
        <dsp:cNvSpPr/>
      </dsp:nvSpPr>
      <dsp:spPr>
        <a:xfrm>
          <a:off x="0" y="15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D5278C-C71C-439B-9C94-D2EFC93CF49E}">
      <dsp:nvSpPr>
        <dsp:cNvPr id="0" name=""/>
        <dsp:cNvSpPr/>
      </dsp:nvSpPr>
      <dsp:spPr>
        <a:xfrm>
          <a:off x="0" y="15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1. Daten Zugriff erstellen</a:t>
          </a:r>
          <a:endParaRPr lang="en-US" sz="2300" kern="1200" dirty="0"/>
        </a:p>
      </dsp:txBody>
      <dsp:txXfrm>
        <a:off x="0" y="1516"/>
        <a:ext cx="10515600" cy="517259"/>
      </dsp:txXfrm>
    </dsp:sp>
    <dsp:sp modelId="{CEA212EF-0056-4C8B-A976-162F2CA0DE20}">
      <dsp:nvSpPr>
        <dsp:cNvPr id="0" name=""/>
        <dsp:cNvSpPr/>
      </dsp:nvSpPr>
      <dsp:spPr>
        <a:xfrm>
          <a:off x="0" y="5187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2FEC-F940-4797-AC15-196C2A5C31B8}">
      <dsp:nvSpPr>
        <dsp:cNvPr id="0" name=""/>
        <dsp:cNvSpPr/>
      </dsp:nvSpPr>
      <dsp:spPr>
        <a:xfrm>
          <a:off x="0" y="51877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2. Texte der Log Einträge herausfiltern</a:t>
          </a:r>
          <a:endParaRPr lang="en-US" sz="2300" kern="1200" dirty="0"/>
        </a:p>
      </dsp:txBody>
      <dsp:txXfrm>
        <a:off x="0" y="518776"/>
        <a:ext cx="10515600" cy="517259"/>
      </dsp:txXfrm>
    </dsp:sp>
    <dsp:sp modelId="{4AF42601-9F90-40E1-AC5B-C1D98AD0D0AE}">
      <dsp:nvSpPr>
        <dsp:cNvPr id="0" name=""/>
        <dsp:cNvSpPr/>
      </dsp:nvSpPr>
      <dsp:spPr>
        <a:xfrm>
          <a:off x="0" y="103603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B1CAC-82C0-4F93-8EB2-C556D0E69138}">
      <dsp:nvSpPr>
        <dsp:cNvPr id="0" name=""/>
        <dsp:cNvSpPr/>
      </dsp:nvSpPr>
      <dsp:spPr>
        <a:xfrm>
          <a:off x="0" y="103603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3. Texte in Grundform bringen mit </a:t>
          </a:r>
          <a:r>
            <a:rPr lang="de-DE" sz="2300" kern="1200" dirty="0" err="1"/>
            <a:t>Lemmatization</a:t>
          </a:r>
          <a:endParaRPr lang="en-US" sz="2300" kern="1200" dirty="0"/>
        </a:p>
      </dsp:txBody>
      <dsp:txXfrm>
        <a:off x="0" y="1036036"/>
        <a:ext cx="10515600" cy="517259"/>
      </dsp:txXfrm>
    </dsp:sp>
    <dsp:sp modelId="{142B6D18-19C5-467E-9728-F1D4B452A777}">
      <dsp:nvSpPr>
        <dsp:cNvPr id="0" name=""/>
        <dsp:cNvSpPr/>
      </dsp:nvSpPr>
      <dsp:spPr>
        <a:xfrm>
          <a:off x="0" y="15532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36620-F4CE-437A-A031-8E9BE4FF52FE}">
      <dsp:nvSpPr>
        <dsp:cNvPr id="0" name=""/>
        <dsp:cNvSpPr/>
      </dsp:nvSpPr>
      <dsp:spPr>
        <a:xfrm>
          <a:off x="0" y="155329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4. Lemmatisierten Text in Wörter zerlegen</a:t>
          </a:r>
          <a:endParaRPr lang="en-US" sz="2300" kern="1200" dirty="0"/>
        </a:p>
      </dsp:txBody>
      <dsp:txXfrm>
        <a:off x="0" y="1553296"/>
        <a:ext cx="10515600" cy="517259"/>
      </dsp:txXfrm>
    </dsp:sp>
    <dsp:sp modelId="{4DDB9EC5-ADB2-4E47-9108-9700D557EC5E}">
      <dsp:nvSpPr>
        <dsp:cNvPr id="0" name=""/>
        <dsp:cNvSpPr/>
      </dsp:nvSpPr>
      <dsp:spPr>
        <a:xfrm>
          <a:off x="0" y="20705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FD4061-508C-4BF8-83B5-36E3FD7D3AFD}">
      <dsp:nvSpPr>
        <dsp:cNvPr id="0" name=""/>
        <dsp:cNvSpPr/>
      </dsp:nvSpPr>
      <dsp:spPr>
        <a:xfrm>
          <a:off x="0" y="207055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5. Zerlegten Text mit </a:t>
          </a:r>
          <a:r>
            <a:rPr lang="de-DE" sz="2300" kern="1200" dirty="0" err="1"/>
            <a:t>Stemming</a:t>
          </a:r>
          <a:r>
            <a:rPr lang="de-DE" sz="2300" kern="1200" dirty="0"/>
            <a:t> auf die Stammform zurückführen</a:t>
          </a:r>
        </a:p>
      </dsp:txBody>
      <dsp:txXfrm>
        <a:off x="0" y="2070556"/>
        <a:ext cx="10515600" cy="517259"/>
      </dsp:txXfrm>
    </dsp:sp>
    <dsp:sp modelId="{B6E3AE86-D8E3-4304-92E1-7CC57DF2C8CA}">
      <dsp:nvSpPr>
        <dsp:cNvPr id="0" name=""/>
        <dsp:cNvSpPr/>
      </dsp:nvSpPr>
      <dsp:spPr>
        <a:xfrm>
          <a:off x="0" y="258781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080AE-C644-47B9-A96E-A60CD004680A}">
      <dsp:nvSpPr>
        <dsp:cNvPr id="0" name=""/>
        <dsp:cNvSpPr/>
      </dsp:nvSpPr>
      <dsp:spPr>
        <a:xfrm>
          <a:off x="0" y="2587816"/>
          <a:ext cx="10515600" cy="517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de-DE" sz="2300" kern="1200" dirty="0"/>
            <a:t>6. Daten bereinigen</a:t>
          </a:r>
        </a:p>
      </dsp:txBody>
      <dsp:txXfrm>
        <a:off x="0" y="2587816"/>
        <a:ext cx="10515600" cy="5172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802E-3A1F-476D-8C5F-FA8A5493684E}" type="datetimeFigureOut">
              <a:rPr lang="en-US" smtClean="0"/>
              <a:t>2/26/2024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D7745-79BD-4570-92F6-045CD7F1EEDB}" type="slidenum">
              <a:rPr lang="en-US" smtClean="0"/>
              <a:t>‹Nr.›</a:t>
            </a:fld>
            <a:endParaRPr lang="en-US"/>
          </a:p>
        </p:txBody>
      </p:sp>
    </p:spTree>
    <p:extLst>
      <p:ext uri="{BB962C8B-B14F-4D97-AF65-F5344CB8AC3E}">
        <p14:creationId xmlns:p14="http://schemas.microsoft.com/office/powerpoint/2010/main" val="220452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7</a:t>
            </a:fld>
            <a:endParaRPr lang="en-US"/>
          </a:p>
        </p:txBody>
      </p:sp>
    </p:spTree>
    <p:extLst>
      <p:ext uri="{BB962C8B-B14F-4D97-AF65-F5344CB8AC3E}">
        <p14:creationId xmlns:p14="http://schemas.microsoft.com/office/powerpoint/2010/main" val="164317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en-US" dirty="0"/>
              <a:t>ID</a:t>
            </a:r>
          </a:p>
          <a:p>
            <a:pPr lvl="1"/>
            <a:r>
              <a:rPr lang="en-US" dirty="0" err="1"/>
              <a:t>MesswertID</a:t>
            </a:r>
            <a:endParaRPr lang="en-US" dirty="0"/>
          </a:p>
          <a:p>
            <a:pPr lvl="1"/>
            <a:r>
              <a:rPr lang="en-US" dirty="0" err="1"/>
              <a:t>SystemID</a:t>
            </a:r>
            <a:endParaRPr lang="en-US" dirty="0"/>
          </a:p>
          <a:p>
            <a:pPr lvl="1"/>
            <a:r>
              <a:rPr lang="en-US" dirty="0"/>
              <a:t>Datum</a:t>
            </a:r>
          </a:p>
          <a:p>
            <a:pPr lvl="1"/>
            <a:r>
              <a:rPr lang="en-US" dirty="0"/>
              <a:t>Zeit</a:t>
            </a:r>
          </a:p>
          <a:p>
            <a:pPr lvl="1"/>
            <a:r>
              <a:rPr lang="en-US" dirty="0"/>
              <a:t>CPU</a:t>
            </a:r>
          </a:p>
          <a:p>
            <a:pPr lvl="1"/>
            <a:r>
              <a:rPr lang="en-US" dirty="0"/>
              <a:t>RAM</a:t>
            </a:r>
          </a:p>
          <a:p>
            <a:pPr lvl="1"/>
            <a:r>
              <a:rPr lang="en-US" dirty="0"/>
              <a:t>HD</a:t>
            </a:r>
          </a:p>
          <a:p>
            <a:pPr lvl="1"/>
            <a:r>
              <a:rPr lang="en-US" dirty="0"/>
              <a:t>Network</a:t>
            </a:r>
          </a:p>
          <a:p>
            <a:pPr lvl="1"/>
            <a:r>
              <a:rPr lang="en-US" dirty="0" err="1"/>
              <a:t>ServiceOK</a:t>
            </a:r>
            <a:endParaRPr lang="en-US" dirty="0"/>
          </a:p>
          <a:p>
            <a:pPr lvl="1"/>
            <a:r>
              <a:rPr lang="en-US" dirty="0" err="1"/>
              <a:t>LogLevel</a:t>
            </a:r>
            <a:endParaRPr lang="en-US" dirty="0"/>
          </a:p>
          <a:p>
            <a:pPr lvl="1"/>
            <a:r>
              <a:rPr lang="en-US" dirty="0" err="1"/>
              <a:t>LogMessage</a:t>
            </a:r>
            <a:r>
              <a:rPr lang="en-US" dirty="0"/>
              <a:t>: </a:t>
            </a:r>
          </a:p>
          <a:p>
            <a:pPr lvl="1"/>
            <a:r>
              <a:rPr lang="en-US" dirty="0" err="1"/>
              <a:t>ServiceState</a:t>
            </a:r>
            <a:endParaRPr lang="en-US" dirty="0"/>
          </a:p>
          <a:p>
            <a:endParaRPr lang="en-US" dirty="0"/>
          </a:p>
        </p:txBody>
      </p:sp>
      <p:sp>
        <p:nvSpPr>
          <p:cNvPr id="4" name="Foliennummernplatzhalter 3"/>
          <p:cNvSpPr>
            <a:spLocks noGrp="1"/>
          </p:cNvSpPr>
          <p:nvPr>
            <p:ph type="sldNum" sz="quarter" idx="5"/>
          </p:nvPr>
        </p:nvSpPr>
        <p:spPr/>
        <p:txBody>
          <a:bodyPr/>
          <a:lstStyle/>
          <a:p>
            <a:fld id="{D9DD7745-79BD-4570-92F6-045CD7F1EEDB}" type="slidenum">
              <a:rPr lang="en-US" smtClean="0"/>
              <a:t>14</a:t>
            </a:fld>
            <a:endParaRPr lang="en-US"/>
          </a:p>
        </p:txBody>
      </p:sp>
    </p:spTree>
    <p:extLst>
      <p:ext uri="{BB962C8B-B14F-4D97-AF65-F5344CB8AC3E}">
        <p14:creationId xmlns:p14="http://schemas.microsoft.com/office/powerpoint/2010/main" val="1643174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CB7522-A763-3F88-7405-96443BA3C9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917799B2-A0D8-75B3-687D-73B3F3F9D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D628486-DE41-767E-9446-9B3FC1AF7702}"/>
              </a:ext>
            </a:extLst>
          </p:cNvPr>
          <p:cNvSpPr>
            <a:spLocks noGrp="1"/>
          </p:cNvSpPr>
          <p:nvPr>
            <p:ph type="dt" sz="half" idx="10"/>
          </p:nvPr>
        </p:nvSpPr>
        <p:spPr/>
        <p:txBody>
          <a:bodyPr/>
          <a:lstStyle/>
          <a:p>
            <a:fld id="{2909ECF2-5F67-4152-A6C0-79A3D2C6051B}" type="datetime1">
              <a:rPr lang="en-US" smtClean="0"/>
              <a:t>2/26/2024</a:t>
            </a:fld>
            <a:endParaRPr lang="en-US"/>
          </a:p>
        </p:txBody>
      </p:sp>
      <p:sp>
        <p:nvSpPr>
          <p:cNvPr id="5" name="Fußzeilenplatzhalter 4">
            <a:extLst>
              <a:ext uri="{FF2B5EF4-FFF2-40B4-BE49-F238E27FC236}">
                <a16:creationId xmlns:a16="http://schemas.microsoft.com/office/drawing/2014/main" id="{CD4A6C43-1FD8-738B-B5E0-4FFECA9770E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F70F00E-BDB9-30CA-B62F-B23EBF62A624}"/>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405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DB74C5-7CD6-F62D-DC6A-93F4BC31DB05}"/>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7F96B600-CCF3-5945-7130-D8B85AF76D5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0A466CED-0C98-1372-9326-F763EE07938B}"/>
              </a:ext>
            </a:extLst>
          </p:cNvPr>
          <p:cNvSpPr>
            <a:spLocks noGrp="1"/>
          </p:cNvSpPr>
          <p:nvPr>
            <p:ph type="dt" sz="half" idx="10"/>
          </p:nvPr>
        </p:nvSpPr>
        <p:spPr/>
        <p:txBody>
          <a:bodyPr/>
          <a:lstStyle/>
          <a:p>
            <a:fld id="{2BB31A3C-E4A9-4ACC-8C41-2F80C2F3046E}" type="datetime1">
              <a:rPr lang="en-US" smtClean="0"/>
              <a:t>2/26/2024</a:t>
            </a:fld>
            <a:endParaRPr lang="en-US"/>
          </a:p>
        </p:txBody>
      </p:sp>
      <p:sp>
        <p:nvSpPr>
          <p:cNvPr id="5" name="Fußzeilenplatzhalter 4">
            <a:extLst>
              <a:ext uri="{FF2B5EF4-FFF2-40B4-BE49-F238E27FC236}">
                <a16:creationId xmlns:a16="http://schemas.microsoft.com/office/drawing/2014/main" id="{FAD47DAF-EF40-4491-4094-F017C1715A8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A4C9E42-10A3-48D3-40DE-00AC488380D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50654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279E800-6FE2-06F6-CCCA-1B292FAC22B0}"/>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2E504F6-C0C5-2089-4C60-79F1EC0BBDA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F67D787D-408B-53A8-7632-908B2A19E3BF}"/>
              </a:ext>
            </a:extLst>
          </p:cNvPr>
          <p:cNvSpPr>
            <a:spLocks noGrp="1"/>
          </p:cNvSpPr>
          <p:nvPr>
            <p:ph type="dt" sz="half" idx="10"/>
          </p:nvPr>
        </p:nvSpPr>
        <p:spPr/>
        <p:txBody>
          <a:bodyPr/>
          <a:lstStyle/>
          <a:p>
            <a:fld id="{DEE811F8-498B-4811-98BB-43EABB138C78}" type="datetime1">
              <a:rPr lang="en-US" smtClean="0"/>
              <a:t>2/26/2024</a:t>
            </a:fld>
            <a:endParaRPr lang="en-US"/>
          </a:p>
        </p:txBody>
      </p:sp>
      <p:sp>
        <p:nvSpPr>
          <p:cNvPr id="5" name="Fußzeilenplatzhalter 4">
            <a:extLst>
              <a:ext uri="{FF2B5EF4-FFF2-40B4-BE49-F238E27FC236}">
                <a16:creationId xmlns:a16="http://schemas.microsoft.com/office/drawing/2014/main" id="{625C8A9E-165A-59AA-1A48-EDBE3DB6BEA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3846B4D0-3B29-03DD-1CA5-4A15D1EE22E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424365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38E846-4234-E922-89E5-457371B1E0B5}"/>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274CB13-1AEF-8AFB-FDA4-729F27029D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A40DB2A-3400-BB8F-15B4-A88E290F36EA}"/>
              </a:ext>
            </a:extLst>
          </p:cNvPr>
          <p:cNvSpPr>
            <a:spLocks noGrp="1"/>
          </p:cNvSpPr>
          <p:nvPr>
            <p:ph type="dt" sz="half" idx="10"/>
          </p:nvPr>
        </p:nvSpPr>
        <p:spPr/>
        <p:txBody>
          <a:bodyPr/>
          <a:lstStyle/>
          <a:p>
            <a:fld id="{CF3B0A26-F3E9-4E77-B169-D429A821D1AD}" type="datetime1">
              <a:rPr lang="en-US" smtClean="0"/>
              <a:t>2/26/2024</a:t>
            </a:fld>
            <a:endParaRPr lang="en-US"/>
          </a:p>
        </p:txBody>
      </p:sp>
      <p:sp>
        <p:nvSpPr>
          <p:cNvPr id="5" name="Fußzeilenplatzhalter 4">
            <a:extLst>
              <a:ext uri="{FF2B5EF4-FFF2-40B4-BE49-F238E27FC236}">
                <a16:creationId xmlns:a16="http://schemas.microsoft.com/office/drawing/2014/main" id="{0ABF7E5E-8795-4AF1-559D-5265101D37A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493679A6-4E9A-6C28-2918-B4E5DC93C9BA}"/>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9973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C9934E-13DA-46DB-87D8-D3569ECD081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FE69EAB2-89E5-7249-C867-075B2F20F4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65A0D6B-6518-545D-AF36-A5857C1C1CA0}"/>
              </a:ext>
            </a:extLst>
          </p:cNvPr>
          <p:cNvSpPr>
            <a:spLocks noGrp="1"/>
          </p:cNvSpPr>
          <p:nvPr>
            <p:ph type="dt" sz="half" idx="10"/>
          </p:nvPr>
        </p:nvSpPr>
        <p:spPr/>
        <p:txBody>
          <a:bodyPr/>
          <a:lstStyle/>
          <a:p>
            <a:fld id="{236C1EA9-B51A-4715-86AD-3DD44EAA0950}" type="datetime1">
              <a:rPr lang="en-US" smtClean="0"/>
              <a:t>2/26/2024</a:t>
            </a:fld>
            <a:endParaRPr lang="en-US"/>
          </a:p>
        </p:txBody>
      </p:sp>
      <p:sp>
        <p:nvSpPr>
          <p:cNvPr id="5" name="Fußzeilenplatzhalter 4">
            <a:extLst>
              <a:ext uri="{FF2B5EF4-FFF2-40B4-BE49-F238E27FC236}">
                <a16:creationId xmlns:a16="http://schemas.microsoft.com/office/drawing/2014/main" id="{89A0A08C-A5B9-94D2-9F10-64AEAFEBF7B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52DE4B5B-A656-6B3F-BDF4-0ED1AD31A59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27700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36AD2-BFB6-239A-BD74-E4F1747E391B}"/>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2D5D840-7540-D38F-C2BC-10EB6427F40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C46567EB-142A-4C1F-CF1E-383D7090D4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34206882-33D5-18C4-D023-5646B9FFB682}"/>
              </a:ext>
            </a:extLst>
          </p:cNvPr>
          <p:cNvSpPr>
            <a:spLocks noGrp="1"/>
          </p:cNvSpPr>
          <p:nvPr>
            <p:ph type="dt" sz="half" idx="10"/>
          </p:nvPr>
        </p:nvSpPr>
        <p:spPr/>
        <p:txBody>
          <a:bodyPr/>
          <a:lstStyle/>
          <a:p>
            <a:fld id="{69D35D7B-6F95-48D2-BB0C-C5BB9046A3F4}" type="datetime1">
              <a:rPr lang="en-US" smtClean="0"/>
              <a:t>2/26/2024</a:t>
            </a:fld>
            <a:endParaRPr lang="en-US"/>
          </a:p>
        </p:txBody>
      </p:sp>
      <p:sp>
        <p:nvSpPr>
          <p:cNvPr id="6" name="Fußzeilenplatzhalter 5">
            <a:extLst>
              <a:ext uri="{FF2B5EF4-FFF2-40B4-BE49-F238E27FC236}">
                <a16:creationId xmlns:a16="http://schemas.microsoft.com/office/drawing/2014/main" id="{5BAAC92F-38C8-4251-CFC7-619B48813AA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4484399-FAE7-7A71-ED16-DAD232FD0AEC}"/>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284540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CD7D4F-7CB8-A096-8C88-9EC7F77B769F}"/>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822C1C93-3A4C-260D-11F4-194B8066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4E5D808-F73C-1F47-FB47-4D15CF842C5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184997A4-FA64-E2F4-5345-4AB0AF48B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15E389C-257D-7460-8F5F-B3AA4D15417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F19722A3-707A-4A44-A776-E652DFF10583}"/>
              </a:ext>
            </a:extLst>
          </p:cNvPr>
          <p:cNvSpPr>
            <a:spLocks noGrp="1"/>
          </p:cNvSpPr>
          <p:nvPr>
            <p:ph type="dt" sz="half" idx="10"/>
          </p:nvPr>
        </p:nvSpPr>
        <p:spPr/>
        <p:txBody>
          <a:bodyPr/>
          <a:lstStyle/>
          <a:p>
            <a:fld id="{7D989A77-5A6D-428C-857A-D63518F95098}" type="datetime1">
              <a:rPr lang="en-US" smtClean="0"/>
              <a:t>2/26/2024</a:t>
            </a:fld>
            <a:endParaRPr lang="en-US"/>
          </a:p>
        </p:txBody>
      </p:sp>
      <p:sp>
        <p:nvSpPr>
          <p:cNvPr id="8" name="Fußzeilenplatzhalter 7">
            <a:extLst>
              <a:ext uri="{FF2B5EF4-FFF2-40B4-BE49-F238E27FC236}">
                <a16:creationId xmlns:a16="http://schemas.microsoft.com/office/drawing/2014/main" id="{65DDFA9F-EB47-ECE0-8528-1D57BE4F512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62720745-D963-62EC-A075-2F83B1B1540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026103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315EA-683E-B700-C661-F11FBDEB7230}"/>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A1A9178D-9333-181E-BB08-1897A1FC34C8}"/>
              </a:ext>
            </a:extLst>
          </p:cNvPr>
          <p:cNvSpPr>
            <a:spLocks noGrp="1"/>
          </p:cNvSpPr>
          <p:nvPr>
            <p:ph type="dt" sz="half" idx="10"/>
          </p:nvPr>
        </p:nvSpPr>
        <p:spPr/>
        <p:txBody>
          <a:bodyPr/>
          <a:lstStyle/>
          <a:p>
            <a:fld id="{FFDA838D-EAF0-4B9E-848A-C3F42AAEECE0}" type="datetime1">
              <a:rPr lang="en-US" smtClean="0"/>
              <a:t>2/26/2024</a:t>
            </a:fld>
            <a:endParaRPr lang="en-US"/>
          </a:p>
        </p:txBody>
      </p:sp>
      <p:sp>
        <p:nvSpPr>
          <p:cNvPr id="4" name="Fußzeilenplatzhalter 3">
            <a:extLst>
              <a:ext uri="{FF2B5EF4-FFF2-40B4-BE49-F238E27FC236}">
                <a16:creationId xmlns:a16="http://schemas.microsoft.com/office/drawing/2014/main" id="{DAD2037A-C9B5-3400-5A0D-6D2EA0B90F57}"/>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2115EA2-AB90-97DC-4AAB-96CBB60E048B}"/>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35437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8FB47A-B379-2F3F-0BAB-192390CBFB71}"/>
              </a:ext>
            </a:extLst>
          </p:cNvPr>
          <p:cNvSpPr>
            <a:spLocks noGrp="1"/>
          </p:cNvSpPr>
          <p:nvPr>
            <p:ph type="dt" sz="half" idx="10"/>
          </p:nvPr>
        </p:nvSpPr>
        <p:spPr/>
        <p:txBody>
          <a:bodyPr/>
          <a:lstStyle/>
          <a:p>
            <a:fld id="{BC139EDC-50F2-402E-8D6B-2A46008B6598}" type="datetime1">
              <a:rPr lang="en-US" smtClean="0"/>
              <a:t>2/26/2024</a:t>
            </a:fld>
            <a:endParaRPr lang="en-US"/>
          </a:p>
        </p:txBody>
      </p:sp>
      <p:sp>
        <p:nvSpPr>
          <p:cNvPr id="3" name="Fußzeilenplatzhalter 2">
            <a:extLst>
              <a:ext uri="{FF2B5EF4-FFF2-40B4-BE49-F238E27FC236}">
                <a16:creationId xmlns:a16="http://schemas.microsoft.com/office/drawing/2014/main" id="{03853D97-F8A8-7404-B26F-D8880016B5CB}"/>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74316C46-AB0D-91D3-6E2C-4A98E4BDB59E}"/>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21869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1035E-E0E1-278A-D1A2-DB45FB35CFB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E528EE61-D695-ABAF-8033-5B842E3FD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678E14F9-FFA6-DC39-4C76-B7D38E3E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20D5D0-54E6-9336-2E34-5C27EC55636A}"/>
              </a:ext>
            </a:extLst>
          </p:cNvPr>
          <p:cNvSpPr>
            <a:spLocks noGrp="1"/>
          </p:cNvSpPr>
          <p:nvPr>
            <p:ph type="dt" sz="half" idx="10"/>
          </p:nvPr>
        </p:nvSpPr>
        <p:spPr/>
        <p:txBody>
          <a:bodyPr/>
          <a:lstStyle/>
          <a:p>
            <a:fld id="{6BE8A005-C129-4ADD-9DBF-1AFD1A3464B0}" type="datetime1">
              <a:rPr lang="en-US" smtClean="0"/>
              <a:t>2/26/2024</a:t>
            </a:fld>
            <a:endParaRPr lang="en-US"/>
          </a:p>
        </p:txBody>
      </p:sp>
      <p:sp>
        <p:nvSpPr>
          <p:cNvPr id="6" name="Fußzeilenplatzhalter 5">
            <a:extLst>
              <a:ext uri="{FF2B5EF4-FFF2-40B4-BE49-F238E27FC236}">
                <a16:creationId xmlns:a16="http://schemas.microsoft.com/office/drawing/2014/main" id="{CDC2CEA7-BB4C-87C5-0102-634F228A96BF}"/>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BE6C8B66-8DB4-5807-AD08-038227F9B193}"/>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83819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268A7A-91D4-DF87-FD2C-4364FC91ADC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4AC0881F-36DF-C90F-9B62-68CF8CCF8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62A190B9-5D5B-88CE-5066-A95C008D9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2B4F41-CF40-C084-D180-99BD3D31FCCB}"/>
              </a:ext>
            </a:extLst>
          </p:cNvPr>
          <p:cNvSpPr>
            <a:spLocks noGrp="1"/>
          </p:cNvSpPr>
          <p:nvPr>
            <p:ph type="dt" sz="half" idx="10"/>
          </p:nvPr>
        </p:nvSpPr>
        <p:spPr/>
        <p:txBody>
          <a:bodyPr/>
          <a:lstStyle/>
          <a:p>
            <a:fld id="{5905A16C-49A4-49BE-AE42-91B33F5B4289}" type="datetime1">
              <a:rPr lang="en-US" smtClean="0"/>
              <a:t>2/26/2024</a:t>
            </a:fld>
            <a:endParaRPr lang="en-US"/>
          </a:p>
        </p:txBody>
      </p:sp>
      <p:sp>
        <p:nvSpPr>
          <p:cNvPr id="6" name="Fußzeilenplatzhalter 5">
            <a:extLst>
              <a:ext uri="{FF2B5EF4-FFF2-40B4-BE49-F238E27FC236}">
                <a16:creationId xmlns:a16="http://schemas.microsoft.com/office/drawing/2014/main" id="{4ED57EE4-BCBE-8164-7454-A88D3A81B1B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D74FAAE-D63E-8548-414D-06B94FD82492}"/>
              </a:ext>
            </a:extLst>
          </p:cNvPr>
          <p:cNvSpPr>
            <a:spLocks noGrp="1"/>
          </p:cNvSpPr>
          <p:nvPr>
            <p:ph type="sldNum" sz="quarter" idx="12"/>
          </p:nvPr>
        </p:nvSpPr>
        <p:spPr/>
        <p:txBody>
          <a:bodyPr/>
          <a:lstStyle/>
          <a:p>
            <a:fld id="{C921D49C-F2C9-4773-B40D-55A32CD1AF58}" type="slidenum">
              <a:rPr lang="en-US" smtClean="0"/>
              <a:t>‹Nr.›</a:t>
            </a:fld>
            <a:endParaRPr lang="en-US"/>
          </a:p>
        </p:txBody>
      </p:sp>
    </p:spTree>
    <p:extLst>
      <p:ext uri="{BB962C8B-B14F-4D97-AF65-F5344CB8AC3E}">
        <p14:creationId xmlns:p14="http://schemas.microsoft.com/office/powerpoint/2010/main" val="57896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7FB8A9E-5126-128E-8586-8F538BAD8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8C322FE-4CF7-9F4A-B6E0-039F3E6F2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17B931-C74E-42D4-FE14-CA3C47BC4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1A73C-2259-49BC-8829-2DD88531266B}" type="datetime1">
              <a:rPr lang="en-US" smtClean="0"/>
              <a:t>2/26/2024</a:t>
            </a:fld>
            <a:endParaRPr lang="en-US"/>
          </a:p>
        </p:txBody>
      </p:sp>
      <p:sp>
        <p:nvSpPr>
          <p:cNvPr id="5" name="Fußzeilenplatzhalter 4">
            <a:extLst>
              <a:ext uri="{FF2B5EF4-FFF2-40B4-BE49-F238E27FC236}">
                <a16:creationId xmlns:a16="http://schemas.microsoft.com/office/drawing/2014/main" id="{21451DCA-4826-14F1-80E4-EAD9F3B37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E4D26BC5-D38B-A4AB-F899-FBB84643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1D49C-F2C9-4773-B40D-55A32CD1AF58}" type="slidenum">
              <a:rPr lang="en-US" smtClean="0"/>
              <a:t>‹Nr.›</a:t>
            </a:fld>
            <a:endParaRPr lang="en-US"/>
          </a:p>
        </p:txBody>
      </p:sp>
    </p:spTree>
    <p:extLst>
      <p:ext uri="{BB962C8B-B14F-4D97-AF65-F5344CB8AC3E}">
        <p14:creationId xmlns:p14="http://schemas.microsoft.com/office/powerpoint/2010/main" val="373375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de/foto/abheben-entdeckung-feuer-galaxie-23761/"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Transport, draußen, Himmel, Rakete enthält.&#10;&#10;Automatisch generierte Beschreibung">
            <a:extLst>
              <a:ext uri="{FF2B5EF4-FFF2-40B4-BE49-F238E27FC236}">
                <a16:creationId xmlns:a16="http://schemas.microsoft.com/office/drawing/2014/main" id="{B042BEA3-B749-9AE4-CA50-1BB86176D9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368" y="-814212"/>
            <a:ext cx="12729634" cy="8486423"/>
          </a:xfrm>
          <a:prstGeom prst="rect">
            <a:avLst/>
          </a:prstGeom>
        </p:spPr>
      </p:pic>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736600" y="1117599"/>
            <a:ext cx="7099300" cy="980450"/>
          </a:xfrm>
        </p:spPr>
        <p:txBody>
          <a:bodyPr>
            <a:normAutofit fontScale="90000"/>
          </a:bodyPr>
          <a:lstStyle/>
          <a:p>
            <a:r>
              <a:rPr lang="de-DE" b="1" dirty="0"/>
              <a:t>Gruppe </a:t>
            </a:r>
            <a:br>
              <a:rPr lang="de-DE" b="1" dirty="0"/>
            </a:br>
            <a:r>
              <a:rPr lang="de-DE" b="1" dirty="0"/>
              <a:t>„Rocket Science“</a:t>
            </a:r>
            <a:endParaRPr lang="en-US" dirty="0"/>
          </a:p>
        </p:txBody>
      </p:sp>
      <p:sp>
        <p:nvSpPr>
          <p:cNvPr id="5" name="Foliennummernplatzhalter 4">
            <a:extLst>
              <a:ext uri="{FF2B5EF4-FFF2-40B4-BE49-F238E27FC236}">
                <a16:creationId xmlns:a16="http://schemas.microsoft.com/office/drawing/2014/main" id="{71777500-41C4-DBD3-F6CD-938632C54B1C}"/>
              </a:ext>
            </a:extLst>
          </p:cNvPr>
          <p:cNvSpPr>
            <a:spLocks noGrp="1"/>
          </p:cNvSpPr>
          <p:nvPr>
            <p:ph type="sldNum" sz="quarter" idx="12"/>
          </p:nvPr>
        </p:nvSpPr>
        <p:spPr/>
        <p:txBody>
          <a:bodyPr/>
          <a:lstStyle/>
          <a:p>
            <a:fld id="{C921D49C-F2C9-4773-B40D-55A32CD1AF58}" type="slidenum">
              <a:rPr lang="en-US" smtClean="0">
                <a:solidFill>
                  <a:schemeClr val="bg1"/>
                </a:solidFill>
              </a:rPr>
              <a:t>1</a:t>
            </a:fld>
            <a:endParaRPr lang="en-US" dirty="0">
              <a:solidFill>
                <a:schemeClr val="bg1"/>
              </a:solidFill>
            </a:endParaRPr>
          </a:p>
        </p:txBody>
      </p:sp>
      <p:sp>
        <p:nvSpPr>
          <p:cNvPr id="6" name="Titel 1">
            <a:extLst>
              <a:ext uri="{FF2B5EF4-FFF2-40B4-BE49-F238E27FC236}">
                <a16:creationId xmlns:a16="http://schemas.microsoft.com/office/drawing/2014/main" id="{6B23C647-B2D0-F117-5D8C-253BFBE827DA}"/>
              </a:ext>
            </a:extLst>
          </p:cNvPr>
          <p:cNvSpPr txBox="1">
            <a:spLocks/>
          </p:cNvSpPr>
          <p:nvPr/>
        </p:nvSpPr>
        <p:spPr>
          <a:xfrm>
            <a:off x="55033" y="6264587"/>
            <a:ext cx="4068233" cy="5486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000" b="1" dirty="0">
                <a:solidFill>
                  <a:schemeClr val="bg1"/>
                </a:solidFill>
              </a:rPr>
              <a:t>DBM22 Modul: Big Data</a:t>
            </a:r>
            <a:endParaRPr lang="en-US" sz="2000" dirty="0">
              <a:solidFill>
                <a:schemeClr val="bg1"/>
              </a:solidFill>
            </a:endParaRPr>
          </a:p>
        </p:txBody>
      </p:sp>
      <p:sp>
        <p:nvSpPr>
          <p:cNvPr id="7" name="Titel 1">
            <a:extLst>
              <a:ext uri="{FF2B5EF4-FFF2-40B4-BE49-F238E27FC236}">
                <a16:creationId xmlns:a16="http://schemas.microsoft.com/office/drawing/2014/main" id="{74AD4FBC-D24F-BCF8-E82C-CECD6C6AA1BA}"/>
              </a:ext>
            </a:extLst>
          </p:cNvPr>
          <p:cNvSpPr txBox="1">
            <a:spLocks/>
          </p:cNvSpPr>
          <p:nvPr/>
        </p:nvSpPr>
        <p:spPr>
          <a:xfrm>
            <a:off x="5560483" y="6172825"/>
            <a:ext cx="4068233" cy="5486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2800" b="1" dirty="0">
                <a:solidFill>
                  <a:schemeClr val="bg1"/>
                </a:solidFill>
              </a:rPr>
              <a:t>Daniel Betz, Kai Ritter, Felix </a:t>
            </a:r>
            <a:r>
              <a:rPr lang="de-DE" sz="2800" b="1" dirty="0" err="1">
                <a:solidFill>
                  <a:schemeClr val="bg1"/>
                </a:solidFill>
              </a:rPr>
              <a:t>Zentowski</a:t>
            </a:r>
            <a:endParaRPr lang="en-US" sz="2800" dirty="0">
              <a:solidFill>
                <a:schemeClr val="bg1"/>
              </a:solidFill>
            </a:endParaRPr>
          </a:p>
        </p:txBody>
      </p:sp>
    </p:spTree>
    <p:extLst>
      <p:ext uri="{BB962C8B-B14F-4D97-AF65-F5344CB8AC3E}">
        <p14:creationId xmlns:p14="http://schemas.microsoft.com/office/powerpoint/2010/main" val="144140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Strukturierte Daten – Zugriffverfahren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lstStyle/>
          <a:p>
            <a:r>
              <a:rPr lang="de-DE" dirty="0"/>
              <a:t>Da die Log Daten strukturiert sind, werden diese in einer relationalen Datenbank gespeichert</a:t>
            </a:r>
          </a:p>
          <a:p>
            <a:r>
              <a:rPr lang="de-DE" dirty="0"/>
              <a:t>Aufgrund der angegebenen Kundenwünsche wurde ein SQL Server für die Datenbank genutzt</a:t>
            </a:r>
          </a:p>
          <a:p>
            <a:r>
              <a:rPr lang="de-DE" dirty="0"/>
              <a:t>Zugriff erfolgt über einen Datenbankzugriff</a:t>
            </a:r>
          </a:p>
          <a:p>
            <a:r>
              <a:rPr lang="de-DE" dirty="0"/>
              <a:t>CSV Datei wurde importiert und dann direkt </a:t>
            </a:r>
          </a:p>
          <a:p>
            <a:pPr marL="0" indent="0">
              <a:buNone/>
            </a:pPr>
            <a:r>
              <a:rPr lang="de-DE" dirty="0"/>
              <a:t>   in das richtige Format überführt</a:t>
            </a:r>
            <a:endParaRPr lang="en-US" dirty="0"/>
          </a:p>
        </p:txBody>
      </p:sp>
      <p:pic>
        <p:nvPicPr>
          <p:cNvPr id="6" name="Grafik 5">
            <a:extLst>
              <a:ext uri="{FF2B5EF4-FFF2-40B4-BE49-F238E27FC236}">
                <a16:creationId xmlns:a16="http://schemas.microsoft.com/office/drawing/2014/main" id="{9B934F3E-7A72-9A30-5895-6E42CEB3C080}"/>
              </a:ext>
            </a:extLst>
          </p:cNvPr>
          <p:cNvPicPr>
            <a:picLocks noChangeAspect="1"/>
          </p:cNvPicPr>
          <p:nvPr/>
        </p:nvPicPr>
        <p:blipFill>
          <a:blip r:embed="rId2"/>
          <a:stretch>
            <a:fillRect/>
          </a:stretch>
        </p:blipFill>
        <p:spPr>
          <a:xfrm>
            <a:off x="8610498" y="3627066"/>
            <a:ext cx="3035402" cy="2684834"/>
          </a:xfrm>
          <a:prstGeom prst="rect">
            <a:avLst/>
          </a:prstGeom>
        </p:spPr>
      </p:pic>
      <p:pic>
        <p:nvPicPr>
          <p:cNvPr id="10" name="Grafik 9" descr="Ein Bild, das Text, Schrift, Screenshot, Reihe enthält.&#10;&#10;Automatisch generierte Beschreibung">
            <a:extLst>
              <a:ext uri="{FF2B5EF4-FFF2-40B4-BE49-F238E27FC236}">
                <a16:creationId xmlns:a16="http://schemas.microsoft.com/office/drawing/2014/main" id="{2B7AA795-6BE3-8AC3-E8AC-54767CD25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70" y="5150458"/>
            <a:ext cx="3610479" cy="628738"/>
          </a:xfrm>
          <a:prstGeom prst="rect">
            <a:avLst/>
          </a:prstGeom>
        </p:spPr>
      </p:pic>
      <p:sp>
        <p:nvSpPr>
          <p:cNvPr id="4" name="Textfeld 3">
            <a:extLst>
              <a:ext uri="{FF2B5EF4-FFF2-40B4-BE49-F238E27FC236}">
                <a16:creationId xmlns:a16="http://schemas.microsoft.com/office/drawing/2014/main" id="{5F48EAA7-CA1F-0694-D99D-2123CE2369E9}"/>
              </a:ext>
            </a:extLst>
          </p:cNvPr>
          <p:cNvSpPr txBox="1"/>
          <p:nvPr/>
        </p:nvSpPr>
        <p:spPr>
          <a:xfrm>
            <a:off x="8593620" y="6339946"/>
            <a:ext cx="2933700" cy="276999"/>
          </a:xfrm>
          <a:prstGeom prst="rect">
            <a:avLst/>
          </a:prstGeom>
          <a:noFill/>
        </p:spPr>
        <p:txBody>
          <a:bodyPr wrap="square" rtlCol="0">
            <a:spAutoFit/>
          </a:bodyPr>
          <a:lstStyle/>
          <a:p>
            <a:r>
              <a:rPr lang="de-DE" sz="1200" i="1" dirty="0"/>
              <a:t>Implementierung Datenbankzugriff SQL</a:t>
            </a:r>
          </a:p>
        </p:txBody>
      </p:sp>
      <p:sp>
        <p:nvSpPr>
          <p:cNvPr id="5" name="Foliennummernplatzhalter 4">
            <a:extLst>
              <a:ext uri="{FF2B5EF4-FFF2-40B4-BE49-F238E27FC236}">
                <a16:creationId xmlns:a16="http://schemas.microsoft.com/office/drawing/2014/main" id="{D315BDCB-3768-1073-50A6-BF7B41ED87C4}"/>
              </a:ext>
            </a:extLst>
          </p:cNvPr>
          <p:cNvSpPr>
            <a:spLocks noGrp="1"/>
          </p:cNvSpPr>
          <p:nvPr>
            <p:ph type="sldNum" sz="quarter" idx="12"/>
          </p:nvPr>
        </p:nvSpPr>
        <p:spPr/>
        <p:txBody>
          <a:bodyPr/>
          <a:lstStyle/>
          <a:p>
            <a:fld id="{C921D49C-F2C9-4773-B40D-55A32CD1AF58}" type="slidenum">
              <a:rPr lang="en-US" smtClean="0"/>
              <a:t>10</a:t>
            </a:fld>
            <a:endParaRPr lang="en-US" dirty="0"/>
          </a:p>
        </p:txBody>
      </p:sp>
      <p:sp>
        <p:nvSpPr>
          <p:cNvPr id="7" name="Textfeld 6">
            <a:extLst>
              <a:ext uri="{FF2B5EF4-FFF2-40B4-BE49-F238E27FC236}">
                <a16:creationId xmlns:a16="http://schemas.microsoft.com/office/drawing/2014/main" id="{0327EB75-1CE8-F999-532B-0496EEC3AAAA}"/>
              </a:ext>
            </a:extLst>
          </p:cNvPr>
          <p:cNvSpPr txBox="1"/>
          <p:nvPr/>
        </p:nvSpPr>
        <p:spPr>
          <a:xfrm>
            <a:off x="956687" y="5775633"/>
            <a:ext cx="2933700" cy="276999"/>
          </a:xfrm>
          <a:prstGeom prst="rect">
            <a:avLst/>
          </a:prstGeom>
          <a:noFill/>
        </p:spPr>
        <p:txBody>
          <a:bodyPr wrap="square" rtlCol="0">
            <a:spAutoFit/>
          </a:bodyPr>
          <a:lstStyle/>
          <a:p>
            <a:r>
              <a:rPr lang="de-DE" sz="1200" i="1" dirty="0" err="1"/>
              <a:t>Typecast</a:t>
            </a:r>
            <a:r>
              <a:rPr lang="de-DE" sz="1200" i="1" dirty="0"/>
              <a:t> Daten</a:t>
            </a:r>
          </a:p>
        </p:txBody>
      </p:sp>
    </p:spTree>
    <p:extLst>
      <p:ext uri="{BB962C8B-B14F-4D97-AF65-F5344CB8AC3E}">
        <p14:creationId xmlns:p14="http://schemas.microsoft.com/office/powerpoint/2010/main" val="33638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657B9B-0F36-CE8D-C79C-535E6E7B947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73DF3E-35D2-4438-C371-7660624A9B78}"/>
              </a:ext>
            </a:extLst>
          </p:cNvPr>
          <p:cNvSpPr>
            <a:spLocks noGrp="1"/>
          </p:cNvSpPr>
          <p:nvPr>
            <p:ph type="title"/>
          </p:nvPr>
        </p:nvSpPr>
        <p:spPr>
          <a:xfrm>
            <a:off x="841249" y="539578"/>
            <a:ext cx="5981278" cy="1684638"/>
          </a:xfrm>
        </p:spPr>
        <p:txBody>
          <a:bodyPr>
            <a:normAutofit/>
          </a:bodyPr>
          <a:lstStyle/>
          <a:p>
            <a:r>
              <a:rPr lang="de-DE" sz="4000"/>
              <a:t>Strukturierte Daten – Data cleaning</a:t>
            </a:r>
            <a:endParaRPr lang="en-US" sz="4000"/>
          </a:p>
        </p:txBody>
      </p:sp>
      <p:sp>
        <p:nvSpPr>
          <p:cNvPr id="3" name="Inhaltsplatzhalter 2">
            <a:extLst>
              <a:ext uri="{FF2B5EF4-FFF2-40B4-BE49-F238E27FC236}">
                <a16:creationId xmlns:a16="http://schemas.microsoft.com/office/drawing/2014/main" id="{5252436C-6B58-0B7E-F556-A2B01D24A0AC}"/>
              </a:ext>
            </a:extLst>
          </p:cNvPr>
          <p:cNvSpPr>
            <a:spLocks noGrp="1"/>
          </p:cNvSpPr>
          <p:nvPr>
            <p:ph idx="1"/>
          </p:nvPr>
        </p:nvSpPr>
        <p:spPr>
          <a:xfrm>
            <a:off x="838201" y="2409568"/>
            <a:ext cx="5981278" cy="3690551"/>
          </a:xfrm>
        </p:spPr>
        <p:txBody>
          <a:bodyPr>
            <a:normAutofit fontScale="92500" lnSpcReduction="20000"/>
          </a:bodyPr>
          <a:lstStyle/>
          <a:p>
            <a:r>
              <a:rPr lang="de-DE" sz="2000" dirty="0"/>
              <a:t>Duplikate in Messwert ID entfernen</a:t>
            </a:r>
          </a:p>
          <a:p>
            <a:r>
              <a:rPr lang="de-DE" sz="2000" dirty="0"/>
              <a:t>Datum und Zeit in richtiges Format bringen, fehlerhafte Werte entfernen da unter 5% des gesamten Datensatzes</a:t>
            </a:r>
          </a:p>
          <a:p>
            <a:r>
              <a:rPr lang="de-DE" sz="2000" dirty="0"/>
              <a:t>Entfernen von Zeilen, in denen nicht alle Sensordaten vorhanden sind da unter 1% der Daten kein Thema</a:t>
            </a:r>
          </a:p>
          <a:p>
            <a:r>
              <a:rPr lang="de-DE" sz="2000" dirty="0"/>
              <a:t>Ausreiser in Sensordaten prüfen und entfernen</a:t>
            </a:r>
          </a:p>
          <a:p>
            <a:r>
              <a:rPr lang="de-DE" sz="2000" dirty="0"/>
              <a:t>Datum, Zeit, Produktionsindex, </a:t>
            </a:r>
            <a:r>
              <a:rPr lang="de-DE" sz="2000" dirty="0" err="1"/>
              <a:t>MaschinenID</a:t>
            </a:r>
            <a:r>
              <a:rPr lang="de-DE" sz="2000" dirty="0"/>
              <a:t>, Messwert ID entfernen</a:t>
            </a:r>
            <a:br>
              <a:rPr lang="de-DE" sz="2000" dirty="0"/>
            </a:br>
            <a:r>
              <a:rPr lang="de-DE" sz="2000" dirty="0"/>
              <a:t>Datum ist immer ein neues, wenn dann könnte man nach Monaten oder Tagen untersuchen.</a:t>
            </a:r>
            <a:br>
              <a:rPr lang="de-DE" sz="2000" dirty="0"/>
            </a:br>
            <a:r>
              <a:rPr lang="de-DE" sz="2000" dirty="0"/>
              <a:t>Zeit sollte erstmal nicht geprüft werden, wobei es unterschiede in Schichten geben könnte</a:t>
            </a:r>
            <a:br>
              <a:rPr lang="de-DE" sz="2000" dirty="0"/>
            </a:br>
            <a:r>
              <a:rPr lang="de-DE" sz="2000" dirty="0"/>
              <a:t>Im Produktionsindex ist kein Muster zu erkennen.</a:t>
            </a:r>
            <a:br>
              <a:rPr lang="de-DE" sz="2000" dirty="0"/>
            </a:br>
            <a:r>
              <a:rPr lang="de-DE" sz="2000" dirty="0" err="1"/>
              <a:t>ID‘s</a:t>
            </a:r>
            <a:r>
              <a:rPr lang="de-DE" sz="2000" dirty="0"/>
              <a:t> müssen entfernt werden</a:t>
            </a:r>
            <a:endParaRPr lang="en-US" sz="2000" dirty="0"/>
          </a:p>
        </p:txBody>
      </p:sp>
      <p:pic>
        <p:nvPicPr>
          <p:cNvPr id="8" name="Grafik 7">
            <a:extLst>
              <a:ext uri="{FF2B5EF4-FFF2-40B4-BE49-F238E27FC236}">
                <a16:creationId xmlns:a16="http://schemas.microsoft.com/office/drawing/2014/main" id="{51BDBF52-EEF4-8BF9-B5D2-EF290908BBF4}"/>
              </a:ext>
            </a:extLst>
          </p:cNvPr>
          <p:cNvPicPr>
            <a:picLocks noChangeAspect="1"/>
          </p:cNvPicPr>
          <p:nvPr/>
        </p:nvPicPr>
        <p:blipFill>
          <a:blip r:embed="rId2"/>
          <a:stretch>
            <a:fillRect/>
          </a:stretch>
        </p:blipFill>
        <p:spPr>
          <a:xfrm>
            <a:off x="7117305" y="3560633"/>
            <a:ext cx="3953822" cy="2757791"/>
          </a:xfrm>
          <a:prstGeom prst="rect">
            <a:avLst/>
          </a:prstGeom>
        </p:spPr>
      </p:pic>
      <p:pic>
        <p:nvPicPr>
          <p:cNvPr id="5" name="Grafik 4">
            <a:extLst>
              <a:ext uri="{FF2B5EF4-FFF2-40B4-BE49-F238E27FC236}">
                <a16:creationId xmlns:a16="http://schemas.microsoft.com/office/drawing/2014/main" id="{473BDD0E-33AB-09D4-0D33-58E60E01D0B7}"/>
              </a:ext>
            </a:extLst>
          </p:cNvPr>
          <p:cNvPicPr>
            <a:picLocks noChangeAspect="1"/>
          </p:cNvPicPr>
          <p:nvPr/>
        </p:nvPicPr>
        <p:blipFill>
          <a:blip r:embed="rId3"/>
          <a:stretch>
            <a:fillRect/>
          </a:stretch>
        </p:blipFill>
        <p:spPr>
          <a:xfrm>
            <a:off x="7117305" y="539578"/>
            <a:ext cx="3925679" cy="2757790"/>
          </a:xfrm>
          <a:prstGeom prst="rect">
            <a:avLst/>
          </a:prstGeom>
        </p:spPr>
      </p:pic>
      <p:sp>
        <p:nvSpPr>
          <p:cNvPr id="4" name="Foliennummernplatzhalter 3">
            <a:extLst>
              <a:ext uri="{FF2B5EF4-FFF2-40B4-BE49-F238E27FC236}">
                <a16:creationId xmlns:a16="http://schemas.microsoft.com/office/drawing/2014/main" id="{852E2BB3-C352-7211-05B3-1C4342C8865D}"/>
              </a:ext>
            </a:extLst>
          </p:cNvPr>
          <p:cNvSpPr>
            <a:spLocks noGrp="1"/>
          </p:cNvSpPr>
          <p:nvPr>
            <p:ph type="sldNum" sz="quarter" idx="12"/>
          </p:nvPr>
        </p:nvSpPr>
        <p:spPr/>
        <p:txBody>
          <a:bodyPr/>
          <a:lstStyle/>
          <a:p>
            <a:fld id="{C921D49C-F2C9-4773-B40D-55A32CD1AF58}" type="slidenum">
              <a:rPr lang="en-US" smtClean="0"/>
              <a:t>11</a:t>
            </a:fld>
            <a:endParaRPr lang="en-US"/>
          </a:p>
        </p:txBody>
      </p:sp>
      <p:sp>
        <p:nvSpPr>
          <p:cNvPr id="6" name="Textfeld 5">
            <a:extLst>
              <a:ext uri="{FF2B5EF4-FFF2-40B4-BE49-F238E27FC236}">
                <a16:creationId xmlns:a16="http://schemas.microsoft.com/office/drawing/2014/main" id="{ABEC70FE-D88D-B953-A7C5-8DEE1BD81025}"/>
              </a:ext>
            </a:extLst>
          </p:cNvPr>
          <p:cNvSpPr txBox="1"/>
          <p:nvPr/>
        </p:nvSpPr>
        <p:spPr>
          <a:xfrm>
            <a:off x="7048500" y="3245708"/>
            <a:ext cx="2933700" cy="276999"/>
          </a:xfrm>
          <a:prstGeom prst="rect">
            <a:avLst/>
          </a:prstGeom>
          <a:noFill/>
        </p:spPr>
        <p:txBody>
          <a:bodyPr wrap="square" rtlCol="0">
            <a:spAutoFit/>
          </a:bodyPr>
          <a:lstStyle/>
          <a:p>
            <a:r>
              <a:rPr lang="de-DE" sz="1200" i="1" dirty="0"/>
              <a:t>Daten vor </a:t>
            </a:r>
            <a:r>
              <a:rPr lang="de-DE" sz="1200" i="1" dirty="0" err="1"/>
              <a:t>cleaning</a:t>
            </a:r>
            <a:endParaRPr lang="de-DE" sz="1200" i="1" dirty="0"/>
          </a:p>
        </p:txBody>
      </p:sp>
      <p:sp>
        <p:nvSpPr>
          <p:cNvPr id="7" name="Textfeld 6">
            <a:extLst>
              <a:ext uri="{FF2B5EF4-FFF2-40B4-BE49-F238E27FC236}">
                <a16:creationId xmlns:a16="http://schemas.microsoft.com/office/drawing/2014/main" id="{B968761B-A376-A80F-3D89-59A45CDA78ED}"/>
              </a:ext>
            </a:extLst>
          </p:cNvPr>
          <p:cNvSpPr txBox="1"/>
          <p:nvPr/>
        </p:nvSpPr>
        <p:spPr>
          <a:xfrm>
            <a:off x="7117305" y="6248187"/>
            <a:ext cx="2933700" cy="276999"/>
          </a:xfrm>
          <a:prstGeom prst="rect">
            <a:avLst/>
          </a:prstGeom>
          <a:noFill/>
        </p:spPr>
        <p:txBody>
          <a:bodyPr wrap="square" rtlCol="0">
            <a:spAutoFit/>
          </a:bodyPr>
          <a:lstStyle/>
          <a:p>
            <a:r>
              <a:rPr lang="de-DE" sz="1200" i="1" dirty="0"/>
              <a:t>Daten nach </a:t>
            </a:r>
            <a:r>
              <a:rPr lang="de-DE" sz="1200" i="1" dirty="0" err="1"/>
              <a:t>cleaning</a:t>
            </a:r>
            <a:endParaRPr lang="de-DE" sz="1200" i="1" dirty="0"/>
          </a:p>
        </p:txBody>
      </p:sp>
    </p:spTree>
    <p:extLst>
      <p:ext uri="{BB962C8B-B14F-4D97-AF65-F5344CB8AC3E}">
        <p14:creationId xmlns:p14="http://schemas.microsoft.com/office/powerpoint/2010/main" val="247848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C3271-F4C0-9CDE-91B4-A9B9BE0844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B67BAC-162F-5BE7-78BA-70FCAEC42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307CCA0-A27E-6F7C-DF9C-98AB276122B1}"/>
              </a:ext>
            </a:extLst>
          </p:cNvPr>
          <p:cNvSpPr>
            <a:spLocks noGrp="1"/>
          </p:cNvSpPr>
          <p:nvPr>
            <p:ph type="title"/>
          </p:nvPr>
        </p:nvSpPr>
        <p:spPr>
          <a:xfrm>
            <a:off x="841249" y="539578"/>
            <a:ext cx="5981278" cy="1684638"/>
          </a:xfrm>
        </p:spPr>
        <p:txBody>
          <a:bodyPr>
            <a:normAutofit/>
          </a:bodyPr>
          <a:lstStyle/>
          <a:p>
            <a:r>
              <a:rPr lang="de-DE" sz="4000" dirty="0"/>
              <a:t>Strukturierte Daten – Feature Engineering</a:t>
            </a:r>
            <a:endParaRPr lang="en-US" sz="4000" dirty="0"/>
          </a:p>
        </p:txBody>
      </p:sp>
      <p:sp>
        <p:nvSpPr>
          <p:cNvPr id="3" name="Inhaltsplatzhalter 2">
            <a:extLst>
              <a:ext uri="{FF2B5EF4-FFF2-40B4-BE49-F238E27FC236}">
                <a16:creationId xmlns:a16="http://schemas.microsoft.com/office/drawing/2014/main" id="{63A65692-2FE1-C2BF-0321-F8C40E5BA080}"/>
              </a:ext>
            </a:extLst>
          </p:cNvPr>
          <p:cNvSpPr>
            <a:spLocks noGrp="1"/>
          </p:cNvSpPr>
          <p:nvPr>
            <p:ph idx="1"/>
          </p:nvPr>
        </p:nvSpPr>
        <p:spPr>
          <a:xfrm>
            <a:off x="838201" y="2409568"/>
            <a:ext cx="5981278" cy="3690551"/>
          </a:xfrm>
        </p:spPr>
        <p:txBody>
          <a:bodyPr>
            <a:normAutofit/>
          </a:bodyPr>
          <a:lstStyle/>
          <a:p>
            <a:r>
              <a:rPr lang="de-DE" sz="2000" dirty="0"/>
              <a:t>Neue Spalte Ausfall, wenn Sensordaten + Ausschuss alle 0 dann 1 ansonsten 0</a:t>
            </a:r>
          </a:p>
          <a:p>
            <a:r>
              <a:rPr lang="de-DE" sz="2000" dirty="0"/>
              <a:t>Da eine Vorhersage getroffen werden soll, werden die Sensordaten in neue rollende Mittelwerte und rollende Standardabweichung überführt mit einem 12 Zeilen Fenster. 5x12 = 60 min also ein Stunden </a:t>
            </a:r>
            <a:r>
              <a:rPr lang="de-DE" sz="2000" dirty="0" err="1"/>
              <a:t>fenster</a:t>
            </a:r>
            <a:endParaRPr lang="de-DE" sz="2000" dirty="0"/>
          </a:p>
          <a:p>
            <a:r>
              <a:rPr lang="de-DE" sz="2000" dirty="0"/>
              <a:t>Die alten Spalten werden entfernt</a:t>
            </a:r>
          </a:p>
          <a:p>
            <a:r>
              <a:rPr lang="de-DE" sz="2000" dirty="0"/>
              <a:t>Zuletzt wird der Index in Python zurückgesetzt</a:t>
            </a:r>
          </a:p>
        </p:txBody>
      </p:sp>
      <p:pic>
        <p:nvPicPr>
          <p:cNvPr id="6" name="Grafik 5">
            <a:extLst>
              <a:ext uri="{FF2B5EF4-FFF2-40B4-BE49-F238E27FC236}">
                <a16:creationId xmlns:a16="http://schemas.microsoft.com/office/drawing/2014/main" id="{ACDBDE3D-203D-74EE-D8BB-0593031B7413}"/>
              </a:ext>
            </a:extLst>
          </p:cNvPr>
          <p:cNvPicPr>
            <a:picLocks noChangeAspect="1"/>
          </p:cNvPicPr>
          <p:nvPr/>
        </p:nvPicPr>
        <p:blipFill>
          <a:blip r:embed="rId2"/>
          <a:stretch>
            <a:fillRect/>
          </a:stretch>
        </p:blipFill>
        <p:spPr>
          <a:xfrm>
            <a:off x="6819479" y="1823200"/>
            <a:ext cx="5369472" cy="3281344"/>
          </a:xfrm>
          <a:prstGeom prst="rect">
            <a:avLst/>
          </a:prstGeom>
        </p:spPr>
      </p:pic>
      <p:sp>
        <p:nvSpPr>
          <p:cNvPr id="4" name="Foliennummernplatzhalter 3">
            <a:extLst>
              <a:ext uri="{FF2B5EF4-FFF2-40B4-BE49-F238E27FC236}">
                <a16:creationId xmlns:a16="http://schemas.microsoft.com/office/drawing/2014/main" id="{429D7524-22CE-D830-CAC7-1E408C064AE2}"/>
              </a:ext>
            </a:extLst>
          </p:cNvPr>
          <p:cNvSpPr>
            <a:spLocks noGrp="1"/>
          </p:cNvSpPr>
          <p:nvPr>
            <p:ph type="sldNum" sz="quarter" idx="12"/>
          </p:nvPr>
        </p:nvSpPr>
        <p:spPr/>
        <p:txBody>
          <a:bodyPr/>
          <a:lstStyle/>
          <a:p>
            <a:fld id="{C921D49C-F2C9-4773-B40D-55A32CD1AF58}" type="slidenum">
              <a:rPr lang="en-US" smtClean="0"/>
              <a:t>12</a:t>
            </a:fld>
            <a:endParaRPr lang="en-US"/>
          </a:p>
        </p:txBody>
      </p:sp>
      <p:sp>
        <p:nvSpPr>
          <p:cNvPr id="5" name="Textfeld 4">
            <a:extLst>
              <a:ext uri="{FF2B5EF4-FFF2-40B4-BE49-F238E27FC236}">
                <a16:creationId xmlns:a16="http://schemas.microsoft.com/office/drawing/2014/main" id="{3F1B1092-4ABC-4E2D-C1BE-AF5A1058A9A8}"/>
              </a:ext>
            </a:extLst>
          </p:cNvPr>
          <p:cNvSpPr txBox="1"/>
          <p:nvPr/>
        </p:nvSpPr>
        <p:spPr>
          <a:xfrm>
            <a:off x="6853767" y="5095661"/>
            <a:ext cx="2933700" cy="461665"/>
          </a:xfrm>
          <a:prstGeom prst="rect">
            <a:avLst/>
          </a:prstGeom>
          <a:noFill/>
        </p:spPr>
        <p:txBody>
          <a:bodyPr wrap="square" rtlCol="0">
            <a:spAutoFit/>
          </a:bodyPr>
          <a:lstStyle/>
          <a:p>
            <a:r>
              <a:rPr lang="de-DE" sz="1200" i="1" dirty="0"/>
              <a:t>Implementierung rollierender Mittelwert und Standardabweichung</a:t>
            </a:r>
          </a:p>
        </p:txBody>
      </p:sp>
    </p:spTree>
    <p:extLst>
      <p:ext uri="{BB962C8B-B14F-4D97-AF65-F5344CB8AC3E}">
        <p14:creationId xmlns:p14="http://schemas.microsoft.com/office/powerpoint/2010/main" val="139361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ABC3E223-12AA-B681-2055-F57E33ED6901}"/>
              </a:ext>
            </a:extLst>
          </p:cNvPr>
          <p:cNvGraphicFramePr>
            <a:graphicFrameLocks noGrp="1"/>
          </p:cNvGraphicFramePr>
          <p:nvPr>
            <p:ph idx="1"/>
            <p:extLst>
              <p:ext uri="{D42A27DB-BD31-4B8C-83A1-F6EECF244321}">
                <p14:modId xmlns:p14="http://schemas.microsoft.com/office/powerpoint/2010/main" val="2156295158"/>
              </p:ext>
            </p:extLst>
          </p:nvPr>
        </p:nvGraphicFramePr>
        <p:xfrm>
          <a:off x="838200" y="2470222"/>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de-DE" dirty="0"/>
              <a:t>Unstrukturierte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66E82FF0-7C33-EB61-21BC-FE1AE8AC619F}"/>
              </a:ext>
            </a:extLst>
          </p:cNvPr>
          <p:cNvSpPr>
            <a:spLocks noGrp="1"/>
          </p:cNvSpPr>
          <p:nvPr>
            <p:ph type="sldNum" sz="quarter" idx="12"/>
          </p:nvPr>
        </p:nvSpPr>
        <p:spPr/>
        <p:txBody>
          <a:bodyPr/>
          <a:lstStyle/>
          <a:p>
            <a:fld id="{C921D49C-F2C9-4773-B40D-55A32CD1AF58}" type="slidenum">
              <a:rPr lang="en-US" smtClean="0"/>
              <a:t>13</a:t>
            </a:fld>
            <a:endParaRPr lang="en-US"/>
          </a:p>
        </p:txBody>
      </p:sp>
    </p:spTree>
    <p:extLst>
      <p:ext uri="{BB962C8B-B14F-4D97-AF65-F5344CB8AC3E}">
        <p14:creationId xmlns:p14="http://schemas.microsoft.com/office/powerpoint/2010/main" val="2309664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Unstrukturierte Daten – Zugriffverfahren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a:xfrm>
            <a:off x="838200" y="1825625"/>
            <a:ext cx="10515600" cy="3106593"/>
          </a:xfrm>
        </p:spPr>
        <p:txBody>
          <a:bodyPr>
            <a:normAutofit/>
          </a:bodyPr>
          <a:lstStyle/>
          <a:p>
            <a:r>
              <a:rPr lang="de-DE" sz="2400" dirty="0"/>
              <a:t>Da die Log Daten unstrukturiert sind, werden diese in einer Mongo DB Datenbank gespeichert</a:t>
            </a:r>
          </a:p>
          <a:p>
            <a:r>
              <a:rPr lang="de-DE" sz="2400" dirty="0"/>
              <a:t>Speicherung erfolgt auf MongoDB Atlas, damit ein Zugriff für externes Analytics Team möglich ist</a:t>
            </a:r>
            <a:endParaRPr lang="en-US" sz="2400" dirty="0"/>
          </a:p>
          <a:p>
            <a:r>
              <a:rPr lang="en-US" sz="2400" dirty="0"/>
              <a:t>Da es SSL </a:t>
            </a:r>
            <a:r>
              <a:rPr lang="en-US" sz="2400" dirty="0" err="1"/>
              <a:t>Probleme</a:t>
            </a:r>
            <a:r>
              <a:rPr lang="en-US" sz="2400" dirty="0"/>
              <a:t> </a:t>
            </a:r>
            <a:r>
              <a:rPr lang="en-US" sz="2400" dirty="0" err="1"/>
              <a:t>bei</a:t>
            </a:r>
            <a:r>
              <a:rPr lang="en-US" sz="2400" dirty="0"/>
              <a:t> </a:t>
            </a:r>
            <a:r>
              <a:rPr lang="en-US" sz="2400" dirty="0" err="1"/>
              <a:t>direktem</a:t>
            </a:r>
            <a:r>
              <a:rPr lang="en-US" sz="2400" dirty="0"/>
              <a:t> </a:t>
            </a:r>
            <a:r>
              <a:rPr lang="en-US" sz="2400" dirty="0" err="1"/>
              <a:t>Zugriff</a:t>
            </a:r>
            <a:r>
              <a:rPr lang="en-US" sz="2400" dirty="0"/>
              <a:t> </a:t>
            </a:r>
            <a:r>
              <a:rPr lang="en-US" sz="2400" dirty="0" err="1"/>
              <a:t>gibt</a:t>
            </a:r>
            <a:r>
              <a:rPr lang="en-US" sz="2400" dirty="0"/>
              <a:t>, </a:t>
            </a:r>
            <a:r>
              <a:rPr lang="en-US" sz="2400" dirty="0" err="1"/>
              <a:t>wurde</a:t>
            </a:r>
            <a:r>
              <a:rPr lang="en-US" sz="2400" dirty="0"/>
              <a:t> </a:t>
            </a:r>
            <a:r>
              <a:rPr lang="en-US" sz="2400" dirty="0" err="1"/>
              <a:t>eine</a:t>
            </a:r>
            <a:r>
              <a:rPr lang="en-US" sz="2400" dirty="0"/>
              <a:t> REST API </a:t>
            </a:r>
            <a:r>
              <a:rPr lang="en-US" sz="2400" dirty="0" err="1"/>
              <a:t>zu</a:t>
            </a:r>
            <a:r>
              <a:rPr lang="en-US" sz="2400" dirty="0"/>
              <a:t> der </a:t>
            </a:r>
            <a:r>
              <a:rPr lang="en-US" sz="2400" dirty="0" err="1"/>
              <a:t>Datenbank</a:t>
            </a:r>
            <a:r>
              <a:rPr lang="en-US" sz="2400" dirty="0"/>
              <a:t> in Atlas </a:t>
            </a:r>
            <a:r>
              <a:rPr lang="en-US" sz="2400" dirty="0" err="1"/>
              <a:t>aufgesetzt</a:t>
            </a:r>
            <a:r>
              <a:rPr lang="en-US" sz="2400" dirty="0"/>
              <a:t> (</a:t>
            </a:r>
            <a:r>
              <a:rPr lang="en-US" sz="2400" dirty="0" err="1"/>
              <a:t>Berechtigungsstufe</a:t>
            </a:r>
            <a:r>
              <a:rPr lang="en-US" sz="2400" dirty="0"/>
              <a:t> </a:t>
            </a:r>
            <a:r>
              <a:rPr lang="en-US" sz="2400" dirty="0" err="1"/>
              <a:t>ist</a:t>
            </a:r>
            <a:r>
              <a:rPr lang="en-US" sz="2400" dirty="0"/>
              <a:t> “</a:t>
            </a:r>
            <a:r>
              <a:rPr lang="en-US" sz="2400" dirty="0" err="1"/>
              <a:t>nur</a:t>
            </a:r>
            <a:r>
              <a:rPr lang="en-US" sz="2400" dirty="0"/>
              <a:t>” </a:t>
            </a:r>
            <a:r>
              <a:rPr lang="en-US" sz="2400" dirty="0" err="1"/>
              <a:t>lesen</a:t>
            </a:r>
            <a:r>
              <a:rPr lang="en-US" sz="2400" dirty="0"/>
              <a:t>)</a:t>
            </a:r>
          </a:p>
        </p:txBody>
      </p:sp>
      <p:pic>
        <p:nvPicPr>
          <p:cNvPr id="6" name="Grafik 5">
            <a:extLst>
              <a:ext uri="{FF2B5EF4-FFF2-40B4-BE49-F238E27FC236}">
                <a16:creationId xmlns:a16="http://schemas.microsoft.com/office/drawing/2014/main" id="{DC128D4B-4D05-01E5-2B51-6A50879BBB5C}"/>
              </a:ext>
            </a:extLst>
          </p:cNvPr>
          <p:cNvPicPr>
            <a:picLocks noChangeAspect="1"/>
          </p:cNvPicPr>
          <p:nvPr/>
        </p:nvPicPr>
        <p:blipFill>
          <a:blip r:embed="rId3"/>
          <a:stretch>
            <a:fillRect/>
          </a:stretch>
        </p:blipFill>
        <p:spPr>
          <a:xfrm>
            <a:off x="1265767" y="4149854"/>
            <a:ext cx="7312020" cy="2435335"/>
          </a:xfrm>
          <a:prstGeom prst="rect">
            <a:avLst/>
          </a:prstGeom>
        </p:spPr>
      </p:pic>
      <p:sp>
        <p:nvSpPr>
          <p:cNvPr id="5" name="Textfeld 4">
            <a:extLst>
              <a:ext uri="{FF2B5EF4-FFF2-40B4-BE49-F238E27FC236}">
                <a16:creationId xmlns:a16="http://schemas.microsoft.com/office/drawing/2014/main" id="{6826E7FF-C9A1-579A-F49D-A5FFA01A404A}"/>
              </a:ext>
            </a:extLst>
          </p:cNvPr>
          <p:cNvSpPr txBox="1"/>
          <p:nvPr/>
        </p:nvSpPr>
        <p:spPr>
          <a:xfrm>
            <a:off x="4876799" y="6585189"/>
            <a:ext cx="4033308" cy="246221"/>
          </a:xfrm>
          <a:prstGeom prst="rect">
            <a:avLst/>
          </a:prstGeom>
          <a:noFill/>
        </p:spPr>
        <p:txBody>
          <a:bodyPr wrap="square">
            <a:spAutoFit/>
          </a:bodyPr>
          <a:lstStyle/>
          <a:p>
            <a:r>
              <a:rPr lang="en-US" sz="1000" dirty="0"/>
              <a:t>Quelle: https://www.mongodb.com/docs/atlas/app-services/data-api/</a:t>
            </a:r>
          </a:p>
        </p:txBody>
      </p:sp>
      <p:sp>
        <p:nvSpPr>
          <p:cNvPr id="4" name="Foliennummernplatzhalter 3">
            <a:extLst>
              <a:ext uri="{FF2B5EF4-FFF2-40B4-BE49-F238E27FC236}">
                <a16:creationId xmlns:a16="http://schemas.microsoft.com/office/drawing/2014/main" id="{B7D0C8AF-75DC-DBF4-3593-B329ACAB56F0}"/>
              </a:ext>
            </a:extLst>
          </p:cNvPr>
          <p:cNvSpPr>
            <a:spLocks noGrp="1"/>
          </p:cNvSpPr>
          <p:nvPr>
            <p:ph type="sldNum" sz="quarter" idx="12"/>
          </p:nvPr>
        </p:nvSpPr>
        <p:spPr/>
        <p:txBody>
          <a:bodyPr/>
          <a:lstStyle/>
          <a:p>
            <a:fld id="{C921D49C-F2C9-4773-B40D-55A32CD1AF58}" type="slidenum">
              <a:rPr lang="en-US" smtClean="0"/>
              <a:t>14</a:t>
            </a:fld>
            <a:endParaRPr lang="en-US"/>
          </a:p>
        </p:txBody>
      </p:sp>
      <p:sp>
        <p:nvSpPr>
          <p:cNvPr id="7" name="Textfeld 6">
            <a:extLst>
              <a:ext uri="{FF2B5EF4-FFF2-40B4-BE49-F238E27FC236}">
                <a16:creationId xmlns:a16="http://schemas.microsoft.com/office/drawing/2014/main" id="{AA4919D2-0332-CD35-C986-3D7F30501815}"/>
              </a:ext>
            </a:extLst>
          </p:cNvPr>
          <p:cNvSpPr txBox="1"/>
          <p:nvPr/>
        </p:nvSpPr>
        <p:spPr>
          <a:xfrm>
            <a:off x="1232953" y="6567851"/>
            <a:ext cx="3216279" cy="276999"/>
          </a:xfrm>
          <a:prstGeom prst="rect">
            <a:avLst/>
          </a:prstGeom>
          <a:noFill/>
        </p:spPr>
        <p:txBody>
          <a:bodyPr wrap="square" rtlCol="0">
            <a:spAutoFit/>
          </a:bodyPr>
          <a:lstStyle/>
          <a:p>
            <a:r>
              <a:rPr lang="de-DE" sz="1200" i="1" dirty="0"/>
              <a:t>Implementierung Datenbankzugriff MongoDB</a:t>
            </a:r>
          </a:p>
        </p:txBody>
      </p:sp>
    </p:spTree>
    <p:extLst>
      <p:ext uri="{BB962C8B-B14F-4D97-AF65-F5344CB8AC3E}">
        <p14:creationId xmlns:p14="http://schemas.microsoft.com/office/powerpoint/2010/main" val="291298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a:t>
            </a:r>
            <a:r>
              <a:rPr lang="de-DE" dirty="0" err="1"/>
              <a:t>Object</a:t>
            </a:r>
            <a:r>
              <a:rPr lang="de-DE" dirty="0"/>
              <a:t> über die API zur Verfügung gestellt</a:t>
            </a:r>
          </a:p>
          <a:p>
            <a:r>
              <a:rPr lang="de-DE" dirty="0"/>
              <a:t>Für die Verwendung der Texte müssen die Objekte in ein Dataframe umgewandelt werden</a:t>
            </a:r>
          </a:p>
          <a:p>
            <a:r>
              <a:rPr lang="de-DE" dirty="0"/>
              <a:t>Der Dataframe muss anschließend in Kleinschreibung überführt werden für die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von eindeutigen Wörtern</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
        <p:nvSpPr>
          <p:cNvPr id="4" name="Foliennummernplatzhalter 3">
            <a:extLst>
              <a:ext uri="{FF2B5EF4-FFF2-40B4-BE49-F238E27FC236}">
                <a16:creationId xmlns:a16="http://schemas.microsoft.com/office/drawing/2014/main" id="{A6E6FA92-3AAC-F044-4930-B11DFA860044}"/>
              </a:ext>
            </a:extLst>
          </p:cNvPr>
          <p:cNvSpPr>
            <a:spLocks noGrp="1"/>
          </p:cNvSpPr>
          <p:nvPr>
            <p:ph type="sldNum" sz="quarter" idx="12"/>
          </p:nvPr>
        </p:nvSpPr>
        <p:spPr/>
        <p:txBody>
          <a:bodyPr/>
          <a:lstStyle/>
          <a:p>
            <a:fld id="{C921D49C-F2C9-4773-B40D-55A32CD1AF58}" type="slidenum">
              <a:rPr lang="en-US" smtClean="0"/>
              <a:t>15</a:t>
            </a:fld>
            <a:endParaRPr lang="en-US"/>
          </a:p>
        </p:txBody>
      </p:sp>
    </p:spTree>
    <p:extLst>
      <p:ext uri="{BB962C8B-B14F-4D97-AF65-F5344CB8AC3E}">
        <p14:creationId xmlns:p14="http://schemas.microsoft.com/office/powerpoint/2010/main" val="169978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12C5CA-E520-8343-6B63-F98E42E089BC}"/>
              </a:ext>
            </a:extLst>
          </p:cNvPr>
          <p:cNvSpPr>
            <a:spLocks noGrp="1"/>
          </p:cNvSpPr>
          <p:nvPr>
            <p:ph type="title"/>
          </p:nvPr>
        </p:nvSpPr>
        <p:spPr/>
        <p:txBody>
          <a:bodyPr/>
          <a:lstStyle/>
          <a:p>
            <a:r>
              <a:rPr lang="en-US" dirty="0"/>
              <a:t>Data Preparation </a:t>
            </a:r>
            <a:r>
              <a:rPr lang="de-DE" dirty="0"/>
              <a:t>– Text aufbereiten</a:t>
            </a:r>
            <a:endParaRPr lang="en-US" dirty="0"/>
          </a:p>
        </p:txBody>
      </p:sp>
      <p:sp>
        <p:nvSpPr>
          <p:cNvPr id="3" name="Inhaltsplatzhalter 2">
            <a:extLst>
              <a:ext uri="{FF2B5EF4-FFF2-40B4-BE49-F238E27FC236}">
                <a16:creationId xmlns:a16="http://schemas.microsoft.com/office/drawing/2014/main" id="{B42A4488-4288-36D2-8D40-F4E607B2120E}"/>
              </a:ext>
            </a:extLst>
          </p:cNvPr>
          <p:cNvSpPr>
            <a:spLocks noGrp="1"/>
          </p:cNvSpPr>
          <p:nvPr>
            <p:ph idx="1"/>
          </p:nvPr>
        </p:nvSpPr>
        <p:spPr/>
        <p:txBody>
          <a:bodyPr>
            <a:normAutofit/>
          </a:bodyPr>
          <a:lstStyle/>
          <a:p>
            <a:r>
              <a:rPr lang="de-DE" dirty="0"/>
              <a:t>Die Log Daten werden als JSON Objekt über die API zur Verfügung gestellt</a:t>
            </a:r>
          </a:p>
          <a:p>
            <a:r>
              <a:rPr lang="de-DE" dirty="0"/>
              <a:t>Für die Verwendung der Texte müssen die Objekte in ein Dataframe umgewandelt werden</a:t>
            </a:r>
          </a:p>
          <a:p>
            <a:r>
              <a:rPr lang="de-DE" dirty="0"/>
              <a:t>Das Dataframe muss anschließend in Kleinschreibung überführt werden für die anschließende Nutzung von Normalisierungsverfahren</a:t>
            </a:r>
          </a:p>
          <a:p>
            <a:r>
              <a:rPr lang="de-DE" dirty="0"/>
              <a:t>Anschließend werden die Texte mit </a:t>
            </a:r>
            <a:r>
              <a:rPr lang="de-DE" dirty="0" err="1"/>
              <a:t>Stemming</a:t>
            </a:r>
            <a:r>
              <a:rPr lang="de-DE" dirty="0"/>
              <a:t> in ihre Stammform überführt. </a:t>
            </a:r>
            <a:r>
              <a:rPr lang="de-DE" dirty="0" err="1"/>
              <a:t>Stemming</a:t>
            </a:r>
            <a:r>
              <a:rPr lang="de-DE" dirty="0"/>
              <a:t> schneidet hierbei die Endungen von Wörtern ab und ermöglicht die Reduzierung auf eindeutige Wörter</a:t>
            </a:r>
          </a:p>
        </p:txBody>
      </p:sp>
      <p:sp>
        <p:nvSpPr>
          <p:cNvPr id="7" name="Textfeld 6">
            <a:extLst>
              <a:ext uri="{FF2B5EF4-FFF2-40B4-BE49-F238E27FC236}">
                <a16:creationId xmlns:a16="http://schemas.microsoft.com/office/drawing/2014/main" id="{1978FCCC-8A7C-A54E-6783-77D1D0B12A62}"/>
              </a:ext>
            </a:extLst>
          </p:cNvPr>
          <p:cNvSpPr txBox="1"/>
          <p:nvPr/>
        </p:nvSpPr>
        <p:spPr>
          <a:xfrm>
            <a:off x="4819650" y="6507718"/>
            <a:ext cx="2695575" cy="261610"/>
          </a:xfrm>
          <a:prstGeom prst="rect">
            <a:avLst/>
          </a:prstGeom>
          <a:noFill/>
        </p:spPr>
        <p:txBody>
          <a:bodyPr wrap="square">
            <a:spAutoFit/>
          </a:bodyPr>
          <a:lstStyle/>
          <a:p>
            <a:r>
              <a:rPr lang="en-US" sz="1050" dirty="0"/>
              <a:t>https://www.nltk.org/api/nltk.stem.html</a:t>
            </a:r>
          </a:p>
        </p:txBody>
      </p:sp>
      <p:sp>
        <p:nvSpPr>
          <p:cNvPr id="4" name="Foliennummernplatzhalter 3">
            <a:extLst>
              <a:ext uri="{FF2B5EF4-FFF2-40B4-BE49-F238E27FC236}">
                <a16:creationId xmlns:a16="http://schemas.microsoft.com/office/drawing/2014/main" id="{DDEE13F7-A8D9-C724-7305-702096AA1558}"/>
              </a:ext>
            </a:extLst>
          </p:cNvPr>
          <p:cNvSpPr>
            <a:spLocks noGrp="1"/>
          </p:cNvSpPr>
          <p:nvPr>
            <p:ph type="sldNum" sz="quarter" idx="12"/>
          </p:nvPr>
        </p:nvSpPr>
        <p:spPr/>
        <p:txBody>
          <a:bodyPr/>
          <a:lstStyle/>
          <a:p>
            <a:fld id="{C921D49C-F2C9-4773-B40D-55A32CD1AF58}" type="slidenum">
              <a:rPr lang="en-US" smtClean="0"/>
              <a:t>16</a:t>
            </a:fld>
            <a:endParaRPr lang="en-US"/>
          </a:p>
        </p:txBody>
      </p:sp>
    </p:spTree>
    <p:extLst>
      <p:ext uri="{BB962C8B-B14F-4D97-AF65-F5344CB8AC3E}">
        <p14:creationId xmlns:p14="http://schemas.microsoft.com/office/powerpoint/2010/main" val="91692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ED323-3D69-342F-E829-D64987B7031B}"/>
              </a:ext>
            </a:extLst>
          </p:cNvPr>
          <p:cNvSpPr>
            <a:spLocks noGrp="1"/>
          </p:cNvSpPr>
          <p:nvPr>
            <p:ph type="title"/>
          </p:nvPr>
        </p:nvSpPr>
        <p:spPr/>
        <p:txBody>
          <a:bodyPr/>
          <a:lstStyle/>
          <a:p>
            <a:r>
              <a:rPr lang="en-US" dirty="0"/>
              <a:t>Data Preparation </a:t>
            </a:r>
            <a:r>
              <a:rPr lang="de-DE" dirty="0"/>
              <a:t>– Daten bereinigen</a:t>
            </a:r>
            <a:endParaRPr lang="en-US" dirty="0"/>
          </a:p>
        </p:txBody>
      </p:sp>
      <p:sp>
        <p:nvSpPr>
          <p:cNvPr id="3" name="Inhaltsplatzhalter 2">
            <a:extLst>
              <a:ext uri="{FF2B5EF4-FFF2-40B4-BE49-F238E27FC236}">
                <a16:creationId xmlns:a16="http://schemas.microsoft.com/office/drawing/2014/main" id="{8A15403E-8717-A7BD-3FDF-A663923B7D88}"/>
              </a:ext>
            </a:extLst>
          </p:cNvPr>
          <p:cNvSpPr>
            <a:spLocks noGrp="1"/>
          </p:cNvSpPr>
          <p:nvPr>
            <p:ph idx="1"/>
          </p:nvPr>
        </p:nvSpPr>
        <p:spPr/>
        <p:txBody>
          <a:bodyPr>
            <a:normAutofit/>
          </a:bodyPr>
          <a:lstStyle/>
          <a:p>
            <a:r>
              <a:rPr lang="de-DE" dirty="0"/>
              <a:t>In den Daten sind Errors ohne eine </a:t>
            </a:r>
            <a:r>
              <a:rPr lang="de-DE" dirty="0" err="1"/>
              <a:t>LogMessage</a:t>
            </a:r>
            <a:r>
              <a:rPr lang="de-DE" dirty="0"/>
              <a:t> vorhanden. Unter der Annahme, dass dies bei Maschinen Logs nicht normal ist, werden diese Daten entfernt:</a:t>
            </a:r>
          </a:p>
          <a:p>
            <a:endParaRPr lang="de-DE" dirty="0"/>
          </a:p>
          <a:p>
            <a:r>
              <a:rPr lang="de-DE" dirty="0"/>
              <a:t>Verhältnis zwischen </a:t>
            </a:r>
            <a:r>
              <a:rPr lang="de-DE" dirty="0" err="1"/>
              <a:t>ServiceOK</a:t>
            </a:r>
            <a:r>
              <a:rPr lang="de-DE" dirty="0"/>
              <a:t> = 1 und </a:t>
            </a:r>
            <a:r>
              <a:rPr lang="de-DE" dirty="0" err="1"/>
              <a:t>ServiceOK</a:t>
            </a:r>
            <a:r>
              <a:rPr lang="de-DE" dirty="0"/>
              <a:t> = 0</a:t>
            </a:r>
          </a:p>
          <a:p>
            <a:r>
              <a:rPr lang="de-DE" dirty="0">
                <a:sym typeface="Wingdings" panose="05000000000000000000" pitchFamily="2" charset="2"/>
              </a:rPr>
              <a:t>Aufgrund des stark ungleichen Verhältnisses waren die</a:t>
            </a:r>
          </a:p>
          <a:p>
            <a:pPr marL="0" indent="0">
              <a:buNone/>
            </a:pPr>
            <a:r>
              <a:rPr lang="de-DE" dirty="0">
                <a:sym typeface="Wingdings" panose="05000000000000000000" pitchFamily="2" charset="2"/>
              </a:rPr>
              <a:t>Ergebnisse immer bei 1.00</a:t>
            </a:r>
          </a:p>
          <a:p>
            <a:r>
              <a:rPr lang="de-DE" dirty="0">
                <a:sym typeface="Wingdings" panose="05000000000000000000" pitchFamily="2" charset="2"/>
              </a:rPr>
              <a:t>Durch Sampling mittels SMOTE wird das Verhältnis durch künstliche Daten ausgeglichen werden</a:t>
            </a:r>
            <a:endParaRPr lang="en-US" dirty="0"/>
          </a:p>
        </p:txBody>
      </p:sp>
      <p:pic>
        <p:nvPicPr>
          <p:cNvPr id="5" name="Grafik 4">
            <a:extLst>
              <a:ext uri="{FF2B5EF4-FFF2-40B4-BE49-F238E27FC236}">
                <a16:creationId xmlns:a16="http://schemas.microsoft.com/office/drawing/2014/main" id="{C0E85B62-3686-953B-8DEB-1F46C805A5CA}"/>
              </a:ext>
            </a:extLst>
          </p:cNvPr>
          <p:cNvPicPr>
            <a:picLocks noChangeAspect="1"/>
          </p:cNvPicPr>
          <p:nvPr/>
        </p:nvPicPr>
        <p:blipFill>
          <a:blip r:embed="rId2"/>
          <a:stretch>
            <a:fillRect/>
          </a:stretch>
        </p:blipFill>
        <p:spPr>
          <a:xfrm>
            <a:off x="1145156" y="3033325"/>
            <a:ext cx="6705600" cy="523875"/>
          </a:xfrm>
          <a:prstGeom prst="rect">
            <a:avLst/>
          </a:prstGeom>
        </p:spPr>
      </p:pic>
      <p:pic>
        <p:nvPicPr>
          <p:cNvPr id="7" name="Grafik 6">
            <a:extLst>
              <a:ext uri="{FF2B5EF4-FFF2-40B4-BE49-F238E27FC236}">
                <a16:creationId xmlns:a16="http://schemas.microsoft.com/office/drawing/2014/main" id="{688F84F9-E796-B64F-0C3D-D1472B5502ED}"/>
              </a:ext>
            </a:extLst>
          </p:cNvPr>
          <p:cNvPicPr>
            <a:picLocks noChangeAspect="1"/>
          </p:cNvPicPr>
          <p:nvPr/>
        </p:nvPicPr>
        <p:blipFill>
          <a:blip r:embed="rId3"/>
          <a:stretch>
            <a:fillRect/>
          </a:stretch>
        </p:blipFill>
        <p:spPr>
          <a:xfrm>
            <a:off x="9538423" y="3183633"/>
            <a:ext cx="1399331" cy="1082816"/>
          </a:xfrm>
          <a:prstGeom prst="rect">
            <a:avLst/>
          </a:prstGeom>
        </p:spPr>
      </p:pic>
      <p:sp>
        <p:nvSpPr>
          <p:cNvPr id="9" name="Textfeld 8">
            <a:extLst>
              <a:ext uri="{FF2B5EF4-FFF2-40B4-BE49-F238E27FC236}">
                <a16:creationId xmlns:a16="http://schemas.microsoft.com/office/drawing/2014/main" id="{9C32954B-0F11-3BC8-0AEA-DB1C2B489F92}"/>
              </a:ext>
            </a:extLst>
          </p:cNvPr>
          <p:cNvSpPr txBox="1"/>
          <p:nvPr/>
        </p:nvSpPr>
        <p:spPr>
          <a:xfrm>
            <a:off x="3008935" y="6523053"/>
            <a:ext cx="6634597" cy="261610"/>
          </a:xfrm>
          <a:prstGeom prst="rect">
            <a:avLst/>
          </a:prstGeom>
          <a:noFill/>
        </p:spPr>
        <p:txBody>
          <a:bodyPr wrap="square">
            <a:spAutoFit/>
          </a:bodyPr>
          <a:lstStyle/>
          <a:p>
            <a:r>
              <a:rPr lang="en-US" sz="1100" dirty="0"/>
              <a:t>Quelle: https://imbalanced-learn.org/stable/references/generated/imblearn.over_sampling.SMOTE.html</a:t>
            </a:r>
          </a:p>
        </p:txBody>
      </p:sp>
      <p:sp>
        <p:nvSpPr>
          <p:cNvPr id="4" name="Foliennummernplatzhalter 3">
            <a:extLst>
              <a:ext uri="{FF2B5EF4-FFF2-40B4-BE49-F238E27FC236}">
                <a16:creationId xmlns:a16="http://schemas.microsoft.com/office/drawing/2014/main" id="{D9967BA5-3D54-6B6C-49BD-DB80A3459021}"/>
              </a:ext>
            </a:extLst>
          </p:cNvPr>
          <p:cNvSpPr>
            <a:spLocks noGrp="1"/>
          </p:cNvSpPr>
          <p:nvPr>
            <p:ph type="sldNum" sz="quarter" idx="12"/>
          </p:nvPr>
        </p:nvSpPr>
        <p:spPr/>
        <p:txBody>
          <a:bodyPr/>
          <a:lstStyle/>
          <a:p>
            <a:fld id="{C921D49C-F2C9-4773-B40D-55A32CD1AF58}" type="slidenum">
              <a:rPr lang="en-US" smtClean="0"/>
              <a:t>17</a:t>
            </a:fld>
            <a:endParaRPr lang="en-US"/>
          </a:p>
        </p:txBody>
      </p:sp>
    </p:spTree>
    <p:extLst>
      <p:ext uri="{BB962C8B-B14F-4D97-AF65-F5344CB8AC3E}">
        <p14:creationId xmlns:p14="http://schemas.microsoft.com/office/powerpoint/2010/main" val="170476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839B-6B4A-8796-4081-445C76F5D8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717784-02AB-149A-1F3A-E170AC8BFCDC}"/>
              </a:ext>
            </a:extLst>
          </p:cNvPr>
          <p:cNvSpPr>
            <a:spLocks noGrp="1"/>
          </p:cNvSpPr>
          <p:nvPr>
            <p:ph type="ctrTitle"/>
          </p:nvPr>
        </p:nvSpPr>
        <p:spPr>
          <a:xfrm>
            <a:off x="1524000" y="3736350"/>
            <a:ext cx="9144000" cy="2387600"/>
          </a:xfrm>
        </p:spPr>
        <p:txBody>
          <a:bodyPr/>
          <a:lstStyle/>
          <a:p>
            <a:r>
              <a:rPr lang="de-DE" dirty="0"/>
              <a:t>Modeling</a:t>
            </a:r>
            <a:endParaRPr lang="en-US" dirty="0"/>
          </a:p>
        </p:txBody>
      </p:sp>
      <p:pic>
        <p:nvPicPr>
          <p:cNvPr id="3" name="Picture 2" descr="What is CRISP DM? - Data Science Process Alliance">
            <a:extLst>
              <a:ext uri="{FF2B5EF4-FFF2-40B4-BE49-F238E27FC236}">
                <a16:creationId xmlns:a16="http://schemas.microsoft.com/office/drawing/2014/main" id="{C82AA5DA-2C4D-184A-382F-DFDD4522B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C942B774-0C3F-D3C2-3A3C-06BB142E9972}"/>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3B593E99-59B1-9469-5810-67BDD831D4B6}"/>
              </a:ext>
            </a:extLst>
          </p:cNvPr>
          <p:cNvSpPr>
            <a:spLocks noGrp="1"/>
          </p:cNvSpPr>
          <p:nvPr>
            <p:ph type="sldNum" sz="quarter" idx="12"/>
          </p:nvPr>
        </p:nvSpPr>
        <p:spPr/>
        <p:txBody>
          <a:bodyPr/>
          <a:lstStyle/>
          <a:p>
            <a:fld id="{C921D49C-F2C9-4773-B40D-55A32CD1AF58}" type="slidenum">
              <a:rPr lang="en-US" smtClean="0"/>
              <a:t>18</a:t>
            </a:fld>
            <a:endParaRPr lang="en-US"/>
          </a:p>
        </p:txBody>
      </p:sp>
    </p:spTree>
    <p:extLst>
      <p:ext uri="{BB962C8B-B14F-4D97-AF65-F5344CB8AC3E}">
        <p14:creationId xmlns:p14="http://schemas.microsoft.com/office/powerpoint/2010/main" val="307955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2768600" y="1644637"/>
            <a:ext cx="5634567" cy="561974"/>
          </a:xfrm>
        </p:spPr>
        <p:txBody>
          <a:bodyPr/>
          <a:lstStyle/>
          <a:p>
            <a:pPr marL="0" indent="0">
              <a:buNone/>
            </a:pPr>
            <a:r>
              <a:rPr lang="en-US" dirty="0" err="1"/>
              <a:t>Erstellen</a:t>
            </a:r>
            <a:r>
              <a:rPr lang="en-US" dirty="0"/>
              <a:t> von </a:t>
            </a:r>
            <a:r>
              <a:rPr lang="en-US" dirty="0" err="1"/>
              <a:t>rollenden</a:t>
            </a:r>
            <a:r>
              <a:rPr lang="en-US" dirty="0"/>
              <a:t> </a:t>
            </a:r>
            <a:r>
              <a:rPr lang="en-US" dirty="0" err="1"/>
              <a:t>Mittelwerten</a:t>
            </a:r>
            <a:endParaRPr lang="en-US" dirty="0"/>
          </a:p>
        </p:txBody>
      </p:sp>
      <p:sp>
        <p:nvSpPr>
          <p:cNvPr id="4" name="Foliennummernplatzhalter 3">
            <a:extLst>
              <a:ext uri="{FF2B5EF4-FFF2-40B4-BE49-F238E27FC236}">
                <a16:creationId xmlns:a16="http://schemas.microsoft.com/office/drawing/2014/main" id="{954A0D9F-62F1-0915-E630-7FE424BB5DBF}"/>
              </a:ext>
            </a:extLst>
          </p:cNvPr>
          <p:cNvSpPr>
            <a:spLocks noGrp="1"/>
          </p:cNvSpPr>
          <p:nvPr>
            <p:ph type="sldNum" sz="quarter" idx="12"/>
          </p:nvPr>
        </p:nvSpPr>
        <p:spPr/>
        <p:txBody>
          <a:bodyPr/>
          <a:lstStyle/>
          <a:p>
            <a:fld id="{C921D49C-F2C9-4773-B40D-55A32CD1AF58}" type="slidenum">
              <a:rPr lang="en-US" smtClean="0"/>
              <a:t>19</a:t>
            </a:fld>
            <a:endParaRPr lang="en-US"/>
          </a:p>
        </p:txBody>
      </p:sp>
      <p:pic>
        <p:nvPicPr>
          <p:cNvPr id="7" name="Grafik 6">
            <a:extLst>
              <a:ext uri="{FF2B5EF4-FFF2-40B4-BE49-F238E27FC236}">
                <a16:creationId xmlns:a16="http://schemas.microsoft.com/office/drawing/2014/main" id="{AC8D75F3-3C81-7B4C-2FDF-DA993B0B7AEB}"/>
              </a:ext>
            </a:extLst>
          </p:cNvPr>
          <p:cNvPicPr>
            <a:picLocks noChangeAspect="1"/>
          </p:cNvPicPr>
          <p:nvPr/>
        </p:nvPicPr>
        <p:blipFill>
          <a:blip r:embed="rId2"/>
          <a:stretch>
            <a:fillRect/>
          </a:stretch>
        </p:blipFill>
        <p:spPr>
          <a:xfrm>
            <a:off x="606268" y="3413541"/>
            <a:ext cx="5162042" cy="1913516"/>
          </a:xfrm>
          <a:prstGeom prst="rect">
            <a:avLst/>
          </a:prstGeom>
          <a:ln w="19050">
            <a:solidFill>
              <a:schemeClr val="tx1"/>
            </a:solidFill>
          </a:ln>
        </p:spPr>
      </p:pic>
      <p:sp>
        <p:nvSpPr>
          <p:cNvPr id="8" name="Textfeld 7">
            <a:extLst>
              <a:ext uri="{FF2B5EF4-FFF2-40B4-BE49-F238E27FC236}">
                <a16:creationId xmlns:a16="http://schemas.microsoft.com/office/drawing/2014/main" id="{6120FE39-AE56-C45C-0597-8D65A1A8CA03}"/>
              </a:ext>
            </a:extLst>
          </p:cNvPr>
          <p:cNvSpPr txBox="1"/>
          <p:nvPr/>
        </p:nvSpPr>
        <p:spPr>
          <a:xfrm>
            <a:off x="520948" y="5381669"/>
            <a:ext cx="2933700" cy="276999"/>
          </a:xfrm>
          <a:prstGeom prst="rect">
            <a:avLst/>
          </a:prstGeom>
          <a:noFill/>
        </p:spPr>
        <p:txBody>
          <a:bodyPr wrap="square" rtlCol="0">
            <a:spAutoFit/>
          </a:bodyPr>
          <a:lstStyle/>
          <a:p>
            <a:r>
              <a:rPr lang="de-DE" sz="1200" i="1" dirty="0"/>
              <a:t>Kennzahlen Logistische Regression</a:t>
            </a:r>
          </a:p>
        </p:txBody>
      </p:sp>
      <p:pic>
        <p:nvPicPr>
          <p:cNvPr id="5" name="Grafik 4">
            <a:extLst>
              <a:ext uri="{FF2B5EF4-FFF2-40B4-BE49-F238E27FC236}">
                <a16:creationId xmlns:a16="http://schemas.microsoft.com/office/drawing/2014/main" id="{F3D1582A-FD8B-FCF1-1AF1-3E270579D066}"/>
              </a:ext>
            </a:extLst>
          </p:cNvPr>
          <p:cNvPicPr>
            <a:picLocks noChangeAspect="1"/>
          </p:cNvPicPr>
          <p:nvPr/>
        </p:nvPicPr>
        <p:blipFill>
          <a:blip r:embed="rId3"/>
          <a:stretch>
            <a:fillRect/>
          </a:stretch>
        </p:blipFill>
        <p:spPr>
          <a:xfrm>
            <a:off x="6574367" y="3413541"/>
            <a:ext cx="4886954" cy="1910963"/>
          </a:xfrm>
          <a:prstGeom prst="rect">
            <a:avLst/>
          </a:prstGeom>
          <a:ln w="19050">
            <a:solidFill>
              <a:schemeClr val="tx1"/>
            </a:solidFill>
          </a:ln>
        </p:spPr>
      </p:pic>
      <p:sp>
        <p:nvSpPr>
          <p:cNvPr id="9" name="Textfeld 8">
            <a:extLst>
              <a:ext uri="{FF2B5EF4-FFF2-40B4-BE49-F238E27FC236}">
                <a16:creationId xmlns:a16="http://schemas.microsoft.com/office/drawing/2014/main" id="{222F6B2E-3F7B-8265-F30C-D1003CFD72A6}"/>
              </a:ext>
            </a:extLst>
          </p:cNvPr>
          <p:cNvSpPr txBox="1"/>
          <p:nvPr/>
        </p:nvSpPr>
        <p:spPr>
          <a:xfrm>
            <a:off x="6489144" y="5381669"/>
            <a:ext cx="2933700" cy="276999"/>
          </a:xfrm>
          <a:prstGeom prst="rect">
            <a:avLst/>
          </a:prstGeom>
          <a:noFill/>
        </p:spPr>
        <p:txBody>
          <a:bodyPr wrap="square" rtlCol="0">
            <a:spAutoFit/>
          </a:bodyPr>
          <a:lstStyle/>
          <a:p>
            <a:r>
              <a:rPr lang="de-DE" sz="1200" i="1" dirty="0"/>
              <a:t>Kennzahlen Random Forrest</a:t>
            </a:r>
          </a:p>
        </p:txBody>
      </p:sp>
      <p:sp>
        <p:nvSpPr>
          <p:cNvPr id="10" name="Textfeld 9">
            <a:extLst>
              <a:ext uri="{FF2B5EF4-FFF2-40B4-BE49-F238E27FC236}">
                <a16:creationId xmlns:a16="http://schemas.microsoft.com/office/drawing/2014/main" id="{6CB5EF4E-A9D7-C092-4875-9B601188C5C2}"/>
              </a:ext>
            </a:extLst>
          </p:cNvPr>
          <p:cNvSpPr txBox="1"/>
          <p:nvPr/>
        </p:nvSpPr>
        <p:spPr>
          <a:xfrm>
            <a:off x="1816100" y="2595590"/>
            <a:ext cx="2404533" cy="369332"/>
          </a:xfrm>
          <a:prstGeom prst="rect">
            <a:avLst/>
          </a:prstGeom>
          <a:noFill/>
        </p:spPr>
        <p:txBody>
          <a:bodyPr wrap="square">
            <a:spAutoFit/>
          </a:bodyPr>
          <a:lstStyle/>
          <a:p>
            <a:pPr marL="0" indent="0">
              <a:buNone/>
            </a:pPr>
            <a:r>
              <a:rPr lang="en-US" dirty="0" err="1"/>
              <a:t>Logistische</a:t>
            </a:r>
            <a:r>
              <a:rPr lang="en-US" dirty="0"/>
              <a:t> Regression:</a:t>
            </a:r>
          </a:p>
        </p:txBody>
      </p:sp>
      <p:sp>
        <p:nvSpPr>
          <p:cNvPr id="12" name="Textfeld 11">
            <a:extLst>
              <a:ext uri="{FF2B5EF4-FFF2-40B4-BE49-F238E27FC236}">
                <a16:creationId xmlns:a16="http://schemas.microsoft.com/office/drawing/2014/main" id="{D2BBE6E3-E707-D29F-7395-423D9E5C2C4A}"/>
              </a:ext>
            </a:extLst>
          </p:cNvPr>
          <p:cNvSpPr txBox="1"/>
          <p:nvPr/>
        </p:nvSpPr>
        <p:spPr>
          <a:xfrm>
            <a:off x="6963833" y="2595590"/>
            <a:ext cx="3018367" cy="369332"/>
          </a:xfrm>
          <a:prstGeom prst="rect">
            <a:avLst/>
          </a:prstGeom>
          <a:noFill/>
        </p:spPr>
        <p:txBody>
          <a:bodyPr wrap="square">
            <a:spAutoFit/>
          </a:bodyPr>
          <a:lstStyle/>
          <a:p>
            <a:r>
              <a:rPr lang="en-US" dirty="0"/>
              <a:t>Random </a:t>
            </a:r>
            <a:r>
              <a:rPr lang="en-US" dirty="0" err="1"/>
              <a:t>forrest</a:t>
            </a:r>
            <a:r>
              <a:rPr lang="en-US" dirty="0"/>
              <a:t> </a:t>
            </a:r>
            <a:r>
              <a:rPr lang="en-US" dirty="0" err="1"/>
              <a:t>Algorithmus</a:t>
            </a:r>
            <a:r>
              <a:rPr lang="en-US" dirty="0"/>
              <a:t>:</a:t>
            </a:r>
          </a:p>
        </p:txBody>
      </p:sp>
      <p:sp>
        <p:nvSpPr>
          <p:cNvPr id="13" name="Inhaltsplatzhalter 2">
            <a:extLst>
              <a:ext uri="{FF2B5EF4-FFF2-40B4-BE49-F238E27FC236}">
                <a16:creationId xmlns:a16="http://schemas.microsoft.com/office/drawing/2014/main" id="{5037E51B-7A49-666C-6B52-23FCC37AAE56}"/>
              </a:ext>
            </a:extLst>
          </p:cNvPr>
          <p:cNvSpPr txBox="1">
            <a:spLocks/>
          </p:cNvSpPr>
          <p:nvPr/>
        </p:nvSpPr>
        <p:spPr>
          <a:xfrm>
            <a:off x="3619500" y="5969460"/>
            <a:ext cx="5634567" cy="5619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Es </a:t>
            </a:r>
            <a:r>
              <a:rPr lang="en-US" dirty="0" err="1"/>
              <a:t>wird</a:t>
            </a:r>
            <a:r>
              <a:rPr lang="en-US" dirty="0"/>
              <a:t> der Random </a:t>
            </a:r>
            <a:r>
              <a:rPr lang="en-US" dirty="0" err="1"/>
              <a:t>forrest</a:t>
            </a:r>
            <a:r>
              <a:rPr lang="en-US" dirty="0"/>
              <a:t> </a:t>
            </a:r>
            <a:r>
              <a:rPr lang="en-US" dirty="0" err="1"/>
              <a:t>Algorithmus</a:t>
            </a:r>
            <a:r>
              <a:rPr lang="en-US" dirty="0"/>
              <a:t> </a:t>
            </a:r>
            <a:r>
              <a:rPr lang="en-US" dirty="0" err="1"/>
              <a:t>gewählt</a:t>
            </a:r>
            <a:r>
              <a:rPr lang="en-US" dirty="0"/>
              <a:t> </a:t>
            </a:r>
            <a:r>
              <a:rPr lang="en-US" dirty="0" err="1"/>
              <a:t>wegen</a:t>
            </a:r>
            <a:r>
              <a:rPr lang="en-US" dirty="0"/>
              <a:t> </a:t>
            </a:r>
            <a:r>
              <a:rPr lang="en-US" dirty="0" err="1"/>
              <a:t>einer</a:t>
            </a:r>
            <a:r>
              <a:rPr lang="en-US" dirty="0"/>
              <a:t> </a:t>
            </a:r>
            <a:r>
              <a:rPr lang="en-US" dirty="0" err="1"/>
              <a:t>besseren</a:t>
            </a:r>
            <a:r>
              <a:rPr lang="en-US" dirty="0"/>
              <a:t> performance.</a:t>
            </a:r>
          </a:p>
        </p:txBody>
      </p:sp>
    </p:spTree>
    <p:extLst>
      <p:ext uri="{BB962C8B-B14F-4D97-AF65-F5344CB8AC3E}">
        <p14:creationId xmlns:p14="http://schemas.microsoft.com/office/powerpoint/2010/main" val="386582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EA947-6821-862E-41A1-50E0AC54F0B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0B199E-D421-4351-7401-AC6721B4B5D7}"/>
              </a:ext>
            </a:extLst>
          </p:cNvPr>
          <p:cNvSpPr>
            <a:spLocks noGrp="1"/>
          </p:cNvSpPr>
          <p:nvPr>
            <p:ph type="ctrTitle"/>
          </p:nvPr>
        </p:nvSpPr>
        <p:spPr>
          <a:xfrm>
            <a:off x="1524000" y="3736350"/>
            <a:ext cx="9144000" cy="2387600"/>
          </a:xfrm>
        </p:spPr>
        <p:txBody>
          <a:bodyPr/>
          <a:lstStyle/>
          <a:p>
            <a:r>
              <a:rPr lang="de-DE" b="1" dirty="0"/>
              <a:t>Business</a:t>
            </a:r>
            <a:r>
              <a:rPr lang="de-DE" dirty="0"/>
              <a:t> Understanding</a:t>
            </a:r>
            <a:endParaRPr lang="en-US" dirty="0"/>
          </a:p>
        </p:txBody>
      </p:sp>
      <p:pic>
        <p:nvPicPr>
          <p:cNvPr id="3" name="Picture 2" descr="What is CRISP DM? - Data Science Process Alliance">
            <a:extLst>
              <a:ext uri="{FF2B5EF4-FFF2-40B4-BE49-F238E27FC236}">
                <a16:creationId xmlns:a16="http://schemas.microsoft.com/office/drawing/2014/main" id="{6A8A96BB-DEBD-8198-030F-D9D7ED25A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8E8549F8-2D76-E201-81F3-185EF62FD091}"/>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9069057C-5080-2204-F5D9-21186178F312}"/>
              </a:ext>
            </a:extLst>
          </p:cNvPr>
          <p:cNvSpPr>
            <a:spLocks noGrp="1"/>
          </p:cNvSpPr>
          <p:nvPr>
            <p:ph type="sldNum" sz="quarter" idx="12"/>
          </p:nvPr>
        </p:nvSpPr>
        <p:spPr/>
        <p:txBody>
          <a:bodyPr/>
          <a:lstStyle/>
          <a:p>
            <a:fld id="{C921D49C-F2C9-4773-B40D-55A32CD1AF58}" type="slidenum">
              <a:rPr lang="en-US" smtClean="0"/>
              <a:t>2</a:t>
            </a:fld>
            <a:endParaRPr lang="en-US"/>
          </a:p>
        </p:txBody>
      </p:sp>
    </p:spTree>
    <p:extLst>
      <p:ext uri="{BB962C8B-B14F-4D97-AF65-F5344CB8AC3E}">
        <p14:creationId xmlns:p14="http://schemas.microsoft.com/office/powerpoint/2010/main" val="140493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DD05F-0546-D693-AF05-559790649D2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Erstellung</a:t>
            </a:r>
            <a:endParaRPr lang="en-US" sz="4000" dirty="0"/>
          </a:p>
        </p:txBody>
      </p:sp>
      <p:sp>
        <p:nvSpPr>
          <p:cNvPr id="3" name="Inhaltsplatzhalter 2">
            <a:extLst>
              <a:ext uri="{FF2B5EF4-FFF2-40B4-BE49-F238E27FC236}">
                <a16:creationId xmlns:a16="http://schemas.microsoft.com/office/drawing/2014/main" id="{29CDD0D3-B573-FA21-06B1-610EBA7B28DE}"/>
              </a:ext>
            </a:extLst>
          </p:cNvPr>
          <p:cNvSpPr>
            <a:spLocks noGrp="1"/>
          </p:cNvSpPr>
          <p:nvPr>
            <p:ph idx="1"/>
          </p:nvPr>
        </p:nvSpPr>
        <p:spPr>
          <a:xfrm>
            <a:off x="446206" y="775893"/>
            <a:ext cx="6070120" cy="3337953"/>
          </a:xfrm>
        </p:spPr>
        <p:txBody>
          <a:bodyPr anchor="ctr">
            <a:normAutofit/>
          </a:bodyPr>
          <a:lstStyle/>
          <a:p>
            <a:r>
              <a:rPr lang="en-US" sz="2000" dirty="0" err="1"/>
              <a:t>Zunächst</a:t>
            </a:r>
            <a:r>
              <a:rPr lang="en-US" sz="2000" dirty="0"/>
              <a:t> warden die </a:t>
            </a:r>
            <a:r>
              <a:rPr lang="en-US" sz="2000" dirty="0" err="1"/>
              <a:t>Daten</a:t>
            </a:r>
            <a:r>
              <a:rPr lang="en-US" sz="2000" dirty="0"/>
              <a:t> </a:t>
            </a:r>
            <a:r>
              <a:rPr lang="en-US" sz="2000" dirty="0" err="1"/>
              <a:t>mit</a:t>
            </a:r>
            <a:r>
              <a:rPr lang="en-US" sz="2000" dirty="0"/>
              <a:t> Train Test Split </a:t>
            </a:r>
            <a:r>
              <a:rPr lang="en-US" sz="2000" dirty="0" err="1"/>
              <a:t>aufgeteilt</a:t>
            </a:r>
            <a:r>
              <a:rPr lang="en-US" sz="2000" dirty="0"/>
              <a:t>, um Trainings und </a:t>
            </a:r>
            <a:r>
              <a:rPr lang="en-US" sz="2000" dirty="0" err="1"/>
              <a:t>Testdaten</a:t>
            </a:r>
            <a:r>
              <a:rPr lang="en-US" sz="2000" dirty="0"/>
              <a:t> </a:t>
            </a:r>
            <a:r>
              <a:rPr lang="en-US" sz="2000" dirty="0" err="1"/>
              <a:t>zu</a:t>
            </a:r>
            <a:r>
              <a:rPr lang="en-US" sz="2000" dirty="0"/>
              <a:t> </a:t>
            </a:r>
            <a:r>
              <a:rPr lang="en-US" sz="2000" dirty="0" err="1"/>
              <a:t>erhalten</a:t>
            </a:r>
            <a:endParaRPr lang="en-US" sz="2000" dirty="0"/>
          </a:p>
          <a:p>
            <a:r>
              <a:rPr lang="en-US" sz="2000" dirty="0" err="1"/>
              <a:t>Fitten</a:t>
            </a:r>
            <a:r>
              <a:rPr lang="en-US" sz="2000" dirty="0"/>
              <a:t> der </a:t>
            </a:r>
            <a:r>
              <a:rPr lang="en-US" sz="2000" dirty="0" err="1"/>
              <a:t>einzelnen</a:t>
            </a:r>
            <a:r>
              <a:rPr lang="en-US" sz="2000" dirty="0"/>
              <a:t> </a:t>
            </a:r>
            <a:r>
              <a:rPr lang="en-US" sz="2000" dirty="0" err="1"/>
              <a:t>Modelle</a:t>
            </a:r>
            <a:endParaRPr lang="en-US" sz="2000" dirty="0"/>
          </a:p>
          <a:p>
            <a:r>
              <a:rPr lang="en-US" sz="2000" dirty="0" err="1"/>
              <a:t>Vergleich</a:t>
            </a:r>
            <a:r>
              <a:rPr lang="en-US" sz="2000" dirty="0"/>
              <a:t> der </a:t>
            </a:r>
            <a:r>
              <a:rPr lang="en-US" sz="2000" dirty="0" err="1"/>
              <a:t>Modelle</a:t>
            </a:r>
            <a:endParaRPr lang="en-US" sz="2000" dirty="0"/>
          </a:p>
          <a:p>
            <a:r>
              <a:rPr lang="en-US" sz="2000" dirty="0"/>
              <a:t>Die </a:t>
            </a:r>
            <a:r>
              <a:rPr lang="en-US" sz="2000" dirty="0" err="1"/>
              <a:t>Modelle</a:t>
            </a:r>
            <a:r>
              <a:rPr lang="en-US" sz="2000" dirty="0"/>
              <a:t> RF und GB </a:t>
            </a:r>
            <a:r>
              <a:rPr lang="en-US" sz="2000" dirty="0" err="1"/>
              <a:t>haben</a:t>
            </a:r>
            <a:r>
              <a:rPr lang="en-US" sz="2000" dirty="0"/>
              <a:t> </a:t>
            </a:r>
            <a:r>
              <a:rPr lang="en-US" sz="2000" dirty="0" err="1"/>
              <a:t>beide</a:t>
            </a:r>
            <a:r>
              <a:rPr lang="en-US" sz="2000" dirty="0"/>
              <a:t> </a:t>
            </a:r>
            <a:r>
              <a:rPr lang="en-US" sz="2000" dirty="0" err="1"/>
              <a:t>gute</a:t>
            </a:r>
            <a:r>
              <a:rPr lang="en-US" sz="2000" dirty="0"/>
              <a:t> </a:t>
            </a:r>
            <a:r>
              <a:rPr lang="en-US" sz="2000" dirty="0" err="1"/>
              <a:t>Ergebnisse</a:t>
            </a:r>
            <a:endParaRPr lang="en-US" sz="2000" dirty="0"/>
          </a:p>
          <a:p>
            <a:r>
              <a:rPr lang="en-US" sz="2000" dirty="0"/>
              <a:t>Auch die </a:t>
            </a:r>
            <a:r>
              <a:rPr lang="en-US" sz="2000" dirty="0" err="1"/>
              <a:t>Konfusions</a:t>
            </a:r>
            <a:r>
              <a:rPr lang="en-US" sz="2000" dirty="0"/>
              <a:t> </a:t>
            </a:r>
            <a:r>
              <a:rPr lang="en-US" sz="2000" dirty="0" err="1"/>
              <a:t>Matritzen</a:t>
            </a:r>
            <a:r>
              <a:rPr lang="en-US" sz="2000" dirty="0"/>
              <a:t> </a:t>
            </a:r>
            <a:r>
              <a:rPr lang="en-US" sz="2000" dirty="0" err="1"/>
              <a:t>sind</a:t>
            </a:r>
            <a:r>
              <a:rPr lang="en-US" sz="2000" dirty="0"/>
              <a:t> </a:t>
            </a:r>
            <a:r>
              <a:rPr lang="en-US" sz="2000" dirty="0" err="1"/>
              <a:t>zufriedenstellend</a:t>
            </a:r>
            <a:endParaRPr lang="en-US" sz="2000" dirty="0"/>
          </a:p>
        </p:txBody>
      </p:sp>
      <p:sp>
        <p:nvSpPr>
          <p:cNvPr id="15" name="Rectangle 14">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87C59393-D426-21CD-689E-C0A482EAA1FD}"/>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89E356D2-DEE4-9485-0C3D-ED53194CDC8C}"/>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E2EC9B92-E2C6-BF7A-BA75-AB84012038D1}"/>
              </a:ext>
            </a:extLst>
          </p:cNvPr>
          <p:cNvPicPr>
            <a:picLocks noChangeAspect="1"/>
          </p:cNvPicPr>
          <p:nvPr/>
        </p:nvPicPr>
        <p:blipFill>
          <a:blip r:embed="rId4"/>
          <a:stretch>
            <a:fillRect/>
          </a:stretch>
        </p:blipFill>
        <p:spPr>
          <a:xfrm>
            <a:off x="8198173" y="4750254"/>
            <a:ext cx="3381043" cy="1318606"/>
          </a:xfrm>
          <a:prstGeom prst="rect">
            <a:avLst/>
          </a:prstGeom>
        </p:spPr>
      </p:pic>
      <p:pic>
        <p:nvPicPr>
          <p:cNvPr id="18" name="Grafik 17">
            <a:extLst>
              <a:ext uri="{FF2B5EF4-FFF2-40B4-BE49-F238E27FC236}">
                <a16:creationId xmlns:a16="http://schemas.microsoft.com/office/drawing/2014/main" id="{A367A0DD-72D8-7DE8-2935-3DF433CA2985}"/>
              </a:ext>
            </a:extLst>
          </p:cNvPr>
          <p:cNvPicPr>
            <a:picLocks noChangeAspect="1"/>
          </p:cNvPicPr>
          <p:nvPr/>
        </p:nvPicPr>
        <p:blipFill>
          <a:blip r:embed="rId5"/>
          <a:stretch>
            <a:fillRect/>
          </a:stretch>
        </p:blipFill>
        <p:spPr>
          <a:xfrm>
            <a:off x="696918" y="3721391"/>
            <a:ext cx="5568695" cy="2898431"/>
          </a:xfrm>
          <a:prstGeom prst="rect">
            <a:avLst/>
          </a:prstGeom>
        </p:spPr>
      </p:pic>
      <p:sp>
        <p:nvSpPr>
          <p:cNvPr id="4" name="Textfeld 3">
            <a:extLst>
              <a:ext uri="{FF2B5EF4-FFF2-40B4-BE49-F238E27FC236}">
                <a16:creationId xmlns:a16="http://schemas.microsoft.com/office/drawing/2014/main" id="{12C221A0-ECCA-1A40-5484-249AEE335B30}"/>
              </a:ext>
            </a:extLst>
          </p:cNvPr>
          <p:cNvSpPr txBox="1"/>
          <p:nvPr/>
        </p:nvSpPr>
        <p:spPr>
          <a:xfrm>
            <a:off x="636264" y="6515713"/>
            <a:ext cx="2882652" cy="276999"/>
          </a:xfrm>
          <a:prstGeom prst="rect">
            <a:avLst/>
          </a:prstGeom>
          <a:noFill/>
        </p:spPr>
        <p:txBody>
          <a:bodyPr wrap="square" rtlCol="0">
            <a:spAutoFit/>
          </a:bodyPr>
          <a:lstStyle/>
          <a:p>
            <a:r>
              <a:rPr lang="de-DE" sz="1200" i="1" dirty="0"/>
              <a:t>Konfusionsmatrix Random Forrest</a:t>
            </a:r>
          </a:p>
        </p:txBody>
      </p:sp>
      <p:sp>
        <p:nvSpPr>
          <p:cNvPr id="7" name="Textfeld 6">
            <a:extLst>
              <a:ext uri="{FF2B5EF4-FFF2-40B4-BE49-F238E27FC236}">
                <a16:creationId xmlns:a16="http://schemas.microsoft.com/office/drawing/2014/main" id="{7B2821CC-EB80-241B-06C3-124DDE90AC3D}"/>
              </a:ext>
            </a:extLst>
          </p:cNvPr>
          <p:cNvSpPr txBox="1"/>
          <p:nvPr/>
        </p:nvSpPr>
        <p:spPr>
          <a:xfrm>
            <a:off x="3633673" y="6515713"/>
            <a:ext cx="2882652" cy="276999"/>
          </a:xfrm>
          <a:prstGeom prst="rect">
            <a:avLst/>
          </a:prstGeom>
          <a:noFill/>
        </p:spPr>
        <p:txBody>
          <a:bodyPr wrap="square" rtlCol="0">
            <a:spAutoFit/>
          </a:bodyPr>
          <a:lstStyle/>
          <a:p>
            <a:r>
              <a:rPr lang="de-DE" sz="1200" i="1" dirty="0"/>
              <a:t>Konfusionsmatrix Gradient Boost</a:t>
            </a:r>
          </a:p>
        </p:txBody>
      </p:sp>
      <p:sp>
        <p:nvSpPr>
          <p:cNvPr id="9" name="Textfeld 8">
            <a:extLst>
              <a:ext uri="{FF2B5EF4-FFF2-40B4-BE49-F238E27FC236}">
                <a16:creationId xmlns:a16="http://schemas.microsoft.com/office/drawing/2014/main" id="{C68D0AE0-D2BF-3DBA-DC2E-191B5D258C1F}"/>
              </a:ext>
            </a:extLst>
          </p:cNvPr>
          <p:cNvSpPr txBox="1"/>
          <p:nvPr/>
        </p:nvSpPr>
        <p:spPr>
          <a:xfrm>
            <a:off x="8143533" y="2026181"/>
            <a:ext cx="2882652" cy="276999"/>
          </a:xfrm>
          <a:prstGeom prst="rect">
            <a:avLst/>
          </a:prstGeom>
          <a:noFill/>
        </p:spPr>
        <p:txBody>
          <a:bodyPr wrap="square" rtlCol="0">
            <a:spAutoFit/>
          </a:bodyPr>
          <a:lstStyle/>
          <a:p>
            <a:r>
              <a:rPr lang="de-DE" sz="1200" i="1" dirty="0"/>
              <a:t>Kennzahlen Logistische Regression</a:t>
            </a:r>
          </a:p>
        </p:txBody>
      </p:sp>
      <p:sp>
        <p:nvSpPr>
          <p:cNvPr id="14" name="Textfeld 13">
            <a:extLst>
              <a:ext uri="{FF2B5EF4-FFF2-40B4-BE49-F238E27FC236}">
                <a16:creationId xmlns:a16="http://schemas.microsoft.com/office/drawing/2014/main" id="{243ABB03-7425-32C3-CB69-37E631870586}"/>
              </a:ext>
            </a:extLst>
          </p:cNvPr>
          <p:cNvSpPr txBox="1"/>
          <p:nvPr/>
        </p:nvSpPr>
        <p:spPr>
          <a:xfrm>
            <a:off x="8143533" y="3999526"/>
            <a:ext cx="2882652" cy="276999"/>
          </a:xfrm>
          <a:prstGeom prst="rect">
            <a:avLst/>
          </a:prstGeom>
          <a:noFill/>
        </p:spPr>
        <p:txBody>
          <a:bodyPr wrap="square" rtlCol="0">
            <a:spAutoFit/>
          </a:bodyPr>
          <a:lstStyle/>
          <a:p>
            <a:r>
              <a:rPr lang="de-DE" sz="1200" i="1" dirty="0"/>
              <a:t>Kennzahlen Random Forrest</a:t>
            </a:r>
          </a:p>
        </p:txBody>
      </p:sp>
      <p:sp>
        <p:nvSpPr>
          <p:cNvPr id="16" name="Textfeld 15">
            <a:extLst>
              <a:ext uri="{FF2B5EF4-FFF2-40B4-BE49-F238E27FC236}">
                <a16:creationId xmlns:a16="http://schemas.microsoft.com/office/drawing/2014/main" id="{3610483E-64AA-F007-B9F2-C50605C27ABA}"/>
              </a:ext>
            </a:extLst>
          </p:cNvPr>
          <p:cNvSpPr txBox="1"/>
          <p:nvPr/>
        </p:nvSpPr>
        <p:spPr>
          <a:xfrm>
            <a:off x="8143533" y="6068860"/>
            <a:ext cx="2882652" cy="276999"/>
          </a:xfrm>
          <a:prstGeom prst="rect">
            <a:avLst/>
          </a:prstGeom>
          <a:noFill/>
        </p:spPr>
        <p:txBody>
          <a:bodyPr wrap="square" rtlCol="0">
            <a:spAutoFit/>
          </a:bodyPr>
          <a:lstStyle/>
          <a:p>
            <a:r>
              <a:rPr lang="de-DE" sz="1200" i="1" dirty="0"/>
              <a:t>Kennzahlen Gradient </a:t>
            </a:r>
            <a:r>
              <a:rPr lang="de-DE" sz="1200" i="1" dirty="0" err="1"/>
              <a:t>Boosting</a:t>
            </a:r>
            <a:endParaRPr lang="de-DE" sz="1200" i="1" dirty="0"/>
          </a:p>
        </p:txBody>
      </p:sp>
      <p:sp>
        <p:nvSpPr>
          <p:cNvPr id="17" name="Foliennummernplatzhalter 16">
            <a:extLst>
              <a:ext uri="{FF2B5EF4-FFF2-40B4-BE49-F238E27FC236}">
                <a16:creationId xmlns:a16="http://schemas.microsoft.com/office/drawing/2014/main" id="{B63923FC-2159-9BFE-6257-7B7EE27E763F}"/>
              </a:ext>
            </a:extLst>
          </p:cNvPr>
          <p:cNvSpPr>
            <a:spLocks noGrp="1"/>
          </p:cNvSpPr>
          <p:nvPr>
            <p:ph type="sldNum" sz="quarter" idx="12"/>
          </p:nvPr>
        </p:nvSpPr>
        <p:spPr/>
        <p:txBody>
          <a:bodyPr/>
          <a:lstStyle/>
          <a:p>
            <a:fld id="{C921D49C-F2C9-4773-B40D-55A32CD1AF58}" type="slidenum">
              <a:rPr lang="en-US" smtClean="0"/>
              <a:t>20</a:t>
            </a:fld>
            <a:endParaRPr lang="en-US"/>
          </a:p>
        </p:txBody>
      </p:sp>
    </p:spTree>
    <p:extLst>
      <p:ext uri="{BB962C8B-B14F-4D97-AF65-F5344CB8AC3E}">
        <p14:creationId xmlns:p14="http://schemas.microsoft.com/office/powerpoint/2010/main" val="2314895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DEB6D8-69BA-5231-425F-A5534C10FBB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8AF254-7564-8FFC-11CC-9D55D43A00E9}"/>
              </a:ext>
            </a:extLst>
          </p:cNvPr>
          <p:cNvSpPr>
            <a:spLocks noGrp="1"/>
          </p:cNvSpPr>
          <p:nvPr>
            <p:ph type="title"/>
          </p:nvPr>
        </p:nvSpPr>
        <p:spPr>
          <a:xfrm>
            <a:off x="734569" y="18722"/>
            <a:ext cx="6070120" cy="868680"/>
          </a:xfrm>
        </p:spPr>
        <p:txBody>
          <a:bodyPr anchor="ct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Vergleich</a:t>
            </a:r>
            <a:endParaRPr lang="en-US" sz="4000" dirty="0"/>
          </a:p>
        </p:txBody>
      </p:sp>
      <p:sp>
        <p:nvSpPr>
          <p:cNvPr id="3" name="Inhaltsplatzhalter 2">
            <a:extLst>
              <a:ext uri="{FF2B5EF4-FFF2-40B4-BE49-F238E27FC236}">
                <a16:creationId xmlns:a16="http://schemas.microsoft.com/office/drawing/2014/main" id="{140709B2-5770-C2F9-04EE-C72ABA493F63}"/>
              </a:ext>
            </a:extLst>
          </p:cNvPr>
          <p:cNvSpPr>
            <a:spLocks noGrp="1"/>
          </p:cNvSpPr>
          <p:nvPr>
            <p:ph idx="1"/>
          </p:nvPr>
        </p:nvSpPr>
        <p:spPr>
          <a:xfrm>
            <a:off x="450440" y="788114"/>
            <a:ext cx="6070120" cy="2677992"/>
          </a:xfrm>
        </p:spPr>
        <p:txBody>
          <a:bodyPr anchor="ctr">
            <a:normAutofit/>
          </a:bodyPr>
          <a:lstStyle/>
          <a:p>
            <a:r>
              <a:rPr lang="en-US" sz="2000" dirty="0"/>
              <a:t>Da der F1 Score </a:t>
            </a:r>
            <a:r>
              <a:rPr lang="en-US" sz="2000" dirty="0" err="1"/>
              <a:t>bei</a:t>
            </a:r>
            <a:r>
              <a:rPr lang="en-US" sz="2000" dirty="0"/>
              <a:t> dem </a:t>
            </a:r>
            <a:r>
              <a:rPr lang="en-US" sz="2000" b="1" dirty="0"/>
              <a:t>Gradient Boosting </a:t>
            </a:r>
            <a:r>
              <a:rPr lang="en-US" sz="2000" dirty="0"/>
              <a:t>Modell </a:t>
            </a:r>
            <a:r>
              <a:rPr lang="en-US" sz="2000" dirty="0" err="1"/>
              <a:t>etwas</a:t>
            </a:r>
            <a:r>
              <a:rPr lang="en-US" sz="2000" dirty="0"/>
              <a:t> </a:t>
            </a:r>
            <a:r>
              <a:rPr lang="en-US" sz="2000" dirty="0" err="1"/>
              <a:t>besser</a:t>
            </a:r>
            <a:r>
              <a:rPr lang="en-US" sz="2000" dirty="0"/>
              <a:t> </a:t>
            </a:r>
            <a:r>
              <a:rPr lang="en-US" sz="2000" dirty="0" err="1"/>
              <a:t>ist</a:t>
            </a:r>
            <a:r>
              <a:rPr lang="en-US" sz="2000" dirty="0"/>
              <a:t>, </a:t>
            </a:r>
            <a:r>
              <a:rPr lang="en-US" sz="2000" dirty="0" err="1"/>
              <a:t>wird</a:t>
            </a:r>
            <a:r>
              <a:rPr lang="en-US" sz="2000" dirty="0"/>
              <a:t> dieses </a:t>
            </a:r>
            <a:r>
              <a:rPr lang="en-US" sz="2000" dirty="0" err="1"/>
              <a:t>verwendet</a:t>
            </a:r>
            <a:endParaRPr lang="en-US" sz="2000" dirty="0"/>
          </a:p>
          <a:p>
            <a:r>
              <a:rPr lang="en-US" sz="2000" dirty="0" err="1"/>
              <a:t>Zusätzlich</a:t>
            </a:r>
            <a:r>
              <a:rPr lang="en-US" sz="2000" dirty="0"/>
              <a:t> </a:t>
            </a:r>
            <a:r>
              <a:rPr lang="en-US" sz="2000" dirty="0" err="1"/>
              <a:t>werden</a:t>
            </a:r>
            <a:r>
              <a:rPr lang="en-US" sz="2000" dirty="0"/>
              <a:t> die ROC </a:t>
            </a:r>
            <a:r>
              <a:rPr lang="en-US" sz="2000" dirty="0" err="1"/>
              <a:t>Kurven</a:t>
            </a:r>
            <a:r>
              <a:rPr lang="en-US" sz="2000" dirty="0"/>
              <a:t> und AUC </a:t>
            </a:r>
            <a:r>
              <a:rPr lang="en-US" sz="2000" dirty="0" err="1"/>
              <a:t>Werte</a:t>
            </a:r>
            <a:r>
              <a:rPr lang="en-US" sz="2000" dirty="0"/>
              <a:t> </a:t>
            </a:r>
            <a:r>
              <a:rPr lang="en-US" sz="2000" dirty="0" err="1"/>
              <a:t>Verglichen</a:t>
            </a:r>
            <a:r>
              <a:rPr lang="en-US" sz="2000" dirty="0"/>
              <a:t>. </a:t>
            </a:r>
            <a:r>
              <a:rPr lang="en-US" sz="2000" dirty="0" err="1"/>
              <a:t>Dadurch</a:t>
            </a:r>
            <a:r>
              <a:rPr lang="en-US" sz="2000" dirty="0"/>
              <a:t> </a:t>
            </a:r>
            <a:r>
              <a:rPr lang="en-US" sz="2000" dirty="0" err="1"/>
              <a:t>lässt</a:t>
            </a:r>
            <a:r>
              <a:rPr lang="en-US" sz="2000" dirty="0"/>
              <a:t> </a:t>
            </a:r>
            <a:r>
              <a:rPr lang="en-US" sz="2000" dirty="0" err="1"/>
              <a:t>sich</a:t>
            </a:r>
            <a:r>
              <a:rPr lang="en-US" sz="2000" dirty="0"/>
              <a:t> </a:t>
            </a:r>
            <a:r>
              <a:rPr lang="en-US" sz="2000" dirty="0" err="1"/>
              <a:t>feststellen</a:t>
            </a:r>
            <a:r>
              <a:rPr lang="en-US" sz="2000" dirty="0"/>
              <a:t>, welches Modell </a:t>
            </a:r>
            <a:r>
              <a:rPr lang="en-US" sz="2000" dirty="0" err="1"/>
              <a:t>besser</a:t>
            </a:r>
            <a:r>
              <a:rPr lang="en-US" sz="2000" dirty="0"/>
              <a:t> </a:t>
            </a:r>
            <a:r>
              <a:rPr lang="en-US" sz="2000" dirty="0" err="1"/>
              <a:t>darin</a:t>
            </a:r>
            <a:r>
              <a:rPr lang="en-US" sz="2000" dirty="0"/>
              <a:t> </a:t>
            </a:r>
            <a:r>
              <a:rPr lang="en-US" sz="2000" dirty="0" err="1"/>
              <a:t>ist</a:t>
            </a:r>
            <a:r>
              <a:rPr lang="en-US" sz="2000" dirty="0"/>
              <a:t> Klassen </a:t>
            </a:r>
            <a:r>
              <a:rPr lang="en-US" sz="2000" dirty="0" err="1"/>
              <a:t>zu</a:t>
            </a:r>
            <a:r>
              <a:rPr lang="en-US" sz="2000" dirty="0"/>
              <a:t> </a:t>
            </a:r>
            <a:r>
              <a:rPr lang="en-US" sz="2000" dirty="0" err="1"/>
              <a:t>unterscheiden</a:t>
            </a:r>
            <a:endParaRPr lang="en-US" sz="2000" dirty="0"/>
          </a:p>
          <a:p>
            <a:r>
              <a:rPr lang="en-US" sz="2000" dirty="0"/>
              <a:t>Es </a:t>
            </a:r>
            <a:r>
              <a:rPr lang="en-US" sz="2000" dirty="0" err="1"/>
              <a:t>ist</a:t>
            </a:r>
            <a:r>
              <a:rPr lang="en-US" sz="2000" dirty="0"/>
              <a:t> </a:t>
            </a:r>
            <a:r>
              <a:rPr lang="en-US" sz="2000" dirty="0" err="1"/>
              <a:t>zu</a:t>
            </a:r>
            <a:r>
              <a:rPr lang="en-US" sz="2000" dirty="0"/>
              <a:t> </a:t>
            </a:r>
            <a:r>
              <a:rPr lang="en-US" sz="2000" dirty="0" err="1"/>
              <a:t>erkennen</a:t>
            </a:r>
            <a:r>
              <a:rPr lang="en-US" sz="2000" dirty="0"/>
              <a:t> </a:t>
            </a:r>
            <a:r>
              <a:rPr lang="en-US" sz="2000" dirty="0" err="1"/>
              <a:t>dass</a:t>
            </a:r>
            <a:r>
              <a:rPr lang="en-US" sz="2000" dirty="0"/>
              <a:t> der Gradient Boosting </a:t>
            </a:r>
            <a:r>
              <a:rPr lang="en-US" sz="2000" dirty="0" err="1"/>
              <a:t>Algorithmus</a:t>
            </a:r>
            <a:r>
              <a:rPr lang="en-US" sz="2000" dirty="0"/>
              <a:t> </a:t>
            </a:r>
            <a:r>
              <a:rPr lang="en-US" sz="2000" dirty="0" err="1"/>
              <a:t>etwas</a:t>
            </a:r>
            <a:r>
              <a:rPr lang="en-US" sz="2000" dirty="0"/>
              <a:t> </a:t>
            </a:r>
            <a:r>
              <a:rPr lang="en-US" sz="2000" dirty="0" err="1"/>
              <a:t>besser</a:t>
            </a:r>
            <a:r>
              <a:rPr lang="en-US" sz="2000" dirty="0"/>
              <a:t> </a:t>
            </a:r>
            <a:r>
              <a:rPr lang="en-US" sz="2000" dirty="0" err="1"/>
              <a:t>unterscheiden</a:t>
            </a:r>
            <a:r>
              <a:rPr lang="en-US" sz="2000" dirty="0"/>
              <a:t> </a:t>
            </a:r>
            <a:r>
              <a:rPr lang="en-US" sz="2000" dirty="0" err="1"/>
              <a:t>kann</a:t>
            </a:r>
            <a:endParaRPr lang="en-US" sz="2000" dirty="0"/>
          </a:p>
        </p:txBody>
      </p:sp>
      <p:sp>
        <p:nvSpPr>
          <p:cNvPr id="15" name="Rectangle 14">
            <a:extLst>
              <a:ext uri="{FF2B5EF4-FFF2-40B4-BE49-F238E27FC236}">
                <a16:creationId xmlns:a16="http://schemas.microsoft.com/office/drawing/2014/main" id="{B3AFABA4-E91B-3053-B062-37A362F48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a:extLst>
              <a:ext uri="{FF2B5EF4-FFF2-40B4-BE49-F238E27FC236}">
                <a16:creationId xmlns:a16="http://schemas.microsoft.com/office/drawing/2014/main" id="{B1E4829A-A793-36E1-163A-D2957E074F6A}"/>
              </a:ext>
            </a:extLst>
          </p:cNvPr>
          <p:cNvPicPr>
            <a:picLocks noChangeAspect="1"/>
          </p:cNvPicPr>
          <p:nvPr/>
        </p:nvPicPr>
        <p:blipFill>
          <a:blip r:embed="rId2"/>
          <a:stretch>
            <a:fillRect/>
          </a:stretch>
        </p:blipFill>
        <p:spPr>
          <a:xfrm>
            <a:off x="8198171" y="2643382"/>
            <a:ext cx="3381043" cy="1369322"/>
          </a:xfrm>
          <a:prstGeom prst="rect">
            <a:avLst/>
          </a:prstGeom>
        </p:spPr>
      </p:pic>
      <p:pic>
        <p:nvPicPr>
          <p:cNvPr id="6" name="Grafik 5">
            <a:extLst>
              <a:ext uri="{FF2B5EF4-FFF2-40B4-BE49-F238E27FC236}">
                <a16:creationId xmlns:a16="http://schemas.microsoft.com/office/drawing/2014/main" id="{C4DD0AF7-1D7E-619D-B7FB-F9241A338782}"/>
              </a:ext>
            </a:extLst>
          </p:cNvPr>
          <p:cNvPicPr>
            <a:picLocks noChangeAspect="1"/>
          </p:cNvPicPr>
          <p:nvPr/>
        </p:nvPicPr>
        <p:blipFill>
          <a:blip r:embed="rId3"/>
          <a:stretch>
            <a:fillRect/>
          </a:stretch>
        </p:blipFill>
        <p:spPr>
          <a:xfrm>
            <a:off x="8198172" y="713642"/>
            <a:ext cx="3381043" cy="1346297"/>
          </a:xfrm>
          <a:prstGeom prst="rect">
            <a:avLst/>
          </a:prstGeom>
        </p:spPr>
      </p:pic>
      <p:pic>
        <p:nvPicPr>
          <p:cNvPr id="10" name="Grafik 9">
            <a:extLst>
              <a:ext uri="{FF2B5EF4-FFF2-40B4-BE49-F238E27FC236}">
                <a16:creationId xmlns:a16="http://schemas.microsoft.com/office/drawing/2014/main" id="{9C2F2260-E7CB-808A-4842-6203AEE91D32}"/>
              </a:ext>
            </a:extLst>
          </p:cNvPr>
          <p:cNvPicPr>
            <a:picLocks noChangeAspect="1"/>
          </p:cNvPicPr>
          <p:nvPr/>
        </p:nvPicPr>
        <p:blipFill>
          <a:blip r:embed="rId4"/>
          <a:stretch>
            <a:fillRect/>
          </a:stretch>
        </p:blipFill>
        <p:spPr>
          <a:xfrm>
            <a:off x="8198173" y="4750254"/>
            <a:ext cx="3381043" cy="1318606"/>
          </a:xfrm>
          <a:prstGeom prst="rect">
            <a:avLst/>
          </a:prstGeom>
        </p:spPr>
      </p:pic>
      <p:pic>
        <p:nvPicPr>
          <p:cNvPr id="5" name="Grafik 4">
            <a:extLst>
              <a:ext uri="{FF2B5EF4-FFF2-40B4-BE49-F238E27FC236}">
                <a16:creationId xmlns:a16="http://schemas.microsoft.com/office/drawing/2014/main" id="{EE1F019B-8147-EF39-FD6F-E679B538381F}"/>
              </a:ext>
            </a:extLst>
          </p:cNvPr>
          <p:cNvPicPr>
            <a:picLocks noChangeAspect="1"/>
          </p:cNvPicPr>
          <p:nvPr/>
        </p:nvPicPr>
        <p:blipFill>
          <a:blip r:embed="rId5"/>
          <a:stretch>
            <a:fillRect/>
          </a:stretch>
        </p:blipFill>
        <p:spPr>
          <a:xfrm>
            <a:off x="1705878" y="3435632"/>
            <a:ext cx="4034367" cy="3175843"/>
          </a:xfrm>
          <a:prstGeom prst="rect">
            <a:avLst/>
          </a:prstGeom>
        </p:spPr>
      </p:pic>
      <p:sp>
        <p:nvSpPr>
          <p:cNvPr id="4" name="Textfeld 3">
            <a:extLst>
              <a:ext uri="{FF2B5EF4-FFF2-40B4-BE49-F238E27FC236}">
                <a16:creationId xmlns:a16="http://schemas.microsoft.com/office/drawing/2014/main" id="{C7B2BDAD-6421-6B2A-F0AF-2BC4354EC41C}"/>
              </a:ext>
            </a:extLst>
          </p:cNvPr>
          <p:cNvSpPr txBox="1"/>
          <p:nvPr/>
        </p:nvSpPr>
        <p:spPr>
          <a:xfrm>
            <a:off x="8143533" y="2026181"/>
            <a:ext cx="2882652" cy="276999"/>
          </a:xfrm>
          <a:prstGeom prst="rect">
            <a:avLst/>
          </a:prstGeom>
          <a:noFill/>
        </p:spPr>
        <p:txBody>
          <a:bodyPr wrap="square" rtlCol="0">
            <a:spAutoFit/>
          </a:bodyPr>
          <a:lstStyle/>
          <a:p>
            <a:r>
              <a:rPr lang="de-DE" sz="1200" i="1" dirty="0"/>
              <a:t>Kennzahlen Logistische Regression</a:t>
            </a:r>
          </a:p>
        </p:txBody>
      </p:sp>
      <p:sp>
        <p:nvSpPr>
          <p:cNvPr id="7" name="Textfeld 6">
            <a:extLst>
              <a:ext uri="{FF2B5EF4-FFF2-40B4-BE49-F238E27FC236}">
                <a16:creationId xmlns:a16="http://schemas.microsoft.com/office/drawing/2014/main" id="{B0232D27-A9D1-0D44-9996-2AB32E8CAA77}"/>
              </a:ext>
            </a:extLst>
          </p:cNvPr>
          <p:cNvSpPr txBox="1"/>
          <p:nvPr/>
        </p:nvSpPr>
        <p:spPr>
          <a:xfrm>
            <a:off x="8143533" y="3999526"/>
            <a:ext cx="2882652" cy="276999"/>
          </a:xfrm>
          <a:prstGeom prst="rect">
            <a:avLst/>
          </a:prstGeom>
          <a:noFill/>
        </p:spPr>
        <p:txBody>
          <a:bodyPr wrap="square" rtlCol="0">
            <a:spAutoFit/>
          </a:bodyPr>
          <a:lstStyle/>
          <a:p>
            <a:r>
              <a:rPr lang="de-DE" sz="1200" i="1" dirty="0"/>
              <a:t>Kennzahlen Random Forrest</a:t>
            </a:r>
          </a:p>
        </p:txBody>
      </p:sp>
      <p:sp>
        <p:nvSpPr>
          <p:cNvPr id="9" name="Textfeld 8">
            <a:extLst>
              <a:ext uri="{FF2B5EF4-FFF2-40B4-BE49-F238E27FC236}">
                <a16:creationId xmlns:a16="http://schemas.microsoft.com/office/drawing/2014/main" id="{F8067E27-BE6C-0BBE-F080-17E61B33BBD1}"/>
              </a:ext>
            </a:extLst>
          </p:cNvPr>
          <p:cNvSpPr txBox="1"/>
          <p:nvPr/>
        </p:nvSpPr>
        <p:spPr>
          <a:xfrm>
            <a:off x="8143533" y="6068860"/>
            <a:ext cx="2882652" cy="276999"/>
          </a:xfrm>
          <a:prstGeom prst="rect">
            <a:avLst/>
          </a:prstGeom>
          <a:noFill/>
        </p:spPr>
        <p:txBody>
          <a:bodyPr wrap="square" rtlCol="0">
            <a:spAutoFit/>
          </a:bodyPr>
          <a:lstStyle/>
          <a:p>
            <a:r>
              <a:rPr lang="de-DE" sz="1200" i="1" dirty="0"/>
              <a:t>Kennzahlen Gradient </a:t>
            </a:r>
            <a:r>
              <a:rPr lang="de-DE" sz="1200" i="1" dirty="0" err="1"/>
              <a:t>Boosting</a:t>
            </a:r>
            <a:endParaRPr lang="de-DE" sz="1200" i="1" dirty="0"/>
          </a:p>
        </p:txBody>
      </p:sp>
      <p:sp>
        <p:nvSpPr>
          <p:cNvPr id="14" name="Textfeld 13">
            <a:extLst>
              <a:ext uri="{FF2B5EF4-FFF2-40B4-BE49-F238E27FC236}">
                <a16:creationId xmlns:a16="http://schemas.microsoft.com/office/drawing/2014/main" id="{EFF81664-E6E0-00EE-FE63-AE3EE5482EE3}"/>
              </a:ext>
            </a:extLst>
          </p:cNvPr>
          <p:cNvSpPr txBox="1"/>
          <p:nvPr/>
        </p:nvSpPr>
        <p:spPr>
          <a:xfrm>
            <a:off x="1962866" y="6509035"/>
            <a:ext cx="3455800" cy="276999"/>
          </a:xfrm>
          <a:prstGeom prst="rect">
            <a:avLst/>
          </a:prstGeom>
          <a:noFill/>
        </p:spPr>
        <p:txBody>
          <a:bodyPr wrap="square" rtlCol="0">
            <a:spAutoFit/>
          </a:bodyPr>
          <a:lstStyle/>
          <a:p>
            <a:r>
              <a:rPr lang="de-DE" sz="1200" i="1" dirty="0"/>
              <a:t>Diagramm Random Forrest und Gradient Boost</a:t>
            </a:r>
          </a:p>
        </p:txBody>
      </p:sp>
      <p:sp>
        <p:nvSpPr>
          <p:cNvPr id="16" name="Foliennummernplatzhalter 15">
            <a:extLst>
              <a:ext uri="{FF2B5EF4-FFF2-40B4-BE49-F238E27FC236}">
                <a16:creationId xmlns:a16="http://schemas.microsoft.com/office/drawing/2014/main" id="{519D0C15-CFEB-F904-265A-8FA4E039E346}"/>
              </a:ext>
            </a:extLst>
          </p:cNvPr>
          <p:cNvSpPr>
            <a:spLocks noGrp="1"/>
          </p:cNvSpPr>
          <p:nvPr>
            <p:ph type="sldNum" sz="quarter" idx="12"/>
          </p:nvPr>
        </p:nvSpPr>
        <p:spPr/>
        <p:txBody>
          <a:bodyPr/>
          <a:lstStyle/>
          <a:p>
            <a:fld id="{C921D49C-F2C9-4773-B40D-55A32CD1AF58}" type="slidenum">
              <a:rPr lang="en-US" smtClean="0"/>
              <a:t>21</a:t>
            </a:fld>
            <a:endParaRPr lang="en-US"/>
          </a:p>
        </p:txBody>
      </p:sp>
    </p:spTree>
    <p:extLst>
      <p:ext uri="{BB962C8B-B14F-4D97-AF65-F5344CB8AC3E}">
        <p14:creationId xmlns:p14="http://schemas.microsoft.com/office/powerpoint/2010/main" val="1208763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D3F4A6-EFAC-75A6-8838-2DA2F234EA60}"/>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2B1E55-E878-4925-5610-41865F936976}"/>
              </a:ext>
            </a:extLst>
          </p:cNvPr>
          <p:cNvSpPr>
            <a:spLocks noGrp="1"/>
          </p:cNvSpPr>
          <p:nvPr>
            <p:ph type="title"/>
          </p:nvPr>
        </p:nvSpPr>
        <p:spPr>
          <a:xfrm>
            <a:off x="838200" y="556337"/>
            <a:ext cx="6797405" cy="1651404"/>
          </a:xfrm>
        </p:spPr>
        <p:txBody>
          <a:bodyPr>
            <a:normAutofit/>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weitere</a:t>
            </a:r>
            <a:r>
              <a:rPr lang="en-US" sz="4000" dirty="0"/>
              <a:t> </a:t>
            </a:r>
            <a:r>
              <a:rPr lang="en-US" sz="4000" dirty="0" err="1"/>
              <a:t>untersuchungen</a:t>
            </a:r>
            <a:endParaRPr lang="en-US" sz="4000" dirty="0"/>
          </a:p>
        </p:txBody>
      </p:sp>
      <p:sp>
        <p:nvSpPr>
          <p:cNvPr id="3" name="Inhaltsplatzhalter 2">
            <a:extLst>
              <a:ext uri="{FF2B5EF4-FFF2-40B4-BE49-F238E27FC236}">
                <a16:creationId xmlns:a16="http://schemas.microsoft.com/office/drawing/2014/main" id="{87ECCFDC-4AA1-6447-729F-74F08CBC33E9}"/>
              </a:ext>
            </a:extLst>
          </p:cNvPr>
          <p:cNvSpPr>
            <a:spLocks noGrp="1"/>
          </p:cNvSpPr>
          <p:nvPr>
            <p:ph idx="1"/>
          </p:nvPr>
        </p:nvSpPr>
        <p:spPr>
          <a:xfrm>
            <a:off x="838200" y="2401330"/>
            <a:ext cx="6797405" cy="3719384"/>
          </a:xfrm>
        </p:spPr>
        <p:txBody>
          <a:bodyPr>
            <a:normAutofit/>
          </a:bodyPr>
          <a:lstStyle/>
          <a:p>
            <a:r>
              <a:rPr lang="en-US" sz="2000" dirty="0"/>
              <a:t>Um </a:t>
            </a:r>
            <a:r>
              <a:rPr lang="en-US" sz="2000" dirty="0" err="1"/>
              <a:t>zu</a:t>
            </a:r>
            <a:r>
              <a:rPr lang="en-US" sz="2000" dirty="0"/>
              <a:t> </a:t>
            </a:r>
            <a:r>
              <a:rPr lang="en-US" sz="2000" dirty="0" err="1"/>
              <a:t>untersuchen</a:t>
            </a:r>
            <a:r>
              <a:rPr lang="en-US" sz="2000" dirty="0"/>
              <a:t>, </a:t>
            </a:r>
            <a:r>
              <a:rPr lang="en-US" sz="2000" dirty="0" err="1"/>
              <a:t>wie</a:t>
            </a:r>
            <a:r>
              <a:rPr lang="en-US" sz="2000" dirty="0"/>
              <a:t> </a:t>
            </a:r>
            <a:r>
              <a:rPr lang="en-US" sz="2000" dirty="0" err="1"/>
              <a:t>viele</a:t>
            </a:r>
            <a:r>
              <a:rPr lang="en-US" sz="2000" dirty="0"/>
              <a:t> </a:t>
            </a:r>
            <a:r>
              <a:rPr lang="en-US" sz="2000" dirty="0" err="1"/>
              <a:t>Falscheinschätzungen</a:t>
            </a:r>
            <a:r>
              <a:rPr lang="en-US" sz="2000" dirty="0"/>
              <a:t> es gab und </a:t>
            </a:r>
            <a:r>
              <a:rPr lang="en-US" sz="2000" dirty="0" err="1"/>
              <a:t>wie</a:t>
            </a:r>
            <a:r>
              <a:rPr lang="en-US" sz="2000" dirty="0"/>
              <a:t> die </a:t>
            </a:r>
            <a:r>
              <a:rPr lang="en-US" sz="2000" dirty="0" err="1"/>
              <a:t>Wahrscheinlichkeiten</a:t>
            </a:r>
            <a:r>
              <a:rPr lang="en-US" sz="2000" dirty="0"/>
              <a:t> der </a:t>
            </a:r>
            <a:r>
              <a:rPr lang="en-US" sz="2000" dirty="0" err="1"/>
              <a:t>Vorhersage</a:t>
            </a:r>
            <a:r>
              <a:rPr lang="en-US" sz="2000" dirty="0"/>
              <a:t> </a:t>
            </a:r>
            <a:r>
              <a:rPr lang="en-US" sz="2000" dirty="0" err="1"/>
              <a:t>sind</a:t>
            </a:r>
            <a:r>
              <a:rPr lang="en-US" sz="2000" dirty="0"/>
              <a:t>, </a:t>
            </a:r>
            <a:r>
              <a:rPr lang="en-US" sz="2000" dirty="0" err="1"/>
              <a:t>kann</a:t>
            </a:r>
            <a:r>
              <a:rPr lang="en-US" sz="2000" dirty="0"/>
              <a:t> man die Probability </a:t>
            </a:r>
            <a:r>
              <a:rPr lang="en-US" sz="2000" dirty="0" err="1"/>
              <a:t>berechnen</a:t>
            </a:r>
            <a:r>
              <a:rPr lang="en-US" sz="2000" dirty="0"/>
              <a:t> und </a:t>
            </a:r>
            <a:r>
              <a:rPr lang="en-US" sz="2000" dirty="0" err="1"/>
              <a:t>dann</a:t>
            </a:r>
            <a:r>
              <a:rPr lang="en-US" sz="2000" dirty="0"/>
              <a:t> die </a:t>
            </a:r>
            <a:r>
              <a:rPr lang="en-US" sz="2000" dirty="0" err="1"/>
              <a:t>ungleichen</a:t>
            </a:r>
            <a:r>
              <a:rPr lang="en-US" sz="2000" dirty="0"/>
              <a:t> Actual und Predicted Values </a:t>
            </a:r>
            <a:r>
              <a:rPr lang="en-US" sz="2000" dirty="0" err="1"/>
              <a:t>zählen</a:t>
            </a:r>
            <a:endParaRPr lang="en-US" sz="2000" dirty="0"/>
          </a:p>
          <a:p>
            <a:r>
              <a:rPr lang="en-US" sz="2000" dirty="0"/>
              <a:t>Da die </a:t>
            </a:r>
            <a:r>
              <a:rPr lang="en-US" sz="2000" dirty="0" err="1"/>
              <a:t>Zielvariable</a:t>
            </a:r>
            <a:r>
              <a:rPr lang="en-US" sz="2000" dirty="0"/>
              <a:t> ca. 70% </a:t>
            </a:r>
            <a:r>
              <a:rPr lang="en-US" sz="2000" dirty="0" err="1"/>
              <a:t>zu</a:t>
            </a:r>
            <a:r>
              <a:rPr lang="en-US" sz="2000" dirty="0"/>
              <a:t> 30% </a:t>
            </a:r>
            <a:r>
              <a:rPr lang="en-US" sz="2000" dirty="0" err="1"/>
              <a:t>verteilt</a:t>
            </a:r>
            <a:r>
              <a:rPr lang="en-US" sz="2000" dirty="0"/>
              <a:t> </a:t>
            </a:r>
            <a:r>
              <a:rPr lang="en-US" sz="2000" dirty="0" err="1"/>
              <a:t>ist</a:t>
            </a:r>
            <a:r>
              <a:rPr lang="en-US" sz="2000" dirty="0"/>
              <a:t>, </a:t>
            </a:r>
            <a:r>
              <a:rPr lang="en-US" sz="2000" dirty="0" err="1"/>
              <a:t>kann</a:t>
            </a:r>
            <a:r>
              <a:rPr lang="en-US" sz="2000" dirty="0"/>
              <a:t> man </a:t>
            </a:r>
            <a:r>
              <a:rPr lang="en-US" sz="2000" dirty="0" err="1"/>
              <a:t>hier</a:t>
            </a:r>
            <a:r>
              <a:rPr lang="en-US" sz="2000" dirty="0"/>
              <a:t> </a:t>
            </a:r>
            <a:r>
              <a:rPr lang="en-US" sz="2000" dirty="0" err="1"/>
              <a:t>noch</a:t>
            </a:r>
            <a:r>
              <a:rPr lang="en-US" sz="2000" dirty="0"/>
              <a:t> </a:t>
            </a:r>
            <a:r>
              <a:rPr lang="en-US" sz="2000" dirty="0" err="1"/>
              <a:t>normalisieren</a:t>
            </a:r>
            <a:r>
              <a:rPr lang="en-US" sz="2000" dirty="0"/>
              <a:t>, um </a:t>
            </a:r>
            <a:r>
              <a:rPr lang="en-US" sz="2000" dirty="0" err="1"/>
              <a:t>eine</a:t>
            </a:r>
            <a:r>
              <a:rPr lang="en-US" sz="2000" dirty="0"/>
              <a:t> </a:t>
            </a:r>
            <a:r>
              <a:rPr lang="en-US" sz="2000" dirty="0" err="1"/>
              <a:t>bessere</a:t>
            </a:r>
            <a:r>
              <a:rPr lang="en-US" sz="2000" dirty="0"/>
              <a:t> Performance </a:t>
            </a:r>
            <a:r>
              <a:rPr lang="en-US" sz="2000" dirty="0" err="1"/>
              <a:t>zu</a:t>
            </a:r>
            <a:r>
              <a:rPr lang="en-US" sz="2000" dirty="0"/>
              <a:t> </a:t>
            </a:r>
            <a:r>
              <a:rPr lang="en-US" sz="2000" dirty="0" err="1"/>
              <a:t>bekommen</a:t>
            </a:r>
            <a:endParaRPr lang="en-US" sz="2000" dirty="0"/>
          </a:p>
          <a:p>
            <a:r>
              <a:rPr lang="en-US" sz="2000" dirty="0" err="1"/>
              <a:t>Nach</a:t>
            </a:r>
            <a:r>
              <a:rPr lang="en-US" sz="2000" dirty="0"/>
              <a:t> dem </a:t>
            </a:r>
            <a:r>
              <a:rPr lang="en-US" sz="2000" dirty="0" err="1"/>
              <a:t>normalisieren</a:t>
            </a:r>
            <a:r>
              <a:rPr lang="en-US" sz="2000" dirty="0"/>
              <a:t> </a:t>
            </a:r>
            <a:r>
              <a:rPr lang="en-US" sz="2000" dirty="0" err="1"/>
              <a:t>ist</a:t>
            </a:r>
            <a:r>
              <a:rPr lang="en-US" sz="2000" dirty="0"/>
              <a:t> die </a:t>
            </a:r>
            <a:r>
              <a:rPr lang="en-US" sz="2000" dirty="0" err="1"/>
              <a:t>Zielvariable</a:t>
            </a:r>
            <a:r>
              <a:rPr lang="en-US" sz="2000" dirty="0"/>
              <a:t> fast </a:t>
            </a:r>
            <a:r>
              <a:rPr lang="en-US" sz="2000" dirty="0" err="1"/>
              <a:t>gleich</a:t>
            </a:r>
            <a:r>
              <a:rPr lang="en-US" sz="2000" dirty="0"/>
              <a:t> </a:t>
            </a:r>
            <a:r>
              <a:rPr lang="en-US" sz="2000" dirty="0" err="1"/>
              <a:t>verteilt</a:t>
            </a:r>
            <a:endParaRPr lang="en-US" sz="2000" dirty="0"/>
          </a:p>
        </p:txBody>
      </p:sp>
      <p:pic>
        <p:nvPicPr>
          <p:cNvPr id="6" name="Grafik 5">
            <a:extLst>
              <a:ext uri="{FF2B5EF4-FFF2-40B4-BE49-F238E27FC236}">
                <a16:creationId xmlns:a16="http://schemas.microsoft.com/office/drawing/2014/main" id="{F70E1E0E-DDDE-E0C4-3D93-5EF4D08054C7}"/>
              </a:ext>
            </a:extLst>
          </p:cNvPr>
          <p:cNvPicPr>
            <a:picLocks noChangeAspect="1"/>
          </p:cNvPicPr>
          <p:nvPr/>
        </p:nvPicPr>
        <p:blipFill rotWithShape="1">
          <a:blip r:embed="rId2"/>
          <a:srcRect r="-3" b="12715"/>
          <a:stretch/>
        </p:blipFill>
        <p:spPr>
          <a:xfrm>
            <a:off x="8363739" y="47790"/>
            <a:ext cx="2940118" cy="3168155"/>
          </a:xfrm>
          <a:prstGeom prst="rect">
            <a:avLst/>
          </a:prstGeom>
        </p:spPr>
      </p:pic>
      <p:pic>
        <p:nvPicPr>
          <p:cNvPr id="8" name="Grafik 7">
            <a:extLst>
              <a:ext uri="{FF2B5EF4-FFF2-40B4-BE49-F238E27FC236}">
                <a16:creationId xmlns:a16="http://schemas.microsoft.com/office/drawing/2014/main" id="{2ECBBEC4-978B-5828-E5C3-9D46C76E537B}"/>
              </a:ext>
            </a:extLst>
          </p:cNvPr>
          <p:cNvPicPr>
            <a:picLocks noChangeAspect="1"/>
          </p:cNvPicPr>
          <p:nvPr/>
        </p:nvPicPr>
        <p:blipFill>
          <a:blip r:embed="rId3"/>
          <a:stretch>
            <a:fillRect/>
          </a:stretch>
        </p:blipFill>
        <p:spPr>
          <a:xfrm>
            <a:off x="7914466" y="3271653"/>
            <a:ext cx="3995623" cy="899015"/>
          </a:xfrm>
          <a:prstGeom prst="rect">
            <a:avLst/>
          </a:prstGeom>
        </p:spPr>
      </p:pic>
      <p:pic>
        <p:nvPicPr>
          <p:cNvPr id="10" name="Grafik 9">
            <a:extLst>
              <a:ext uri="{FF2B5EF4-FFF2-40B4-BE49-F238E27FC236}">
                <a16:creationId xmlns:a16="http://schemas.microsoft.com/office/drawing/2014/main" id="{CEBBFE87-F354-0394-6414-9E89FE4F9B88}"/>
              </a:ext>
            </a:extLst>
          </p:cNvPr>
          <p:cNvPicPr>
            <a:picLocks noChangeAspect="1"/>
          </p:cNvPicPr>
          <p:nvPr/>
        </p:nvPicPr>
        <p:blipFill>
          <a:blip r:embed="rId4"/>
          <a:stretch>
            <a:fillRect/>
          </a:stretch>
        </p:blipFill>
        <p:spPr>
          <a:xfrm>
            <a:off x="7759082" y="4065510"/>
            <a:ext cx="4306390" cy="2327474"/>
          </a:xfrm>
          <a:prstGeom prst="rect">
            <a:avLst/>
          </a:prstGeom>
        </p:spPr>
      </p:pic>
      <p:sp>
        <p:nvSpPr>
          <p:cNvPr id="4" name="Textfeld 3">
            <a:extLst>
              <a:ext uri="{FF2B5EF4-FFF2-40B4-BE49-F238E27FC236}">
                <a16:creationId xmlns:a16="http://schemas.microsoft.com/office/drawing/2014/main" id="{7D208BC0-1393-7510-4B9D-B1408479BD32}"/>
              </a:ext>
            </a:extLst>
          </p:cNvPr>
          <p:cNvSpPr txBox="1"/>
          <p:nvPr/>
        </p:nvSpPr>
        <p:spPr>
          <a:xfrm>
            <a:off x="7728739" y="6451835"/>
            <a:ext cx="3697100" cy="276999"/>
          </a:xfrm>
          <a:prstGeom prst="rect">
            <a:avLst/>
          </a:prstGeom>
          <a:noFill/>
        </p:spPr>
        <p:txBody>
          <a:bodyPr wrap="square" rtlCol="0">
            <a:spAutoFit/>
          </a:bodyPr>
          <a:lstStyle/>
          <a:p>
            <a:r>
              <a:rPr lang="de-DE" sz="1200" i="1" dirty="0"/>
              <a:t>Verteilung der Zielvariablen</a:t>
            </a:r>
          </a:p>
        </p:txBody>
      </p:sp>
      <p:sp>
        <p:nvSpPr>
          <p:cNvPr id="5" name="Foliennummernplatzhalter 4">
            <a:extLst>
              <a:ext uri="{FF2B5EF4-FFF2-40B4-BE49-F238E27FC236}">
                <a16:creationId xmlns:a16="http://schemas.microsoft.com/office/drawing/2014/main" id="{6DA1AC9E-A18E-009C-BAC8-950202F76623}"/>
              </a:ext>
            </a:extLst>
          </p:cNvPr>
          <p:cNvSpPr>
            <a:spLocks noGrp="1"/>
          </p:cNvSpPr>
          <p:nvPr>
            <p:ph type="sldNum" sz="quarter" idx="12"/>
          </p:nvPr>
        </p:nvSpPr>
        <p:spPr/>
        <p:txBody>
          <a:bodyPr/>
          <a:lstStyle/>
          <a:p>
            <a:fld id="{C921D49C-F2C9-4773-B40D-55A32CD1AF58}" type="slidenum">
              <a:rPr lang="en-US" smtClean="0"/>
              <a:t>22</a:t>
            </a:fld>
            <a:endParaRPr lang="en-US"/>
          </a:p>
        </p:txBody>
      </p:sp>
    </p:spTree>
    <p:extLst>
      <p:ext uri="{BB962C8B-B14F-4D97-AF65-F5344CB8AC3E}">
        <p14:creationId xmlns:p14="http://schemas.microsoft.com/office/powerpoint/2010/main" val="131336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25C15-49BF-D3D8-A768-FA358140004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D3ED55-E30D-7F3F-8F33-1BDCAF725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C9D9DF3-120C-EF97-1DD3-84E9DFBC9A45}"/>
              </a:ext>
            </a:extLst>
          </p:cNvPr>
          <p:cNvSpPr>
            <a:spLocks noGrp="1"/>
          </p:cNvSpPr>
          <p:nvPr>
            <p:ph type="title"/>
          </p:nvPr>
        </p:nvSpPr>
        <p:spPr>
          <a:xfrm>
            <a:off x="393701" y="352823"/>
            <a:ext cx="6477000" cy="1651404"/>
          </a:xfrm>
        </p:spPr>
        <p:txBody>
          <a:bodyPr>
            <a:normAutofit fontScale="90000"/>
          </a:bodyPr>
          <a:lstStyle/>
          <a:p>
            <a:r>
              <a:rPr lang="en-US" sz="4000" dirty="0"/>
              <a:t>Modeling – </a:t>
            </a:r>
            <a:r>
              <a:rPr lang="en-US" sz="4000" dirty="0" err="1"/>
              <a:t>Strukt</a:t>
            </a:r>
            <a:r>
              <a:rPr lang="en-US" sz="4000" dirty="0"/>
              <a:t>. </a:t>
            </a:r>
            <a:r>
              <a:rPr lang="en-US" sz="4000" dirty="0" err="1"/>
              <a:t>Daten</a:t>
            </a:r>
            <a:r>
              <a:rPr lang="en-US" sz="4000" dirty="0"/>
              <a:t> Modell </a:t>
            </a:r>
            <a:r>
              <a:rPr lang="en-US" sz="4000" dirty="0" err="1"/>
              <a:t>mit</a:t>
            </a:r>
            <a:r>
              <a:rPr lang="en-US" sz="4000" dirty="0"/>
              <a:t> </a:t>
            </a:r>
            <a:r>
              <a:rPr lang="en-US" sz="4000" dirty="0" err="1"/>
              <a:t>normalisierten</a:t>
            </a:r>
            <a:r>
              <a:rPr lang="en-US" sz="4000" dirty="0"/>
              <a:t> </a:t>
            </a:r>
            <a:r>
              <a:rPr lang="en-US" sz="4000" dirty="0" err="1"/>
              <a:t>Werten</a:t>
            </a:r>
            <a:r>
              <a:rPr lang="en-US" sz="4000" dirty="0"/>
              <a:t> </a:t>
            </a:r>
            <a:r>
              <a:rPr lang="en-US" sz="4000" dirty="0" err="1"/>
              <a:t>erstellen</a:t>
            </a:r>
            <a:r>
              <a:rPr lang="en-US" sz="4000" dirty="0"/>
              <a:t> und </a:t>
            </a:r>
            <a:r>
              <a:rPr lang="en-US" sz="4000" dirty="0" err="1"/>
              <a:t>vergleichen</a:t>
            </a:r>
            <a:endParaRPr lang="en-US" sz="4000" dirty="0"/>
          </a:p>
        </p:txBody>
      </p:sp>
      <p:sp>
        <p:nvSpPr>
          <p:cNvPr id="3" name="Inhaltsplatzhalter 2">
            <a:extLst>
              <a:ext uri="{FF2B5EF4-FFF2-40B4-BE49-F238E27FC236}">
                <a16:creationId xmlns:a16="http://schemas.microsoft.com/office/drawing/2014/main" id="{3B1CB389-1C9C-B1AC-A294-E09A21C686EB}"/>
              </a:ext>
            </a:extLst>
          </p:cNvPr>
          <p:cNvSpPr>
            <a:spLocks noGrp="1"/>
          </p:cNvSpPr>
          <p:nvPr>
            <p:ph idx="1"/>
          </p:nvPr>
        </p:nvSpPr>
        <p:spPr>
          <a:xfrm>
            <a:off x="127471" y="2347740"/>
            <a:ext cx="5364445" cy="4620309"/>
          </a:xfrm>
        </p:spPr>
        <p:txBody>
          <a:bodyPr>
            <a:normAutofit fontScale="70000" lnSpcReduction="20000"/>
          </a:bodyPr>
          <a:lstStyle/>
          <a:p>
            <a:r>
              <a:rPr lang="en-US" sz="2900" dirty="0"/>
              <a:t>Das Modell </a:t>
            </a:r>
            <a:r>
              <a:rPr lang="en-US" sz="2900" dirty="0" err="1"/>
              <a:t>erreicht</a:t>
            </a:r>
            <a:r>
              <a:rPr lang="en-US" sz="2900" dirty="0"/>
              <a:t> </a:t>
            </a:r>
            <a:r>
              <a:rPr lang="en-US" sz="2900" dirty="0" err="1"/>
              <a:t>mit</a:t>
            </a:r>
            <a:r>
              <a:rPr lang="en-US" sz="2900" dirty="0"/>
              <a:t> </a:t>
            </a:r>
            <a:r>
              <a:rPr lang="en-US" sz="2900" dirty="0" err="1"/>
              <a:t>normalisierten</a:t>
            </a:r>
            <a:r>
              <a:rPr lang="en-US" sz="2900" dirty="0"/>
              <a:t> </a:t>
            </a:r>
            <a:r>
              <a:rPr lang="en-US" sz="2900" dirty="0" err="1"/>
              <a:t>Werten</a:t>
            </a:r>
            <a:r>
              <a:rPr lang="en-US" sz="2900" dirty="0"/>
              <a:t> </a:t>
            </a:r>
            <a:r>
              <a:rPr lang="en-US" sz="2900" dirty="0" err="1"/>
              <a:t>noch</a:t>
            </a:r>
            <a:r>
              <a:rPr lang="en-US" sz="2900" dirty="0"/>
              <a:t> </a:t>
            </a:r>
            <a:r>
              <a:rPr lang="en-US" sz="2900" dirty="0" err="1"/>
              <a:t>bessere</a:t>
            </a:r>
            <a:r>
              <a:rPr lang="en-US" sz="2900" dirty="0"/>
              <a:t> </a:t>
            </a:r>
            <a:r>
              <a:rPr lang="en-US" sz="2900" dirty="0" err="1"/>
              <a:t>Kennzahlen</a:t>
            </a:r>
            <a:r>
              <a:rPr lang="en-US" sz="2900" dirty="0"/>
              <a:t> </a:t>
            </a:r>
          </a:p>
          <a:p>
            <a:r>
              <a:rPr lang="en-US" sz="2900" dirty="0"/>
              <a:t>Um </a:t>
            </a:r>
            <a:r>
              <a:rPr lang="en-US" sz="2900" dirty="0" err="1"/>
              <a:t>zu</a:t>
            </a:r>
            <a:r>
              <a:rPr lang="en-US" sz="2900" dirty="0"/>
              <a:t> </a:t>
            </a:r>
            <a:r>
              <a:rPr lang="en-US" sz="2900" dirty="0" err="1"/>
              <a:t>prüfen</a:t>
            </a:r>
            <a:r>
              <a:rPr lang="en-US" sz="2900" dirty="0"/>
              <a:t> </a:t>
            </a:r>
            <a:r>
              <a:rPr lang="en-US" sz="2900" dirty="0" err="1"/>
              <a:t>ob</a:t>
            </a:r>
            <a:r>
              <a:rPr lang="en-US" sz="2900" dirty="0"/>
              <a:t> </a:t>
            </a:r>
            <a:r>
              <a:rPr lang="en-US" sz="2900" dirty="0" err="1"/>
              <a:t>Modelle</a:t>
            </a:r>
            <a:r>
              <a:rPr lang="en-US" sz="2900" dirty="0"/>
              <a:t> </a:t>
            </a:r>
            <a:r>
              <a:rPr lang="en-US" sz="2900" dirty="0" err="1"/>
              <a:t>overfitten</a:t>
            </a:r>
            <a:r>
              <a:rPr lang="en-US" sz="2900" dirty="0"/>
              <a:t>, </a:t>
            </a:r>
            <a:r>
              <a:rPr lang="en-US" sz="2900" dirty="0" err="1"/>
              <a:t>können</a:t>
            </a:r>
            <a:r>
              <a:rPr lang="en-US" sz="2900" dirty="0"/>
              <a:t> Learning </a:t>
            </a:r>
            <a:r>
              <a:rPr lang="en-US" sz="2900" dirty="0" err="1"/>
              <a:t>Kurven</a:t>
            </a:r>
            <a:r>
              <a:rPr lang="en-US" sz="2900" dirty="0"/>
              <a:t> </a:t>
            </a:r>
            <a:r>
              <a:rPr lang="en-US" sz="2900" dirty="0" err="1"/>
              <a:t>geplottet</a:t>
            </a:r>
            <a:r>
              <a:rPr lang="en-US" sz="2900" dirty="0"/>
              <a:t> </a:t>
            </a:r>
            <a:r>
              <a:rPr lang="en-US" sz="2900" dirty="0" err="1"/>
              <a:t>werden</a:t>
            </a:r>
            <a:r>
              <a:rPr lang="en-US" sz="2900" dirty="0"/>
              <a:t>. </a:t>
            </a:r>
            <a:r>
              <a:rPr lang="en-US" sz="2900" dirty="0" err="1"/>
              <a:t>Diese</a:t>
            </a:r>
            <a:r>
              <a:rPr lang="en-US" sz="2900" dirty="0"/>
              <a:t> </a:t>
            </a:r>
            <a:r>
              <a:rPr lang="en-US" sz="2900" dirty="0" err="1"/>
              <a:t>zeigen</a:t>
            </a:r>
            <a:r>
              <a:rPr lang="en-US" sz="2900" dirty="0"/>
              <a:t> den </a:t>
            </a:r>
            <a:r>
              <a:rPr lang="en-US" sz="2900" dirty="0" err="1"/>
              <a:t>Verlauf</a:t>
            </a:r>
            <a:r>
              <a:rPr lang="en-US" sz="2900" dirty="0"/>
              <a:t> an </a:t>
            </a:r>
            <a:r>
              <a:rPr lang="en-US" sz="2900" dirty="0" err="1"/>
              <a:t>wie</a:t>
            </a:r>
            <a:r>
              <a:rPr lang="en-US" sz="2900" dirty="0"/>
              <a:t> das Modell </a:t>
            </a:r>
            <a:r>
              <a:rPr lang="en-US" sz="2900" dirty="0" err="1"/>
              <a:t>bei</a:t>
            </a:r>
            <a:r>
              <a:rPr lang="en-US" sz="2900" dirty="0"/>
              <a:t> den </a:t>
            </a:r>
            <a:r>
              <a:rPr lang="en-US" sz="2900" dirty="0" err="1"/>
              <a:t>Trainingsdaten</a:t>
            </a:r>
            <a:r>
              <a:rPr lang="en-US" sz="2900" dirty="0"/>
              <a:t> </a:t>
            </a:r>
            <a:r>
              <a:rPr lang="en-US" sz="2900" dirty="0" err="1"/>
              <a:t>lernt</a:t>
            </a:r>
            <a:r>
              <a:rPr lang="en-US" sz="2900" dirty="0"/>
              <a:t>  und </a:t>
            </a:r>
            <a:r>
              <a:rPr lang="en-US" sz="2900" dirty="0" err="1"/>
              <a:t>wie</a:t>
            </a:r>
            <a:r>
              <a:rPr lang="en-US" sz="2900" dirty="0"/>
              <a:t> die </a:t>
            </a:r>
            <a:r>
              <a:rPr lang="en-US" sz="2900" dirty="0" err="1"/>
              <a:t>Testdaten</a:t>
            </a:r>
            <a:r>
              <a:rPr lang="en-US" sz="2900" dirty="0"/>
              <a:t> </a:t>
            </a:r>
            <a:r>
              <a:rPr lang="en-US" sz="2900" dirty="0" err="1"/>
              <a:t>sich</a:t>
            </a:r>
            <a:r>
              <a:rPr lang="en-US" sz="2900" dirty="0"/>
              <a:t> </a:t>
            </a:r>
            <a:r>
              <a:rPr lang="en-US" sz="2900" dirty="0" err="1"/>
              <a:t>entwickeln</a:t>
            </a:r>
            <a:endParaRPr lang="en-US" sz="2900" dirty="0"/>
          </a:p>
          <a:p>
            <a:r>
              <a:rPr lang="en-US" sz="2900" dirty="0" err="1"/>
              <a:t>Wenn</a:t>
            </a:r>
            <a:r>
              <a:rPr lang="en-US" sz="2900" dirty="0"/>
              <a:t> </a:t>
            </a:r>
            <a:r>
              <a:rPr lang="en-US" sz="2900" dirty="0" err="1"/>
              <a:t>beide</a:t>
            </a:r>
            <a:r>
              <a:rPr lang="en-US" sz="2900" dirty="0"/>
              <a:t> </a:t>
            </a:r>
            <a:r>
              <a:rPr lang="en-US" sz="2900" dirty="0" err="1"/>
              <a:t>Kurven</a:t>
            </a:r>
            <a:r>
              <a:rPr lang="en-US" sz="2900" dirty="0"/>
              <a:t> von </a:t>
            </a:r>
            <a:r>
              <a:rPr lang="en-US" sz="2900" dirty="0" err="1"/>
              <a:t>anfang</a:t>
            </a:r>
            <a:r>
              <a:rPr lang="en-US" sz="2900" dirty="0"/>
              <a:t> an nah </a:t>
            </a:r>
            <a:r>
              <a:rPr lang="en-US" sz="2900" dirty="0" err="1"/>
              <a:t>beieinander</a:t>
            </a:r>
            <a:r>
              <a:rPr lang="en-US" sz="2900" dirty="0"/>
              <a:t> </a:t>
            </a:r>
            <a:r>
              <a:rPr lang="en-US" sz="2900" dirty="0" err="1"/>
              <a:t>sind</a:t>
            </a:r>
            <a:r>
              <a:rPr lang="en-US" sz="2900" dirty="0"/>
              <a:t> </a:t>
            </a:r>
            <a:r>
              <a:rPr lang="en-US" sz="2900" dirty="0" err="1"/>
              <a:t>lässt</a:t>
            </a:r>
            <a:r>
              <a:rPr lang="en-US" sz="2900" dirty="0"/>
              <a:t> das </a:t>
            </a:r>
            <a:r>
              <a:rPr lang="en-US" sz="2900" dirty="0" err="1"/>
              <a:t>ein</a:t>
            </a:r>
            <a:r>
              <a:rPr lang="en-US" sz="2900" dirty="0"/>
              <a:t> overfitting </a:t>
            </a:r>
            <a:r>
              <a:rPr lang="en-US" sz="2900" dirty="0" err="1"/>
              <a:t>vermuten</a:t>
            </a:r>
            <a:endParaRPr lang="en-US" sz="2900" dirty="0"/>
          </a:p>
          <a:p>
            <a:r>
              <a:rPr lang="en-US" sz="2900" dirty="0" err="1"/>
              <a:t>Beide</a:t>
            </a:r>
            <a:r>
              <a:rPr lang="en-US" sz="2900" dirty="0"/>
              <a:t> </a:t>
            </a:r>
            <a:r>
              <a:rPr lang="en-US" sz="2900" dirty="0" err="1"/>
              <a:t>Kurven</a:t>
            </a:r>
            <a:r>
              <a:rPr lang="en-US" sz="2900" dirty="0"/>
              <a:t> </a:t>
            </a:r>
            <a:r>
              <a:rPr lang="en-US" sz="2900" dirty="0" err="1"/>
              <a:t>bilden</a:t>
            </a:r>
            <a:r>
              <a:rPr lang="en-US" sz="2900" dirty="0"/>
              <a:t> </a:t>
            </a:r>
            <a:r>
              <a:rPr lang="en-US" sz="2900" dirty="0" err="1"/>
              <a:t>ein</a:t>
            </a:r>
            <a:r>
              <a:rPr lang="en-US" sz="2900" dirty="0"/>
              <a:t> </a:t>
            </a:r>
            <a:r>
              <a:rPr lang="en-US" sz="2900" dirty="0" err="1"/>
              <a:t>gutes</a:t>
            </a:r>
            <a:r>
              <a:rPr lang="en-US" sz="2900" dirty="0"/>
              <a:t> Modell ab, </a:t>
            </a:r>
            <a:r>
              <a:rPr lang="en-US" sz="2900" dirty="0" err="1"/>
              <a:t>wobei</a:t>
            </a:r>
            <a:r>
              <a:rPr lang="en-US" sz="2900" dirty="0"/>
              <a:t> dieses </a:t>
            </a:r>
            <a:r>
              <a:rPr lang="en-US" sz="2900" dirty="0" err="1"/>
              <a:t>rechts</a:t>
            </a:r>
            <a:r>
              <a:rPr lang="en-US" sz="2900" dirty="0"/>
              <a:t> </a:t>
            </a:r>
            <a:r>
              <a:rPr lang="en-US" sz="2900" dirty="0" err="1"/>
              <a:t>etwas</a:t>
            </a:r>
            <a:r>
              <a:rPr lang="en-US" sz="2900" dirty="0"/>
              <a:t> </a:t>
            </a:r>
            <a:r>
              <a:rPr lang="en-US" sz="2900" dirty="0" err="1"/>
              <a:t>besser</a:t>
            </a:r>
            <a:r>
              <a:rPr lang="en-US" sz="2900" dirty="0"/>
              <a:t> </a:t>
            </a:r>
            <a:r>
              <a:rPr lang="en-US" sz="2900" dirty="0" err="1"/>
              <a:t>dargestellt</a:t>
            </a:r>
            <a:r>
              <a:rPr lang="en-US" sz="2900" dirty="0"/>
              <a:t> </a:t>
            </a:r>
            <a:r>
              <a:rPr lang="en-US" sz="2900" dirty="0" err="1"/>
              <a:t>ist</a:t>
            </a:r>
            <a:r>
              <a:rPr lang="en-US" sz="2900" dirty="0"/>
              <a:t>, </a:t>
            </a:r>
            <a:r>
              <a:rPr lang="en-US" sz="2900" dirty="0" err="1"/>
              <a:t>denn</a:t>
            </a:r>
            <a:r>
              <a:rPr lang="en-US" sz="2900" dirty="0"/>
              <a:t> die trainings accuracy </a:t>
            </a:r>
            <a:r>
              <a:rPr lang="en-US" sz="2900" dirty="0" err="1"/>
              <a:t>nimmt</a:t>
            </a:r>
            <a:r>
              <a:rPr lang="en-US" sz="2900" dirty="0"/>
              <a:t> </a:t>
            </a:r>
            <a:r>
              <a:rPr lang="en-US" sz="2900" dirty="0" err="1"/>
              <a:t>Anfang</a:t>
            </a:r>
            <a:r>
              <a:rPr lang="en-US" sz="2900" dirty="0"/>
              <a:t> ab und Test accuracy </a:t>
            </a:r>
            <a:r>
              <a:rPr lang="en-US" sz="2900" dirty="0" err="1"/>
              <a:t>nimmt</a:t>
            </a:r>
            <a:r>
              <a:rPr lang="en-US" sz="2900" dirty="0"/>
              <a:t> </a:t>
            </a:r>
            <a:r>
              <a:rPr lang="en-US" sz="2900" dirty="0" err="1"/>
              <a:t>zu</a:t>
            </a:r>
            <a:r>
              <a:rPr lang="en-US" sz="2900" dirty="0"/>
              <a:t>. </a:t>
            </a:r>
          </a:p>
          <a:p>
            <a:r>
              <a:rPr lang="en-US" sz="2900" dirty="0"/>
              <a:t>Da </a:t>
            </a:r>
            <a:r>
              <a:rPr lang="en-US" sz="2900" dirty="0" err="1"/>
              <a:t>beide</a:t>
            </a:r>
            <a:r>
              <a:rPr lang="en-US" sz="2900" dirty="0"/>
              <a:t> </a:t>
            </a:r>
            <a:r>
              <a:rPr lang="en-US" sz="2900" dirty="0" err="1"/>
              <a:t>Modelle</a:t>
            </a:r>
            <a:r>
              <a:rPr lang="en-US" sz="2900" dirty="0"/>
              <a:t> gut </a:t>
            </a:r>
            <a:r>
              <a:rPr lang="en-US" sz="2900" dirty="0" err="1"/>
              <a:t>aussehen</a:t>
            </a:r>
            <a:r>
              <a:rPr lang="en-US" sz="2900" dirty="0"/>
              <a:t> und overfitting </a:t>
            </a:r>
            <a:r>
              <a:rPr lang="en-US" sz="2900" dirty="0" err="1"/>
              <a:t>kein</a:t>
            </a:r>
            <a:r>
              <a:rPr lang="en-US" sz="2900" dirty="0"/>
              <a:t> Thema </a:t>
            </a:r>
            <a:r>
              <a:rPr lang="en-US" sz="2900" dirty="0" err="1"/>
              <a:t>zu</a:t>
            </a:r>
            <a:r>
              <a:rPr lang="en-US" sz="2900" dirty="0"/>
              <a:t> sein </a:t>
            </a:r>
            <a:r>
              <a:rPr lang="en-US" sz="2900" dirty="0" err="1"/>
              <a:t>scheint</a:t>
            </a:r>
            <a:r>
              <a:rPr lang="en-US" sz="2900" dirty="0"/>
              <a:t>, </a:t>
            </a:r>
            <a:r>
              <a:rPr lang="en-US" sz="2900" dirty="0" err="1"/>
              <a:t>wird</a:t>
            </a:r>
            <a:r>
              <a:rPr lang="en-US" sz="2900" dirty="0"/>
              <a:t> </a:t>
            </a:r>
            <a:r>
              <a:rPr lang="en-US" sz="2900" dirty="0" err="1"/>
              <a:t>sich</a:t>
            </a:r>
            <a:r>
              <a:rPr lang="en-US" sz="2900" dirty="0"/>
              <a:t> für das Modell </a:t>
            </a:r>
            <a:r>
              <a:rPr lang="en-US" sz="2900" dirty="0" err="1"/>
              <a:t>mit</a:t>
            </a:r>
            <a:r>
              <a:rPr lang="en-US" sz="2900" dirty="0"/>
              <a:t> </a:t>
            </a:r>
            <a:r>
              <a:rPr lang="en-US" sz="2900" dirty="0" err="1"/>
              <a:t>auschließlich</a:t>
            </a:r>
            <a:r>
              <a:rPr lang="en-US" sz="2900" dirty="0"/>
              <a:t> real </a:t>
            </a:r>
            <a:r>
              <a:rPr lang="en-US" sz="2900" dirty="0" err="1"/>
              <a:t>Daten</a:t>
            </a:r>
            <a:r>
              <a:rPr lang="en-US" sz="2900" dirty="0"/>
              <a:t> </a:t>
            </a:r>
            <a:r>
              <a:rPr lang="en-US" sz="2900" dirty="0" err="1"/>
              <a:t>entschieden</a:t>
            </a:r>
            <a:endParaRPr lang="en-US" sz="2900" dirty="0"/>
          </a:p>
        </p:txBody>
      </p:sp>
      <p:pic>
        <p:nvPicPr>
          <p:cNvPr id="5" name="Grafik 4">
            <a:extLst>
              <a:ext uri="{FF2B5EF4-FFF2-40B4-BE49-F238E27FC236}">
                <a16:creationId xmlns:a16="http://schemas.microsoft.com/office/drawing/2014/main" id="{990D760F-8FC4-6032-6F42-1BA1C54B8683}"/>
              </a:ext>
            </a:extLst>
          </p:cNvPr>
          <p:cNvPicPr>
            <a:picLocks noChangeAspect="1"/>
          </p:cNvPicPr>
          <p:nvPr/>
        </p:nvPicPr>
        <p:blipFill>
          <a:blip r:embed="rId2"/>
          <a:stretch>
            <a:fillRect/>
          </a:stretch>
        </p:blipFill>
        <p:spPr>
          <a:xfrm>
            <a:off x="6820712" y="0"/>
            <a:ext cx="5368239" cy="2775077"/>
          </a:xfrm>
          <a:prstGeom prst="rect">
            <a:avLst/>
          </a:prstGeom>
        </p:spPr>
      </p:pic>
      <p:pic>
        <p:nvPicPr>
          <p:cNvPr id="9" name="Grafik 8">
            <a:extLst>
              <a:ext uri="{FF2B5EF4-FFF2-40B4-BE49-F238E27FC236}">
                <a16:creationId xmlns:a16="http://schemas.microsoft.com/office/drawing/2014/main" id="{8F7C2FB9-8251-6AA3-EBC3-81974C4B5DDB}"/>
              </a:ext>
            </a:extLst>
          </p:cNvPr>
          <p:cNvPicPr>
            <a:picLocks noChangeAspect="1"/>
          </p:cNvPicPr>
          <p:nvPr/>
        </p:nvPicPr>
        <p:blipFill>
          <a:blip r:embed="rId3"/>
          <a:stretch>
            <a:fillRect/>
          </a:stretch>
        </p:blipFill>
        <p:spPr>
          <a:xfrm>
            <a:off x="5464017" y="3122382"/>
            <a:ext cx="3038701" cy="3071027"/>
          </a:xfrm>
          <a:prstGeom prst="rect">
            <a:avLst/>
          </a:prstGeom>
        </p:spPr>
      </p:pic>
      <p:pic>
        <p:nvPicPr>
          <p:cNvPr id="12" name="Grafik 11">
            <a:extLst>
              <a:ext uri="{FF2B5EF4-FFF2-40B4-BE49-F238E27FC236}">
                <a16:creationId xmlns:a16="http://schemas.microsoft.com/office/drawing/2014/main" id="{043A5294-B38A-0146-C154-71414C4975F5}"/>
              </a:ext>
            </a:extLst>
          </p:cNvPr>
          <p:cNvPicPr>
            <a:picLocks noChangeAspect="1"/>
          </p:cNvPicPr>
          <p:nvPr/>
        </p:nvPicPr>
        <p:blipFill>
          <a:blip r:embed="rId4"/>
          <a:stretch>
            <a:fillRect/>
          </a:stretch>
        </p:blipFill>
        <p:spPr>
          <a:xfrm>
            <a:off x="8610600" y="3074763"/>
            <a:ext cx="3188884" cy="3188884"/>
          </a:xfrm>
          <a:prstGeom prst="rect">
            <a:avLst/>
          </a:prstGeom>
        </p:spPr>
      </p:pic>
      <p:sp>
        <p:nvSpPr>
          <p:cNvPr id="6" name="Textfeld 5">
            <a:extLst>
              <a:ext uri="{FF2B5EF4-FFF2-40B4-BE49-F238E27FC236}">
                <a16:creationId xmlns:a16="http://schemas.microsoft.com/office/drawing/2014/main" id="{C7DF5A49-940B-4545-57BE-5D248E03ACF3}"/>
              </a:ext>
            </a:extLst>
          </p:cNvPr>
          <p:cNvSpPr txBox="1"/>
          <p:nvPr/>
        </p:nvSpPr>
        <p:spPr>
          <a:xfrm>
            <a:off x="5653253" y="6159542"/>
            <a:ext cx="949667" cy="276999"/>
          </a:xfrm>
          <a:prstGeom prst="rect">
            <a:avLst/>
          </a:prstGeom>
          <a:noFill/>
        </p:spPr>
        <p:txBody>
          <a:bodyPr wrap="square" rtlCol="0">
            <a:spAutoFit/>
          </a:bodyPr>
          <a:lstStyle/>
          <a:p>
            <a:r>
              <a:rPr lang="de-DE" sz="1200" i="1" dirty="0"/>
              <a:t>Reale Daten</a:t>
            </a:r>
          </a:p>
        </p:txBody>
      </p:sp>
      <p:sp>
        <p:nvSpPr>
          <p:cNvPr id="7" name="Textfeld 6">
            <a:extLst>
              <a:ext uri="{FF2B5EF4-FFF2-40B4-BE49-F238E27FC236}">
                <a16:creationId xmlns:a16="http://schemas.microsoft.com/office/drawing/2014/main" id="{84EEE938-C17A-7D0C-9555-CFC455AB90B5}"/>
              </a:ext>
            </a:extLst>
          </p:cNvPr>
          <p:cNvSpPr txBox="1"/>
          <p:nvPr/>
        </p:nvSpPr>
        <p:spPr>
          <a:xfrm>
            <a:off x="8809695" y="6193410"/>
            <a:ext cx="2048805" cy="276999"/>
          </a:xfrm>
          <a:prstGeom prst="rect">
            <a:avLst/>
          </a:prstGeom>
          <a:noFill/>
        </p:spPr>
        <p:txBody>
          <a:bodyPr wrap="square" rtlCol="0">
            <a:spAutoFit/>
          </a:bodyPr>
          <a:lstStyle/>
          <a:p>
            <a:r>
              <a:rPr lang="de-DE" sz="1200" i="1" dirty="0"/>
              <a:t>Daten mit </a:t>
            </a:r>
            <a:r>
              <a:rPr lang="de-DE" sz="1200" i="1" dirty="0" err="1"/>
              <a:t>Oversampling</a:t>
            </a:r>
            <a:endParaRPr lang="de-DE" sz="1200" i="1" dirty="0"/>
          </a:p>
        </p:txBody>
      </p:sp>
      <p:sp>
        <p:nvSpPr>
          <p:cNvPr id="8" name="Textfeld 7">
            <a:extLst>
              <a:ext uri="{FF2B5EF4-FFF2-40B4-BE49-F238E27FC236}">
                <a16:creationId xmlns:a16="http://schemas.microsoft.com/office/drawing/2014/main" id="{16547096-1B95-2C8D-85FA-BA7D4E0E5921}"/>
              </a:ext>
            </a:extLst>
          </p:cNvPr>
          <p:cNvSpPr txBox="1"/>
          <p:nvPr/>
        </p:nvSpPr>
        <p:spPr>
          <a:xfrm>
            <a:off x="6767700" y="2782659"/>
            <a:ext cx="3697100" cy="276999"/>
          </a:xfrm>
          <a:prstGeom prst="rect">
            <a:avLst/>
          </a:prstGeom>
          <a:noFill/>
        </p:spPr>
        <p:txBody>
          <a:bodyPr wrap="square" rtlCol="0">
            <a:spAutoFit/>
          </a:bodyPr>
          <a:lstStyle/>
          <a:p>
            <a:r>
              <a:rPr lang="de-DE" sz="1200" i="1" dirty="0"/>
              <a:t>Implementierung und Kennzahlen Gradient Boost</a:t>
            </a:r>
          </a:p>
        </p:txBody>
      </p:sp>
      <p:sp>
        <p:nvSpPr>
          <p:cNvPr id="10" name="Foliennummernplatzhalter 9">
            <a:extLst>
              <a:ext uri="{FF2B5EF4-FFF2-40B4-BE49-F238E27FC236}">
                <a16:creationId xmlns:a16="http://schemas.microsoft.com/office/drawing/2014/main" id="{DF168890-4BF6-2BAF-24E5-46BF73113EC2}"/>
              </a:ext>
            </a:extLst>
          </p:cNvPr>
          <p:cNvSpPr>
            <a:spLocks noGrp="1"/>
          </p:cNvSpPr>
          <p:nvPr>
            <p:ph type="sldNum" sz="quarter" idx="12"/>
          </p:nvPr>
        </p:nvSpPr>
        <p:spPr/>
        <p:txBody>
          <a:bodyPr/>
          <a:lstStyle/>
          <a:p>
            <a:fld id="{C921D49C-F2C9-4773-B40D-55A32CD1AF58}" type="slidenum">
              <a:rPr lang="en-US" smtClean="0"/>
              <a:t>23</a:t>
            </a:fld>
            <a:endParaRPr lang="en-US"/>
          </a:p>
        </p:txBody>
      </p:sp>
    </p:spTree>
    <p:extLst>
      <p:ext uri="{BB962C8B-B14F-4D97-AF65-F5344CB8AC3E}">
        <p14:creationId xmlns:p14="http://schemas.microsoft.com/office/powerpoint/2010/main" val="202220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E241-2815-C2AE-A134-2FEE5BC18A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B5EB2B8-4D6D-4A9B-0BFC-C37F3888FBD4}"/>
              </a:ext>
            </a:extLst>
          </p:cNvPr>
          <p:cNvSpPr>
            <a:spLocks noGrp="1"/>
          </p:cNvSpPr>
          <p:nvPr>
            <p:ph type="title"/>
          </p:nvPr>
        </p:nvSpPr>
        <p:spPr/>
        <p:txBody>
          <a:bodyPr/>
          <a:lstStyle/>
          <a:p>
            <a:r>
              <a:rPr lang="en-US" dirty="0"/>
              <a:t>Modeling - </a:t>
            </a:r>
            <a:r>
              <a:rPr lang="en-US" dirty="0" err="1"/>
              <a:t>Strukt</a:t>
            </a:r>
            <a:r>
              <a:rPr lang="en-US" dirty="0"/>
              <a:t>. </a:t>
            </a:r>
            <a:r>
              <a:rPr lang="en-US" dirty="0" err="1"/>
              <a:t>Daten</a:t>
            </a:r>
            <a:r>
              <a:rPr lang="en-US" dirty="0"/>
              <a:t> </a:t>
            </a:r>
            <a:r>
              <a:rPr lang="en-US" dirty="0" err="1"/>
              <a:t>Modellauswahl</a:t>
            </a:r>
            <a:endParaRPr lang="en-US" dirty="0"/>
          </a:p>
        </p:txBody>
      </p:sp>
      <p:sp>
        <p:nvSpPr>
          <p:cNvPr id="3" name="Inhaltsplatzhalter 2">
            <a:extLst>
              <a:ext uri="{FF2B5EF4-FFF2-40B4-BE49-F238E27FC236}">
                <a16:creationId xmlns:a16="http://schemas.microsoft.com/office/drawing/2014/main" id="{B40A32BF-9525-3420-3DF6-4D31BC0E08F1}"/>
              </a:ext>
            </a:extLst>
          </p:cNvPr>
          <p:cNvSpPr>
            <a:spLocks noGrp="1"/>
          </p:cNvSpPr>
          <p:nvPr>
            <p:ph idx="1"/>
          </p:nvPr>
        </p:nvSpPr>
        <p:spPr>
          <a:xfrm>
            <a:off x="838200" y="1825625"/>
            <a:ext cx="10515600" cy="436230"/>
          </a:xfrm>
        </p:spPr>
        <p:txBody>
          <a:bodyPr>
            <a:normAutofit/>
          </a:bodyPr>
          <a:lstStyle/>
          <a:p>
            <a:pPr marL="0" indent="0">
              <a:buNone/>
            </a:pPr>
            <a:r>
              <a:rPr lang="en-US" sz="2000" dirty="0" err="1"/>
              <a:t>Betrachtung</a:t>
            </a:r>
            <a:r>
              <a:rPr lang="en-US" sz="2000" dirty="0"/>
              <a:t> der Feature Importance:</a:t>
            </a:r>
          </a:p>
        </p:txBody>
      </p:sp>
      <p:sp>
        <p:nvSpPr>
          <p:cNvPr id="4" name="Foliennummernplatzhalter 3">
            <a:extLst>
              <a:ext uri="{FF2B5EF4-FFF2-40B4-BE49-F238E27FC236}">
                <a16:creationId xmlns:a16="http://schemas.microsoft.com/office/drawing/2014/main" id="{1E5DF504-98E4-CCF4-0877-321D98D2E2A7}"/>
              </a:ext>
            </a:extLst>
          </p:cNvPr>
          <p:cNvSpPr>
            <a:spLocks noGrp="1"/>
          </p:cNvSpPr>
          <p:nvPr>
            <p:ph type="sldNum" sz="quarter" idx="12"/>
          </p:nvPr>
        </p:nvSpPr>
        <p:spPr/>
        <p:txBody>
          <a:bodyPr/>
          <a:lstStyle/>
          <a:p>
            <a:fld id="{C921D49C-F2C9-4773-B40D-55A32CD1AF58}" type="slidenum">
              <a:rPr lang="en-US" smtClean="0"/>
              <a:t>24</a:t>
            </a:fld>
            <a:endParaRPr lang="en-US"/>
          </a:p>
        </p:txBody>
      </p:sp>
      <p:pic>
        <p:nvPicPr>
          <p:cNvPr id="7" name="Grafik 6">
            <a:extLst>
              <a:ext uri="{FF2B5EF4-FFF2-40B4-BE49-F238E27FC236}">
                <a16:creationId xmlns:a16="http://schemas.microsoft.com/office/drawing/2014/main" id="{02C9BF1E-48E0-0380-41BC-EFADF3F4B626}"/>
              </a:ext>
            </a:extLst>
          </p:cNvPr>
          <p:cNvPicPr>
            <a:picLocks noChangeAspect="1"/>
          </p:cNvPicPr>
          <p:nvPr/>
        </p:nvPicPr>
        <p:blipFill>
          <a:blip r:embed="rId2"/>
          <a:stretch>
            <a:fillRect/>
          </a:stretch>
        </p:blipFill>
        <p:spPr>
          <a:xfrm>
            <a:off x="2700866" y="2261855"/>
            <a:ext cx="5751653" cy="3478878"/>
          </a:xfrm>
          <a:prstGeom prst="rect">
            <a:avLst/>
          </a:prstGeom>
        </p:spPr>
      </p:pic>
      <p:sp>
        <p:nvSpPr>
          <p:cNvPr id="8" name="Textfeld 7">
            <a:extLst>
              <a:ext uri="{FF2B5EF4-FFF2-40B4-BE49-F238E27FC236}">
                <a16:creationId xmlns:a16="http://schemas.microsoft.com/office/drawing/2014/main" id="{6E9EA181-C938-F3F0-0A84-5711F27F4A9B}"/>
              </a:ext>
            </a:extLst>
          </p:cNvPr>
          <p:cNvSpPr txBox="1"/>
          <p:nvPr/>
        </p:nvSpPr>
        <p:spPr>
          <a:xfrm>
            <a:off x="2785533" y="5691927"/>
            <a:ext cx="2933700" cy="276999"/>
          </a:xfrm>
          <a:prstGeom prst="rect">
            <a:avLst/>
          </a:prstGeom>
          <a:noFill/>
        </p:spPr>
        <p:txBody>
          <a:bodyPr wrap="square" rtlCol="0">
            <a:spAutoFit/>
          </a:bodyPr>
          <a:lstStyle/>
          <a:p>
            <a:r>
              <a:rPr lang="de-DE" sz="1200" i="1" dirty="0"/>
              <a:t>Feature </a:t>
            </a:r>
            <a:r>
              <a:rPr lang="de-DE" sz="1200" i="1" dirty="0" err="1"/>
              <a:t>Importance</a:t>
            </a:r>
            <a:r>
              <a:rPr lang="de-DE" sz="1200" i="1" dirty="0"/>
              <a:t> Random Forrest</a:t>
            </a:r>
          </a:p>
        </p:txBody>
      </p:sp>
      <p:sp>
        <p:nvSpPr>
          <p:cNvPr id="9" name="Inhaltsplatzhalter 2">
            <a:extLst>
              <a:ext uri="{FF2B5EF4-FFF2-40B4-BE49-F238E27FC236}">
                <a16:creationId xmlns:a16="http://schemas.microsoft.com/office/drawing/2014/main" id="{9A1A05C3-A270-FEFB-AEA1-CE7FC80C3BD7}"/>
              </a:ext>
            </a:extLst>
          </p:cNvPr>
          <p:cNvSpPr txBox="1">
            <a:spLocks/>
          </p:cNvSpPr>
          <p:nvPr/>
        </p:nvSpPr>
        <p:spPr>
          <a:xfrm>
            <a:off x="838200" y="6176963"/>
            <a:ext cx="10515600" cy="436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Die </a:t>
            </a:r>
            <a:r>
              <a:rPr lang="en-US" sz="2000" dirty="0" err="1"/>
              <a:t>genutzten</a:t>
            </a:r>
            <a:r>
              <a:rPr lang="en-US" sz="2000" dirty="0"/>
              <a:t> Features </a:t>
            </a:r>
            <a:r>
              <a:rPr lang="en-US" sz="2000" dirty="0" err="1"/>
              <a:t>sind</a:t>
            </a:r>
            <a:r>
              <a:rPr lang="en-US" sz="2000" dirty="0"/>
              <a:t> </a:t>
            </a:r>
            <a:r>
              <a:rPr lang="en-US" sz="2000" dirty="0" err="1"/>
              <a:t>ähnlich</a:t>
            </a:r>
            <a:r>
              <a:rPr lang="en-US" sz="2000" dirty="0"/>
              <a:t> </a:t>
            </a:r>
            <a:r>
              <a:rPr lang="en-US" sz="2000" dirty="0" err="1"/>
              <a:t>wichtig</a:t>
            </a:r>
            <a:r>
              <a:rPr lang="en-US" sz="2000" dirty="0"/>
              <a:t> -&gt; </a:t>
            </a:r>
            <a:r>
              <a:rPr lang="en-US" sz="2000" dirty="0" err="1"/>
              <a:t>Werden</a:t>
            </a:r>
            <a:r>
              <a:rPr lang="en-US" sz="2000" dirty="0"/>
              <a:t> alle </a:t>
            </a:r>
            <a:r>
              <a:rPr lang="en-US" sz="2000" dirty="0" err="1"/>
              <a:t>berücksichtigt</a:t>
            </a:r>
            <a:endParaRPr lang="en-US" sz="2000" dirty="0"/>
          </a:p>
        </p:txBody>
      </p:sp>
    </p:spTree>
    <p:extLst>
      <p:ext uri="{BB962C8B-B14F-4D97-AF65-F5344CB8AC3E}">
        <p14:creationId xmlns:p14="http://schemas.microsoft.com/office/powerpoint/2010/main" val="3329159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B0C3E-037F-A156-2883-28F2C9582A29}"/>
              </a:ext>
            </a:extLst>
          </p:cNvPr>
          <p:cNvSpPr>
            <a:spLocks noGrp="1"/>
          </p:cNvSpPr>
          <p:nvPr>
            <p:ph type="title"/>
          </p:nvPr>
        </p:nvSpPr>
        <p:spPr/>
        <p:txBody>
          <a:bodyPr/>
          <a:lstStyle/>
          <a:p>
            <a:r>
              <a:rPr lang="de-DE" dirty="0"/>
              <a:t>Modeling - </a:t>
            </a:r>
            <a:r>
              <a:rPr lang="en-US" dirty="0" err="1"/>
              <a:t>Unstrukt</a:t>
            </a:r>
            <a:r>
              <a:rPr lang="en-US" dirty="0"/>
              <a:t>. </a:t>
            </a:r>
            <a:r>
              <a:rPr lang="en-US" dirty="0" err="1"/>
              <a:t>Daten</a:t>
            </a:r>
            <a:r>
              <a:rPr lang="en-US" dirty="0"/>
              <a:t> </a:t>
            </a:r>
            <a:r>
              <a:rPr lang="de-DE" dirty="0"/>
              <a:t>Log Daten Split</a:t>
            </a:r>
          </a:p>
        </p:txBody>
      </p:sp>
      <p:sp>
        <p:nvSpPr>
          <p:cNvPr id="3" name="Inhaltsplatzhalter 2">
            <a:extLst>
              <a:ext uri="{FF2B5EF4-FFF2-40B4-BE49-F238E27FC236}">
                <a16:creationId xmlns:a16="http://schemas.microsoft.com/office/drawing/2014/main" id="{C7DD3096-BA73-2A02-748F-FC2E6D867B53}"/>
              </a:ext>
            </a:extLst>
          </p:cNvPr>
          <p:cNvSpPr>
            <a:spLocks noGrp="1"/>
          </p:cNvSpPr>
          <p:nvPr>
            <p:ph idx="1"/>
          </p:nvPr>
        </p:nvSpPr>
        <p:spPr/>
        <p:txBody>
          <a:bodyPr/>
          <a:lstStyle/>
          <a:p>
            <a:r>
              <a:rPr lang="de-DE" dirty="0"/>
              <a:t>Die Daten wurden in Trainings- und </a:t>
            </a:r>
            <a:r>
              <a:rPr lang="de-DE" dirty="0" err="1"/>
              <a:t>Testsdaten</a:t>
            </a:r>
            <a:r>
              <a:rPr lang="de-DE" dirty="0"/>
              <a:t> im Verhältnis 80:20 geteilt</a:t>
            </a:r>
          </a:p>
          <a:p>
            <a:endParaRPr lang="de-DE" dirty="0"/>
          </a:p>
          <a:p>
            <a:endParaRPr lang="de-DE" dirty="0"/>
          </a:p>
          <a:p>
            <a:endParaRPr lang="de-DE" dirty="0"/>
          </a:p>
          <a:p>
            <a:r>
              <a:rPr lang="de-DE" dirty="0"/>
              <a:t>Anschließend werden die Werte der </a:t>
            </a:r>
            <a:r>
              <a:rPr lang="de-DE" dirty="0" err="1"/>
              <a:t>Stem</a:t>
            </a:r>
            <a:r>
              <a:rPr lang="de-DE" dirty="0"/>
              <a:t> Spalte Vektorisiert, damit sie in der Analyse genutzt werden können</a:t>
            </a:r>
          </a:p>
          <a:p>
            <a:pPr marL="0" indent="0">
              <a:buNone/>
            </a:pPr>
            <a:endParaRPr lang="de-DE" dirty="0"/>
          </a:p>
          <a:p>
            <a:endParaRPr lang="de-DE" dirty="0"/>
          </a:p>
          <a:p>
            <a:endParaRPr lang="de-DE" dirty="0"/>
          </a:p>
        </p:txBody>
      </p:sp>
      <p:pic>
        <p:nvPicPr>
          <p:cNvPr id="7" name="Grafik 6">
            <a:extLst>
              <a:ext uri="{FF2B5EF4-FFF2-40B4-BE49-F238E27FC236}">
                <a16:creationId xmlns:a16="http://schemas.microsoft.com/office/drawing/2014/main" id="{61ACF681-92AA-33FA-CBB9-88E87BE60C80}"/>
              </a:ext>
            </a:extLst>
          </p:cNvPr>
          <p:cNvPicPr>
            <a:picLocks noChangeAspect="1"/>
          </p:cNvPicPr>
          <p:nvPr/>
        </p:nvPicPr>
        <p:blipFill>
          <a:blip r:embed="rId2"/>
          <a:stretch>
            <a:fillRect/>
          </a:stretch>
        </p:blipFill>
        <p:spPr>
          <a:xfrm>
            <a:off x="1095375" y="5048249"/>
            <a:ext cx="5229225" cy="1445477"/>
          </a:xfrm>
          <a:prstGeom prst="rect">
            <a:avLst/>
          </a:prstGeom>
        </p:spPr>
      </p:pic>
      <p:sp>
        <p:nvSpPr>
          <p:cNvPr id="9" name="Textfeld 8">
            <a:extLst>
              <a:ext uri="{FF2B5EF4-FFF2-40B4-BE49-F238E27FC236}">
                <a16:creationId xmlns:a16="http://schemas.microsoft.com/office/drawing/2014/main" id="{76CDECC2-996D-0C44-1C6B-B001555582C6}"/>
              </a:ext>
            </a:extLst>
          </p:cNvPr>
          <p:cNvSpPr txBox="1"/>
          <p:nvPr/>
        </p:nvSpPr>
        <p:spPr>
          <a:xfrm>
            <a:off x="1038225" y="6492875"/>
            <a:ext cx="6096000" cy="246221"/>
          </a:xfrm>
          <a:prstGeom prst="rect">
            <a:avLst/>
          </a:prstGeom>
          <a:noFill/>
        </p:spPr>
        <p:txBody>
          <a:bodyPr wrap="square">
            <a:spAutoFit/>
          </a:bodyPr>
          <a:lstStyle/>
          <a:p>
            <a:r>
              <a:rPr lang="en-US" sz="1000" dirty="0"/>
              <a:t>Quelle: https://scikit-learn.org/stable/modules/generated/sklearn.feature_extraction.text.TfidfVectorizer.html</a:t>
            </a:r>
          </a:p>
        </p:txBody>
      </p:sp>
      <p:pic>
        <p:nvPicPr>
          <p:cNvPr id="11" name="Grafik 10">
            <a:extLst>
              <a:ext uri="{FF2B5EF4-FFF2-40B4-BE49-F238E27FC236}">
                <a16:creationId xmlns:a16="http://schemas.microsoft.com/office/drawing/2014/main" id="{A0B2382A-F34A-47F1-F6B4-7D7D8EC6F1F4}"/>
              </a:ext>
            </a:extLst>
          </p:cNvPr>
          <p:cNvPicPr>
            <a:picLocks noChangeAspect="1"/>
          </p:cNvPicPr>
          <p:nvPr/>
        </p:nvPicPr>
        <p:blipFill>
          <a:blip r:embed="rId3"/>
          <a:stretch>
            <a:fillRect/>
          </a:stretch>
        </p:blipFill>
        <p:spPr>
          <a:xfrm>
            <a:off x="1128712" y="2733674"/>
            <a:ext cx="6840872" cy="1247775"/>
          </a:xfrm>
          <a:prstGeom prst="rect">
            <a:avLst/>
          </a:prstGeom>
        </p:spPr>
      </p:pic>
      <p:sp>
        <p:nvSpPr>
          <p:cNvPr id="13" name="Textfeld 12">
            <a:extLst>
              <a:ext uri="{FF2B5EF4-FFF2-40B4-BE49-F238E27FC236}">
                <a16:creationId xmlns:a16="http://schemas.microsoft.com/office/drawing/2014/main" id="{D760C95C-937A-D060-2B42-135595507850}"/>
              </a:ext>
            </a:extLst>
          </p:cNvPr>
          <p:cNvSpPr txBox="1"/>
          <p:nvPr/>
        </p:nvSpPr>
        <p:spPr>
          <a:xfrm>
            <a:off x="1095375" y="3981449"/>
            <a:ext cx="6096000" cy="246221"/>
          </a:xfrm>
          <a:prstGeom prst="rect">
            <a:avLst/>
          </a:prstGeom>
          <a:noFill/>
        </p:spPr>
        <p:txBody>
          <a:bodyPr wrap="square">
            <a:spAutoFit/>
          </a:bodyPr>
          <a:lstStyle/>
          <a:p>
            <a:r>
              <a:rPr lang="en-US" sz="1000" dirty="0"/>
              <a:t>Quelle: https://scikit-learn.org/stable/model_selection.html</a:t>
            </a:r>
          </a:p>
        </p:txBody>
      </p:sp>
      <p:sp>
        <p:nvSpPr>
          <p:cNvPr id="4" name="Foliennummernplatzhalter 3">
            <a:extLst>
              <a:ext uri="{FF2B5EF4-FFF2-40B4-BE49-F238E27FC236}">
                <a16:creationId xmlns:a16="http://schemas.microsoft.com/office/drawing/2014/main" id="{ED329164-7915-4576-7A41-B2F1F5C3A953}"/>
              </a:ext>
            </a:extLst>
          </p:cNvPr>
          <p:cNvSpPr>
            <a:spLocks noGrp="1"/>
          </p:cNvSpPr>
          <p:nvPr>
            <p:ph type="sldNum" sz="quarter" idx="12"/>
          </p:nvPr>
        </p:nvSpPr>
        <p:spPr/>
        <p:txBody>
          <a:bodyPr/>
          <a:lstStyle/>
          <a:p>
            <a:fld id="{C921D49C-F2C9-4773-B40D-55A32CD1AF58}" type="slidenum">
              <a:rPr lang="en-US" smtClean="0"/>
              <a:t>25</a:t>
            </a:fld>
            <a:endParaRPr lang="en-US"/>
          </a:p>
        </p:txBody>
      </p:sp>
    </p:spTree>
    <p:extLst>
      <p:ext uri="{BB962C8B-B14F-4D97-AF65-F5344CB8AC3E}">
        <p14:creationId xmlns:p14="http://schemas.microsoft.com/office/powerpoint/2010/main" val="201617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1BBD-021D-0745-27BF-7F5B6BAD7D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1DF0D-62D8-BC72-9910-FA045F90A6D7}"/>
              </a:ext>
            </a:extLst>
          </p:cNvPr>
          <p:cNvSpPr>
            <a:spLocks noGrp="1"/>
          </p:cNvSpPr>
          <p:nvPr>
            <p:ph type="title"/>
          </p:nvPr>
        </p:nvSpPr>
        <p:spPr/>
        <p:txBody>
          <a:bodyPr/>
          <a:lstStyle/>
          <a:p>
            <a:r>
              <a:rPr lang="en-US" dirty="0"/>
              <a:t>Modeling - </a:t>
            </a:r>
            <a:r>
              <a:rPr lang="en-US" dirty="0" err="1"/>
              <a:t>Unstrukt</a:t>
            </a:r>
            <a:r>
              <a:rPr lang="en-US" dirty="0"/>
              <a:t>. </a:t>
            </a:r>
            <a:r>
              <a:rPr lang="en-US" dirty="0" err="1"/>
              <a:t>Daten</a:t>
            </a:r>
            <a:r>
              <a:rPr lang="en-US" dirty="0"/>
              <a:t> Modell</a:t>
            </a:r>
          </a:p>
        </p:txBody>
      </p:sp>
      <p:sp>
        <p:nvSpPr>
          <p:cNvPr id="3" name="Inhaltsplatzhalter 2">
            <a:extLst>
              <a:ext uri="{FF2B5EF4-FFF2-40B4-BE49-F238E27FC236}">
                <a16:creationId xmlns:a16="http://schemas.microsoft.com/office/drawing/2014/main" id="{90B727C7-229B-178E-A665-AA19582799F6}"/>
              </a:ext>
            </a:extLst>
          </p:cNvPr>
          <p:cNvSpPr>
            <a:spLocks noGrp="1"/>
          </p:cNvSpPr>
          <p:nvPr>
            <p:ph idx="1"/>
          </p:nvPr>
        </p:nvSpPr>
        <p:spPr/>
        <p:txBody>
          <a:bodyPr/>
          <a:lstStyle/>
          <a:p>
            <a:r>
              <a:rPr lang="de-DE" dirty="0">
                <a:sym typeface="Wingdings" panose="05000000000000000000" pitchFamily="2" charset="2"/>
              </a:rPr>
              <a:t>Mit den Log Daten soll eine Vorhersage erfolgen zu den Log Daten und dem Service Status</a:t>
            </a:r>
          </a:p>
          <a:p>
            <a:r>
              <a:rPr lang="de-DE" dirty="0">
                <a:sym typeface="Wingdings" panose="05000000000000000000" pitchFamily="2" charset="2"/>
              </a:rPr>
              <a:t>Service Status kann 0 oder 1 annehmen, daher Klassifikationsverfahren</a:t>
            </a:r>
          </a:p>
          <a:p>
            <a:pPr marL="0" indent="0">
              <a:buNone/>
            </a:pPr>
            <a:endParaRPr lang="en-US" dirty="0"/>
          </a:p>
        </p:txBody>
      </p:sp>
      <p:pic>
        <p:nvPicPr>
          <p:cNvPr id="6" name="Grafik 5">
            <a:extLst>
              <a:ext uri="{FF2B5EF4-FFF2-40B4-BE49-F238E27FC236}">
                <a16:creationId xmlns:a16="http://schemas.microsoft.com/office/drawing/2014/main" id="{69576620-8E1E-72B4-ED33-723DE87A62D0}"/>
              </a:ext>
            </a:extLst>
          </p:cNvPr>
          <p:cNvPicPr>
            <a:picLocks noChangeAspect="1"/>
          </p:cNvPicPr>
          <p:nvPr/>
        </p:nvPicPr>
        <p:blipFill>
          <a:blip r:embed="rId2"/>
          <a:stretch>
            <a:fillRect/>
          </a:stretch>
        </p:blipFill>
        <p:spPr>
          <a:xfrm>
            <a:off x="1139824" y="3530898"/>
            <a:ext cx="6286473" cy="1335087"/>
          </a:xfrm>
          <a:prstGeom prst="rect">
            <a:avLst/>
          </a:prstGeom>
        </p:spPr>
      </p:pic>
      <p:pic>
        <p:nvPicPr>
          <p:cNvPr id="8" name="Grafik 7">
            <a:extLst>
              <a:ext uri="{FF2B5EF4-FFF2-40B4-BE49-F238E27FC236}">
                <a16:creationId xmlns:a16="http://schemas.microsoft.com/office/drawing/2014/main" id="{35178F4B-5A6E-4BAC-4CDE-D0D8392C6983}"/>
              </a:ext>
            </a:extLst>
          </p:cNvPr>
          <p:cNvPicPr>
            <a:picLocks noChangeAspect="1"/>
          </p:cNvPicPr>
          <p:nvPr/>
        </p:nvPicPr>
        <p:blipFill>
          <a:blip r:embed="rId3"/>
          <a:stretch>
            <a:fillRect/>
          </a:stretch>
        </p:blipFill>
        <p:spPr>
          <a:xfrm>
            <a:off x="1139824" y="5086805"/>
            <a:ext cx="5961813" cy="1360488"/>
          </a:xfrm>
          <a:prstGeom prst="rect">
            <a:avLst/>
          </a:prstGeom>
        </p:spPr>
      </p:pic>
      <p:sp>
        <p:nvSpPr>
          <p:cNvPr id="10" name="Textfeld 9">
            <a:extLst>
              <a:ext uri="{FF2B5EF4-FFF2-40B4-BE49-F238E27FC236}">
                <a16:creationId xmlns:a16="http://schemas.microsoft.com/office/drawing/2014/main" id="{5069E3CF-E2F1-EAB7-4EF5-315A067ECFD3}"/>
              </a:ext>
            </a:extLst>
          </p:cNvPr>
          <p:cNvSpPr txBox="1"/>
          <p:nvPr/>
        </p:nvSpPr>
        <p:spPr>
          <a:xfrm>
            <a:off x="1084764" y="4867911"/>
            <a:ext cx="6341533" cy="246221"/>
          </a:xfrm>
          <a:prstGeom prst="rect">
            <a:avLst/>
          </a:prstGeom>
          <a:noFill/>
        </p:spPr>
        <p:txBody>
          <a:bodyPr wrap="square">
            <a:spAutoFit/>
          </a:bodyPr>
          <a:lstStyle/>
          <a:p>
            <a:r>
              <a:rPr lang="en-US" sz="1000" dirty="0"/>
              <a:t>Quelle: https://scikit-learn.org/stable/modules/generated/sklearn.neighbors.KNeighborsClassifier.html</a:t>
            </a:r>
          </a:p>
        </p:txBody>
      </p:sp>
      <p:sp>
        <p:nvSpPr>
          <p:cNvPr id="12" name="Textfeld 11">
            <a:extLst>
              <a:ext uri="{FF2B5EF4-FFF2-40B4-BE49-F238E27FC236}">
                <a16:creationId xmlns:a16="http://schemas.microsoft.com/office/drawing/2014/main" id="{04E6BA57-AE8D-8D63-9D6D-5DE23950AE62}"/>
              </a:ext>
            </a:extLst>
          </p:cNvPr>
          <p:cNvSpPr txBox="1"/>
          <p:nvPr/>
        </p:nvSpPr>
        <p:spPr>
          <a:xfrm>
            <a:off x="1083732" y="6475254"/>
            <a:ext cx="6096000" cy="246221"/>
          </a:xfrm>
          <a:prstGeom prst="rect">
            <a:avLst/>
          </a:prstGeom>
          <a:noFill/>
        </p:spPr>
        <p:txBody>
          <a:bodyPr wrap="square">
            <a:spAutoFit/>
          </a:bodyPr>
          <a:lstStyle/>
          <a:p>
            <a:r>
              <a:rPr lang="en-US" sz="1000" dirty="0"/>
              <a:t>Quelle: https://scikit-learn.org/stable/modules/generated/sklearn.ensemble.RandomForestClassifier.html</a:t>
            </a:r>
          </a:p>
        </p:txBody>
      </p:sp>
      <p:sp>
        <p:nvSpPr>
          <p:cNvPr id="4" name="Foliennummernplatzhalter 3">
            <a:extLst>
              <a:ext uri="{FF2B5EF4-FFF2-40B4-BE49-F238E27FC236}">
                <a16:creationId xmlns:a16="http://schemas.microsoft.com/office/drawing/2014/main" id="{81012612-9382-378D-7FFA-589143C07491}"/>
              </a:ext>
            </a:extLst>
          </p:cNvPr>
          <p:cNvSpPr>
            <a:spLocks noGrp="1"/>
          </p:cNvSpPr>
          <p:nvPr>
            <p:ph type="sldNum" sz="quarter" idx="12"/>
          </p:nvPr>
        </p:nvSpPr>
        <p:spPr/>
        <p:txBody>
          <a:bodyPr/>
          <a:lstStyle/>
          <a:p>
            <a:fld id="{C921D49C-F2C9-4773-B40D-55A32CD1AF58}" type="slidenum">
              <a:rPr lang="en-US" smtClean="0"/>
              <a:t>26</a:t>
            </a:fld>
            <a:endParaRPr lang="en-US"/>
          </a:p>
        </p:txBody>
      </p:sp>
    </p:spTree>
    <p:extLst>
      <p:ext uri="{BB962C8B-B14F-4D97-AF65-F5344CB8AC3E}">
        <p14:creationId xmlns:p14="http://schemas.microsoft.com/office/powerpoint/2010/main" val="424733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D1C5B-5FDE-5FB5-FF48-44EA6181E6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6A4AF7-34FA-B007-9DA2-C7DD125A94CE}"/>
              </a:ext>
            </a:extLst>
          </p:cNvPr>
          <p:cNvSpPr>
            <a:spLocks noGrp="1"/>
          </p:cNvSpPr>
          <p:nvPr>
            <p:ph type="ctrTitle"/>
          </p:nvPr>
        </p:nvSpPr>
        <p:spPr>
          <a:xfrm>
            <a:off x="1524000" y="3736350"/>
            <a:ext cx="9144000" cy="2387600"/>
          </a:xfrm>
        </p:spPr>
        <p:txBody>
          <a:bodyPr/>
          <a:lstStyle/>
          <a:p>
            <a:r>
              <a:rPr lang="de-DE" b="1" dirty="0"/>
              <a:t>Evaluation</a:t>
            </a:r>
            <a:endParaRPr lang="en-US" b="1" dirty="0"/>
          </a:p>
        </p:txBody>
      </p:sp>
      <p:pic>
        <p:nvPicPr>
          <p:cNvPr id="3" name="Picture 2" descr="What is CRISP DM? - Data Science Process Alliance">
            <a:extLst>
              <a:ext uri="{FF2B5EF4-FFF2-40B4-BE49-F238E27FC236}">
                <a16:creationId xmlns:a16="http://schemas.microsoft.com/office/drawing/2014/main" id="{FA65D042-E048-2D25-9384-1337D2396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407E7490-5DCA-CB78-7D1A-988E58AFC298}"/>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4" name="Foliennummernplatzhalter 3">
            <a:extLst>
              <a:ext uri="{FF2B5EF4-FFF2-40B4-BE49-F238E27FC236}">
                <a16:creationId xmlns:a16="http://schemas.microsoft.com/office/drawing/2014/main" id="{C0A0558C-8E86-A213-32E0-003E404859C2}"/>
              </a:ext>
            </a:extLst>
          </p:cNvPr>
          <p:cNvSpPr>
            <a:spLocks noGrp="1"/>
          </p:cNvSpPr>
          <p:nvPr>
            <p:ph type="sldNum" sz="quarter" idx="12"/>
          </p:nvPr>
        </p:nvSpPr>
        <p:spPr/>
        <p:txBody>
          <a:bodyPr/>
          <a:lstStyle/>
          <a:p>
            <a:fld id="{C921D49C-F2C9-4773-B40D-55A32CD1AF58}" type="slidenum">
              <a:rPr lang="en-US" smtClean="0"/>
              <a:t>27</a:t>
            </a:fld>
            <a:endParaRPr lang="en-US"/>
          </a:p>
        </p:txBody>
      </p:sp>
    </p:spTree>
    <p:extLst>
      <p:ext uri="{BB962C8B-B14F-4D97-AF65-F5344CB8AC3E}">
        <p14:creationId xmlns:p14="http://schemas.microsoft.com/office/powerpoint/2010/main" val="2529020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71253B-FAA0-97E1-7A26-B8DE3971FCBC}"/>
              </a:ext>
            </a:extLst>
          </p:cNvPr>
          <p:cNvSpPr>
            <a:spLocks noGrp="1"/>
          </p:cNvSpPr>
          <p:nvPr>
            <p:ph type="title"/>
          </p:nvPr>
        </p:nvSpPr>
        <p:spPr/>
        <p:txBody>
          <a:bodyPr/>
          <a:lstStyle/>
          <a:p>
            <a:r>
              <a:rPr lang="de-DE" dirty="0"/>
              <a:t>Evaluation-</a:t>
            </a:r>
            <a:r>
              <a:rPr lang="de-DE" dirty="0" err="1"/>
              <a:t>Strukt</a:t>
            </a:r>
            <a:r>
              <a:rPr lang="de-DE" dirty="0"/>
              <a:t>. Daten</a:t>
            </a:r>
          </a:p>
        </p:txBody>
      </p:sp>
      <p:sp>
        <p:nvSpPr>
          <p:cNvPr id="3" name="Inhaltsplatzhalter 2">
            <a:extLst>
              <a:ext uri="{FF2B5EF4-FFF2-40B4-BE49-F238E27FC236}">
                <a16:creationId xmlns:a16="http://schemas.microsoft.com/office/drawing/2014/main" id="{8FA2DEA4-CA8D-0C63-A398-0BB31F70B705}"/>
              </a:ext>
            </a:extLst>
          </p:cNvPr>
          <p:cNvSpPr>
            <a:spLocks noGrp="1"/>
          </p:cNvSpPr>
          <p:nvPr>
            <p:ph idx="1"/>
          </p:nvPr>
        </p:nvSpPr>
        <p:spPr/>
        <p:txBody>
          <a:bodyPr/>
          <a:lstStyle/>
          <a:p>
            <a:r>
              <a:rPr lang="de-DE" dirty="0"/>
              <a:t>Es wird ein Modell </a:t>
            </a:r>
          </a:p>
          <a:p>
            <a:pPr marL="0" indent="0">
              <a:buNone/>
            </a:pPr>
            <a:r>
              <a:rPr lang="de-DE" dirty="0"/>
              <a:t>   mit Gradient Boost gewählt </a:t>
            </a:r>
          </a:p>
        </p:txBody>
      </p:sp>
      <p:sp>
        <p:nvSpPr>
          <p:cNvPr id="4" name="Foliennummernplatzhalter 3">
            <a:extLst>
              <a:ext uri="{FF2B5EF4-FFF2-40B4-BE49-F238E27FC236}">
                <a16:creationId xmlns:a16="http://schemas.microsoft.com/office/drawing/2014/main" id="{A49AEAC2-77CC-C1DA-2311-D8ACB28E8843}"/>
              </a:ext>
            </a:extLst>
          </p:cNvPr>
          <p:cNvSpPr>
            <a:spLocks noGrp="1"/>
          </p:cNvSpPr>
          <p:nvPr>
            <p:ph type="sldNum" sz="quarter" idx="12"/>
          </p:nvPr>
        </p:nvSpPr>
        <p:spPr/>
        <p:txBody>
          <a:bodyPr/>
          <a:lstStyle/>
          <a:p>
            <a:fld id="{C921D49C-F2C9-4773-B40D-55A32CD1AF58}" type="slidenum">
              <a:rPr lang="en-US" smtClean="0"/>
              <a:t>28</a:t>
            </a:fld>
            <a:endParaRPr lang="en-US"/>
          </a:p>
        </p:txBody>
      </p:sp>
      <p:pic>
        <p:nvPicPr>
          <p:cNvPr id="5" name="Grafik 4">
            <a:extLst>
              <a:ext uri="{FF2B5EF4-FFF2-40B4-BE49-F238E27FC236}">
                <a16:creationId xmlns:a16="http://schemas.microsoft.com/office/drawing/2014/main" id="{684E4FE5-F916-5FF1-50A1-42CFB4B56C8D}"/>
              </a:ext>
            </a:extLst>
          </p:cNvPr>
          <p:cNvPicPr>
            <a:picLocks noChangeAspect="1"/>
          </p:cNvPicPr>
          <p:nvPr/>
        </p:nvPicPr>
        <p:blipFill rotWithShape="1">
          <a:blip r:embed="rId2"/>
          <a:srcRect l="3132" t="49000" r="36057"/>
          <a:stretch/>
        </p:blipFill>
        <p:spPr>
          <a:xfrm>
            <a:off x="6079392" y="1825625"/>
            <a:ext cx="5062416" cy="2194816"/>
          </a:xfrm>
          <a:prstGeom prst="rect">
            <a:avLst/>
          </a:prstGeom>
        </p:spPr>
      </p:pic>
      <p:sp>
        <p:nvSpPr>
          <p:cNvPr id="6" name="Textfeld 5">
            <a:extLst>
              <a:ext uri="{FF2B5EF4-FFF2-40B4-BE49-F238E27FC236}">
                <a16:creationId xmlns:a16="http://schemas.microsoft.com/office/drawing/2014/main" id="{6BA40216-03F4-EAE0-3610-11C7F8C8E593}"/>
              </a:ext>
            </a:extLst>
          </p:cNvPr>
          <p:cNvSpPr txBox="1"/>
          <p:nvPr/>
        </p:nvSpPr>
        <p:spPr>
          <a:xfrm>
            <a:off x="6136764" y="4021671"/>
            <a:ext cx="3697100" cy="276999"/>
          </a:xfrm>
          <a:prstGeom prst="rect">
            <a:avLst/>
          </a:prstGeom>
          <a:noFill/>
        </p:spPr>
        <p:txBody>
          <a:bodyPr wrap="square" rtlCol="0">
            <a:spAutoFit/>
          </a:bodyPr>
          <a:lstStyle/>
          <a:p>
            <a:r>
              <a:rPr lang="de-DE" sz="1200" i="1" dirty="0"/>
              <a:t>Kennzahlen Gradient Boost</a:t>
            </a:r>
          </a:p>
        </p:txBody>
      </p:sp>
    </p:spTree>
    <p:extLst>
      <p:ext uri="{BB962C8B-B14F-4D97-AF65-F5344CB8AC3E}">
        <p14:creationId xmlns:p14="http://schemas.microsoft.com/office/powerpoint/2010/main" val="44790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B8981-AB9A-B174-B50F-F0701587DD89}"/>
              </a:ext>
            </a:extLst>
          </p:cNvPr>
          <p:cNvSpPr>
            <a:spLocks noGrp="1"/>
          </p:cNvSpPr>
          <p:nvPr>
            <p:ph type="title"/>
          </p:nvPr>
        </p:nvSpPr>
        <p:spPr/>
        <p:txBody>
          <a:bodyPr/>
          <a:lstStyle/>
          <a:p>
            <a:r>
              <a:rPr lang="de-DE" dirty="0"/>
              <a:t>Evaluation-</a:t>
            </a:r>
            <a:r>
              <a:rPr lang="en-US" dirty="0" err="1"/>
              <a:t>Unstrukt</a:t>
            </a:r>
            <a:r>
              <a:rPr lang="en-US" dirty="0"/>
              <a:t>. </a:t>
            </a:r>
            <a:r>
              <a:rPr lang="en-US" dirty="0" err="1"/>
              <a:t>Daten</a:t>
            </a:r>
            <a:r>
              <a:rPr lang="en-US" dirty="0"/>
              <a:t> </a:t>
            </a:r>
            <a:br>
              <a:rPr lang="en-US" dirty="0"/>
            </a:br>
            <a:r>
              <a:rPr lang="de-DE" dirty="0"/>
              <a:t>KNN für Log-Daten</a:t>
            </a:r>
            <a:endParaRPr lang="en-US" dirty="0"/>
          </a:p>
        </p:txBody>
      </p:sp>
      <p:sp>
        <p:nvSpPr>
          <p:cNvPr id="3" name="Inhaltsplatzhalter 2">
            <a:extLst>
              <a:ext uri="{FF2B5EF4-FFF2-40B4-BE49-F238E27FC236}">
                <a16:creationId xmlns:a16="http://schemas.microsoft.com/office/drawing/2014/main" id="{15BCB922-35D4-FAE2-0B43-0F07D2541826}"/>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0" name="Textfeld 9">
            <a:extLst>
              <a:ext uri="{FF2B5EF4-FFF2-40B4-BE49-F238E27FC236}">
                <a16:creationId xmlns:a16="http://schemas.microsoft.com/office/drawing/2014/main" id="{52B32AB0-7FDE-5C68-F848-BC9B57571242}"/>
              </a:ext>
            </a:extLst>
          </p:cNvPr>
          <p:cNvSpPr txBox="1"/>
          <p:nvPr/>
        </p:nvSpPr>
        <p:spPr>
          <a:xfrm>
            <a:off x="6515100" y="6348412"/>
            <a:ext cx="3994150"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5884137D-5FAD-5485-DC8D-DBC866B7F1E9}"/>
              </a:ext>
            </a:extLst>
          </p:cNvPr>
          <p:cNvSpPr txBox="1"/>
          <p:nvPr/>
        </p:nvSpPr>
        <p:spPr>
          <a:xfrm>
            <a:off x="793750" y="4660026"/>
            <a:ext cx="5594350"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5" name="Grafik 4">
            <a:extLst>
              <a:ext uri="{FF2B5EF4-FFF2-40B4-BE49-F238E27FC236}">
                <a16:creationId xmlns:a16="http://schemas.microsoft.com/office/drawing/2014/main" id="{972BD781-2F00-66EE-AD4F-20D3BEEC926A}"/>
              </a:ext>
            </a:extLst>
          </p:cNvPr>
          <p:cNvPicPr>
            <a:picLocks noChangeAspect="1"/>
          </p:cNvPicPr>
          <p:nvPr/>
        </p:nvPicPr>
        <p:blipFill>
          <a:blip r:embed="rId2"/>
          <a:stretch>
            <a:fillRect/>
          </a:stretch>
        </p:blipFill>
        <p:spPr>
          <a:xfrm>
            <a:off x="6139420" y="1200150"/>
            <a:ext cx="4966730" cy="5148262"/>
          </a:xfrm>
          <a:prstGeom prst="rect">
            <a:avLst/>
          </a:prstGeom>
        </p:spPr>
      </p:pic>
      <p:pic>
        <p:nvPicPr>
          <p:cNvPr id="9" name="Grafik 8">
            <a:extLst>
              <a:ext uri="{FF2B5EF4-FFF2-40B4-BE49-F238E27FC236}">
                <a16:creationId xmlns:a16="http://schemas.microsoft.com/office/drawing/2014/main" id="{79A8189B-F834-E49E-5EB0-AF10625C2F71}"/>
              </a:ext>
            </a:extLst>
          </p:cNvPr>
          <p:cNvPicPr>
            <a:picLocks noChangeAspect="1"/>
          </p:cNvPicPr>
          <p:nvPr/>
        </p:nvPicPr>
        <p:blipFill>
          <a:blip r:embed="rId3"/>
          <a:stretch>
            <a:fillRect/>
          </a:stretch>
        </p:blipFill>
        <p:spPr>
          <a:xfrm>
            <a:off x="876300" y="2452687"/>
            <a:ext cx="4995082" cy="2195513"/>
          </a:xfrm>
          <a:prstGeom prst="rect">
            <a:avLst/>
          </a:prstGeom>
        </p:spPr>
      </p:pic>
      <p:sp>
        <p:nvSpPr>
          <p:cNvPr id="4" name="Foliennummernplatzhalter 3">
            <a:extLst>
              <a:ext uri="{FF2B5EF4-FFF2-40B4-BE49-F238E27FC236}">
                <a16:creationId xmlns:a16="http://schemas.microsoft.com/office/drawing/2014/main" id="{C84265AA-4507-7964-CDFF-FE23A9EF78D4}"/>
              </a:ext>
            </a:extLst>
          </p:cNvPr>
          <p:cNvSpPr>
            <a:spLocks noGrp="1"/>
          </p:cNvSpPr>
          <p:nvPr>
            <p:ph type="sldNum" sz="quarter" idx="12"/>
          </p:nvPr>
        </p:nvSpPr>
        <p:spPr/>
        <p:txBody>
          <a:bodyPr/>
          <a:lstStyle/>
          <a:p>
            <a:fld id="{C921D49C-F2C9-4773-B40D-55A32CD1AF58}" type="slidenum">
              <a:rPr lang="en-US" smtClean="0"/>
              <a:t>29</a:t>
            </a:fld>
            <a:endParaRPr lang="en-US"/>
          </a:p>
        </p:txBody>
      </p:sp>
    </p:spTree>
    <p:extLst>
      <p:ext uri="{BB962C8B-B14F-4D97-AF65-F5344CB8AC3E}">
        <p14:creationId xmlns:p14="http://schemas.microsoft.com/office/powerpoint/2010/main" val="151515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Problem</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a:bodyPr>
          <a:lstStyle/>
          <a:p>
            <a:pPr marL="0" indent="0">
              <a:buNone/>
            </a:pPr>
            <a:r>
              <a:rPr lang="de-DE" dirty="0">
                <a:sym typeface="Wingdings" panose="05000000000000000000" pitchFamily="2" charset="2"/>
              </a:rPr>
              <a:t>Der Auftraggeber ist ein produzierendes Unternehmen, welches Raketen für die Raumfahrt herstellt.</a:t>
            </a:r>
          </a:p>
          <a:p>
            <a:pPr marL="0" indent="0">
              <a:buNone/>
            </a:pPr>
            <a:r>
              <a:rPr lang="de-DE" b="1" dirty="0">
                <a:sym typeface="Wingdings" panose="05000000000000000000" pitchFamily="2" charset="2"/>
              </a:rPr>
              <a:t>Problem:</a:t>
            </a:r>
          </a:p>
          <a:p>
            <a:pPr marL="0" indent="0">
              <a:buNone/>
            </a:pPr>
            <a:r>
              <a:rPr lang="de-DE" dirty="0">
                <a:sym typeface="Wingdings" panose="05000000000000000000" pitchFamily="2" charset="2"/>
              </a:rPr>
              <a:t>Häufige unvorhergesehene Produktionsausfälle</a:t>
            </a:r>
          </a:p>
          <a:p>
            <a:r>
              <a:rPr lang="de-DE" dirty="0">
                <a:sym typeface="Wingdings" panose="05000000000000000000" pitchFamily="2" charset="2"/>
              </a:rPr>
              <a:t>Produktion verzögert sich</a:t>
            </a:r>
          </a:p>
          <a:p>
            <a:r>
              <a:rPr lang="de-DE" dirty="0">
                <a:sym typeface="Wingdings" panose="05000000000000000000" pitchFamily="2" charset="2"/>
              </a:rPr>
              <a:t>Hohe Kosten entstehen</a:t>
            </a:r>
          </a:p>
          <a:p>
            <a:pPr marL="0" indent="0">
              <a:buNone/>
            </a:pPr>
            <a:r>
              <a:rPr lang="de-DE" dirty="0">
                <a:sym typeface="Wingdings" panose="05000000000000000000" pitchFamily="2" charset="2"/>
              </a:rPr>
              <a:t>Kundenzufriedenheit ist durch die Produktionsausfälle gesunken</a:t>
            </a:r>
          </a:p>
          <a:p>
            <a:pPr>
              <a:buFont typeface="Wingdings" panose="05000000000000000000" pitchFamily="2" charset="2"/>
              <a:buChar char="à"/>
            </a:pPr>
            <a:endParaRPr lang="en-US" dirty="0"/>
          </a:p>
        </p:txBody>
      </p:sp>
      <p:sp>
        <p:nvSpPr>
          <p:cNvPr id="4" name="Foliennummernplatzhalter 3">
            <a:extLst>
              <a:ext uri="{FF2B5EF4-FFF2-40B4-BE49-F238E27FC236}">
                <a16:creationId xmlns:a16="http://schemas.microsoft.com/office/drawing/2014/main" id="{206A1533-8CC1-D703-D284-898279776981}"/>
              </a:ext>
            </a:extLst>
          </p:cNvPr>
          <p:cNvSpPr>
            <a:spLocks noGrp="1"/>
          </p:cNvSpPr>
          <p:nvPr>
            <p:ph type="sldNum" sz="quarter" idx="12"/>
          </p:nvPr>
        </p:nvSpPr>
        <p:spPr/>
        <p:txBody>
          <a:bodyPr/>
          <a:lstStyle/>
          <a:p>
            <a:fld id="{C921D49C-F2C9-4773-B40D-55A32CD1AF58}" type="slidenum">
              <a:rPr lang="en-US" smtClean="0"/>
              <a:t>3</a:t>
            </a:fld>
            <a:endParaRPr lang="en-US"/>
          </a:p>
        </p:txBody>
      </p:sp>
    </p:spTree>
    <p:extLst>
      <p:ext uri="{BB962C8B-B14F-4D97-AF65-F5344CB8AC3E}">
        <p14:creationId xmlns:p14="http://schemas.microsoft.com/office/powerpoint/2010/main" val="121062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3CE1-0492-DCC6-10D5-2B2EC59224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66203E-34A3-CA7E-9C73-28C60B82E6DB}"/>
              </a:ext>
            </a:extLst>
          </p:cNvPr>
          <p:cNvSpPr>
            <a:spLocks noGrp="1"/>
          </p:cNvSpPr>
          <p:nvPr>
            <p:ph type="title"/>
          </p:nvPr>
        </p:nvSpPr>
        <p:spPr/>
        <p:txBody>
          <a:bodyPr/>
          <a:lstStyle/>
          <a:p>
            <a:r>
              <a:rPr lang="de-DE" dirty="0"/>
              <a:t>Evaluation-</a:t>
            </a:r>
            <a:r>
              <a:rPr lang="en-US" dirty="0"/>
              <a:t> </a:t>
            </a:r>
            <a:r>
              <a:rPr lang="en-US" dirty="0" err="1"/>
              <a:t>Unstrukt</a:t>
            </a:r>
            <a:r>
              <a:rPr lang="en-US" dirty="0"/>
              <a:t>. </a:t>
            </a:r>
            <a:r>
              <a:rPr lang="en-US" dirty="0" err="1"/>
              <a:t>Daten</a:t>
            </a:r>
            <a:r>
              <a:rPr lang="en-US" dirty="0"/>
              <a:t> </a:t>
            </a:r>
            <a:br>
              <a:rPr lang="en-US" dirty="0"/>
            </a:br>
            <a:r>
              <a:rPr lang="de-DE" dirty="0"/>
              <a:t>Random Forrest für Log-Daten</a:t>
            </a:r>
            <a:endParaRPr lang="en-US" dirty="0"/>
          </a:p>
        </p:txBody>
      </p:sp>
      <p:sp>
        <p:nvSpPr>
          <p:cNvPr id="3" name="Inhaltsplatzhalter 2">
            <a:extLst>
              <a:ext uri="{FF2B5EF4-FFF2-40B4-BE49-F238E27FC236}">
                <a16:creationId xmlns:a16="http://schemas.microsoft.com/office/drawing/2014/main" id="{DC4F95C3-FB29-B6A3-06EE-79051A074218}"/>
              </a:ext>
            </a:extLst>
          </p:cNvPr>
          <p:cNvSpPr>
            <a:spLocks noGrp="1"/>
          </p:cNvSpPr>
          <p:nvPr>
            <p:ph idx="1"/>
          </p:nvPr>
        </p:nvSpPr>
        <p:spPr>
          <a:xfrm>
            <a:off x="838200" y="1825625"/>
            <a:ext cx="4451350" cy="4213225"/>
          </a:xfrm>
        </p:spPr>
        <p:txBody>
          <a:bodyPr/>
          <a:lstStyle/>
          <a:p>
            <a:pPr marL="0" indent="0">
              <a:buNone/>
            </a:pPr>
            <a:r>
              <a:rPr lang="de-DE" dirty="0" err="1"/>
              <a:t>Klassifikations</a:t>
            </a:r>
            <a:r>
              <a:rPr lang="de-DE" dirty="0"/>
              <a:t> Report</a:t>
            </a:r>
          </a:p>
          <a:p>
            <a:pPr marL="0" indent="0">
              <a:buNone/>
            </a:pPr>
            <a:endParaRPr lang="en-US" dirty="0"/>
          </a:p>
        </p:txBody>
      </p:sp>
      <p:sp>
        <p:nvSpPr>
          <p:cNvPr id="11" name="Textfeld 10">
            <a:extLst>
              <a:ext uri="{FF2B5EF4-FFF2-40B4-BE49-F238E27FC236}">
                <a16:creationId xmlns:a16="http://schemas.microsoft.com/office/drawing/2014/main" id="{30D637A9-C434-FB49-7FC7-DC35D7355B9F}"/>
              </a:ext>
            </a:extLst>
          </p:cNvPr>
          <p:cNvSpPr txBox="1"/>
          <p:nvPr/>
        </p:nvSpPr>
        <p:spPr>
          <a:xfrm>
            <a:off x="6773334" y="6310312"/>
            <a:ext cx="3807883" cy="246221"/>
          </a:xfrm>
          <a:prstGeom prst="rect">
            <a:avLst/>
          </a:prstGeom>
          <a:noFill/>
        </p:spPr>
        <p:txBody>
          <a:bodyPr wrap="square">
            <a:spAutoFit/>
          </a:bodyPr>
          <a:lstStyle/>
          <a:p>
            <a:r>
              <a:rPr lang="en-US" sz="1000" dirty="0"/>
              <a:t>Quelle: https://seaborn.pydata.org/generated/seaborn.heatmap.html</a:t>
            </a:r>
          </a:p>
        </p:txBody>
      </p:sp>
      <p:sp>
        <p:nvSpPr>
          <p:cNvPr id="12" name="Textfeld 11">
            <a:extLst>
              <a:ext uri="{FF2B5EF4-FFF2-40B4-BE49-F238E27FC236}">
                <a16:creationId xmlns:a16="http://schemas.microsoft.com/office/drawing/2014/main" id="{2A173D40-E406-591E-8B84-3B5805010686}"/>
              </a:ext>
            </a:extLst>
          </p:cNvPr>
          <p:cNvSpPr txBox="1"/>
          <p:nvPr/>
        </p:nvSpPr>
        <p:spPr>
          <a:xfrm>
            <a:off x="888999" y="4425979"/>
            <a:ext cx="6087533" cy="246221"/>
          </a:xfrm>
          <a:prstGeom prst="rect">
            <a:avLst/>
          </a:prstGeom>
          <a:noFill/>
        </p:spPr>
        <p:txBody>
          <a:bodyPr wrap="square">
            <a:spAutoFit/>
          </a:bodyPr>
          <a:lstStyle/>
          <a:p>
            <a:r>
              <a:rPr lang="en-US" sz="1000" dirty="0"/>
              <a:t>Quelle: https://scikit-learn.org/stable/modules/generated/sklearn.metrics.classification_report.html</a:t>
            </a:r>
          </a:p>
        </p:txBody>
      </p:sp>
      <p:pic>
        <p:nvPicPr>
          <p:cNvPr id="8" name="Grafik 7">
            <a:extLst>
              <a:ext uri="{FF2B5EF4-FFF2-40B4-BE49-F238E27FC236}">
                <a16:creationId xmlns:a16="http://schemas.microsoft.com/office/drawing/2014/main" id="{5A90CB8C-D699-F983-7645-004020A1F92F}"/>
              </a:ext>
            </a:extLst>
          </p:cNvPr>
          <p:cNvPicPr>
            <a:picLocks noChangeAspect="1"/>
          </p:cNvPicPr>
          <p:nvPr/>
        </p:nvPicPr>
        <p:blipFill>
          <a:blip r:embed="rId2"/>
          <a:stretch>
            <a:fillRect/>
          </a:stretch>
        </p:blipFill>
        <p:spPr>
          <a:xfrm>
            <a:off x="6385296" y="1752600"/>
            <a:ext cx="4397003" cy="4557712"/>
          </a:xfrm>
          <a:prstGeom prst="rect">
            <a:avLst/>
          </a:prstGeom>
        </p:spPr>
      </p:pic>
      <p:pic>
        <p:nvPicPr>
          <p:cNvPr id="13" name="Grafik 12">
            <a:extLst>
              <a:ext uri="{FF2B5EF4-FFF2-40B4-BE49-F238E27FC236}">
                <a16:creationId xmlns:a16="http://schemas.microsoft.com/office/drawing/2014/main" id="{A7B85A60-886D-0FE0-C4F9-5328074A9FFD}"/>
              </a:ext>
            </a:extLst>
          </p:cNvPr>
          <p:cNvPicPr>
            <a:picLocks noChangeAspect="1"/>
          </p:cNvPicPr>
          <p:nvPr/>
        </p:nvPicPr>
        <p:blipFill>
          <a:blip r:embed="rId3"/>
          <a:stretch>
            <a:fillRect/>
          </a:stretch>
        </p:blipFill>
        <p:spPr>
          <a:xfrm>
            <a:off x="942974" y="2409825"/>
            <a:ext cx="4791075" cy="2016154"/>
          </a:xfrm>
          <a:prstGeom prst="rect">
            <a:avLst/>
          </a:prstGeom>
        </p:spPr>
      </p:pic>
      <p:sp>
        <p:nvSpPr>
          <p:cNvPr id="4" name="Foliennummernplatzhalter 3">
            <a:extLst>
              <a:ext uri="{FF2B5EF4-FFF2-40B4-BE49-F238E27FC236}">
                <a16:creationId xmlns:a16="http://schemas.microsoft.com/office/drawing/2014/main" id="{A992D602-438F-BB16-CA3C-5F6213658BFD}"/>
              </a:ext>
            </a:extLst>
          </p:cNvPr>
          <p:cNvSpPr>
            <a:spLocks noGrp="1"/>
          </p:cNvSpPr>
          <p:nvPr>
            <p:ph type="sldNum" sz="quarter" idx="12"/>
          </p:nvPr>
        </p:nvSpPr>
        <p:spPr/>
        <p:txBody>
          <a:bodyPr/>
          <a:lstStyle/>
          <a:p>
            <a:fld id="{C921D49C-F2C9-4773-B40D-55A32CD1AF58}" type="slidenum">
              <a:rPr lang="en-US" smtClean="0"/>
              <a:t>30</a:t>
            </a:fld>
            <a:endParaRPr lang="en-US"/>
          </a:p>
        </p:txBody>
      </p:sp>
    </p:spTree>
    <p:extLst>
      <p:ext uri="{BB962C8B-B14F-4D97-AF65-F5344CB8AC3E}">
        <p14:creationId xmlns:p14="http://schemas.microsoft.com/office/powerpoint/2010/main" val="1454398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BA753B-FC0A-2CFE-752F-19DBAB0B5406}"/>
              </a:ext>
            </a:extLst>
          </p:cNvPr>
          <p:cNvSpPr>
            <a:spLocks noGrp="1"/>
          </p:cNvSpPr>
          <p:nvPr>
            <p:ph type="title"/>
          </p:nvPr>
        </p:nvSpPr>
        <p:spPr/>
        <p:txBody>
          <a:bodyPr/>
          <a:lstStyle/>
          <a:p>
            <a:r>
              <a:rPr lang="de-DE" dirty="0" err="1"/>
              <a:t>Evalutation</a:t>
            </a:r>
            <a:r>
              <a:rPr lang="de-DE" dirty="0"/>
              <a:t>-</a:t>
            </a:r>
            <a:r>
              <a:rPr lang="en-US" dirty="0"/>
              <a:t> </a:t>
            </a:r>
            <a:r>
              <a:rPr lang="en-US" dirty="0" err="1"/>
              <a:t>Unstrukt</a:t>
            </a:r>
            <a:r>
              <a:rPr lang="en-US" dirty="0"/>
              <a:t>. </a:t>
            </a:r>
            <a:r>
              <a:rPr lang="en-US" dirty="0" err="1"/>
              <a:t>Daten</a:t>
            </a:r>
            <a:r>
              <a:rPr lang="en-US"/>
              <a:t> </a:t>
            </a:r>
            <a:r>
              <a:rPr lang="de-DE"/>
              <a:t>Ergebnis </a:t>
            </a:r>
            <a:r>
              <a:rPr lang="de-DE" dirty="0"/>
              <a:t>Log-Daten</a:t>
            </a:r>
            <a:endParaRPr lang="en-US" dirty="0"/>
          </a:p>
        </p:txBody>
      </p:sp>
      <p:sp>
        <p:nvSpPr>
          <p:cNvPr id="3" name="Inhaltsplatzhalter 2">
            <a:extLst>
              <a:ext uri="{FF2B5EF4-FFF2-40B4-BE49-F238E27FC236}">
                <a16:creationId xmlns:a16="http://schemas.microsoft.com/office/drawing/2014/main" id="{DAC1F10F-876F-B3E2-6EF6-659735F33008}"/>
              </a:ext>
            </a:extLst>
          </p:cNvPr>
          <p:cNvSpPr>
            <a:spLocks noGrp="1"/>
          </p:cNvSpPr>
          <p:nvPr>
            <p:ph idx="1"/>
          </p:nvPr>
        </p:nvSpPr>
        <p:spPr/>
        <p:txBody>
          <a:bodyPr>
            <a:normAutofit lnSpcReduction="10000"/>
          </a:bodyPr>
          <a:lstStyle/>
          <a:p>
            <a:pPr>
              <a:buFont typeface="Wingdings" panose="05000000000000000000" pitchFamily="2" charset="2"/>
              <a:buChar char="à"/>
            </a:pPr>
            <a:r>
              <a:rPr lang="de-DE" dirty="0">
                <a:sym typeface="Wingdings" panose="05000000000000000000" pitchFamily="2" charset="2"/>
              </a:rPr>
              <a:t>Aus den Ergebnissen ist eine hohe Treffsicherheit des Modells erkennbar</a:t>
            </a:r>
          </a:p>
          <a:p>
            <a:r>
              <a:rPr lang="de-DE" dirty="0">
                <a:sym typeface="Wingdings" panose="05000000000000000000" pitchFamily="2" charset="2"/>
              </a:rPr>
              <a:t>Beide Modelle performen genau gleich</a:t>
            </a:r>
          </a:p>
          <a:p>
            <a:r>
              <a:rPr lang="de-DE" dirty="0">
                <a:sym typeface="Wingdings" panose="05000000000000000000" pitchFamily="2" charset="2"/>
              </a:rPr>
              <a:t>Die Abhängigkeit zwischen den Texten und der Variable </a:t>
            </a:r>
            <a:r>
              <a:rPr lang="de-DE" dirty="0" err="1">
                <a:sym typeface="Wingdings" panose="05000000000000000000" pitchFamily="2" charset="2"/>
              </a:rPr>
              <a:t>ServiceOK</a:t>
            </a:r>
            <a:r>
              <a:rPr lang="de-DE" dirty="0">
                <a:sym typeface="Wingdings" panose="05000000000000000000" pitchFamily="2" charset="2"/>
              </a:rPr>
              <a:t> ist sehr groß, weshalb die Ergebnisse so gut ausfallen</a:t>
            </a:r>
            <a:endParaRPr lang="en-US" dirty="0">
              <a:sym typeface="Wingdings" panose="05000000000000000000" pitchFamily="2" charset="2"/>
            </a:endParaRPr>
          </a:p>
          <a:p>
            <a:pPr>
              <a:buFont typeface="Wingdings" panose="05000000000000000000" pitchFamily="2" charset="2"/>
              <a:buChar char="à"/>
            </a:pPr>
            <a:r>
              <a:rPr lang="de-DE" dirty="0">
                <a:sym typeface="Wingdings" panose="05000000000000000000" pitchFamily="2" charset="2"/>
              </a:rPr>
              <a:t> Hohe Korrelation zwischen Text in der Log Message und einem Ausfall haben großen Einfluss in die Analyse</a:t>
            </a:r>
          </a:p>
          <a:p>
            <a:pPr>
              <a:buFont typeface="Wingdings" panose="05000000000000000000" pitchFamily="2" charset="2"/>
              <a:buChar char="à"/>
            </a:pPr>
            <a:r>
              <a:rPr lang="de-DE" dirty="0">
                <a:sym typeface="Wingdings" panose="05000000000000000000" pitchFamily="2" charset="2"/>
              </a:rPr>
              <a:t> Für eine umfangreichere Analyse sollten die Log- und Wartungsdaten verknüpft werden, damit weitere Analysen vorgenommen werden können</a:t>
            </a:r>
          </a:p>
        </p:txBody>
      </p:sp>
      <p:sp>
        <p:nvSpPr>
          <p:cNvPr id="4" name="Foliennummernplatzhalter 3">
            <a:extLst>
              <a:ext uri="{FF2B5EF4-FFF2-40B4-BE49-F238E27FC236}">
                <a16:creationId xmlns:a16="http://schemas.microsoft.com/office/drawing/2014/main" id="{AF407F52-02AB-F5FF-19F5-468F1C8BF9AE}"/>
              </a:ext>
            </a:extLst>
          </p:cNvPr>
          <p:cNvSpPr>
            <a:spLocks noGrp="1"/>
          </p:cNvSpPr>
          <p:nvPr>
            <p:ph type="sldNum" sz="quarter" idx="12"/>
          </p:nvPr>
        </p:nvSpPr>
        <p:spPr/>
        <p:txBody>
          <a:bodyPr/>
          <a:lstStyle/>
          <a:p>
            <a:fld id="{C921D49C-F2C9-4773-B40D-55A32CD1AF58}" type="slidenum">
              <a:rPr lang="en-US" smtClean="0"/>
              <a:t>31</a:t>
            </a:fld>
            <a:endParaRPr lang="en-US"/>
          </a:p>
        </p:txBody>
      </p:sp>
    </p:spTree>
    <p:extLst>
      <p:ext uri="{BB962C8B-B14F-4D97-AF65-F5344CB8AC3E}">
        <p14:creationId xmlns:p14="http://schemas.microsoft.com/office/powerpoint/2010/main" val="177733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BCBC-422A-2488-0AF9-9C75C0645F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C93A2E8-40E5-B7B3-E200-AA9CE9A81809}"/>
              </a:ext>
            </a:extLst>
          </p:cNvPr>
          <p:cNvSpPr>
            <a:spLocks noGrp="1"/>
          </p:cNvSpPr>
          <p:nvPr>
            <p:ph type="ctrTitle"/>
          </p:nvPr>
        </p:nvSpPr>
        <p:spPr>
          <a:xfrm>
            <a:off x="1524000" y="3736350"/>
            <a:ext cx="9144000" cy="2387600"/>
          </a:xfrm>
        </p:spPr>
        <p:txBody>
          <a:bodyPr/>
          <a:lstStyle/>
          <a:p>
            <a:r>
              <a:rPr lang="de-DE" b="1" dirty="0"/>
              <a:t>Deployment</a:t>
            </a:r>
            <a:endParaRPr lang="en-US" b="1" dirty="0"/>
          </a:p>
        </p:txBody>
      </p:sp>
      <p:pic>
        <p:nvPicPr>
          <p:cNvPr id="3" name="Picture 2" descr="What is CRISP DM? - Data Science Process Alliance">
            <a:extLst>
              <a:ext uri="{FF2B5EF4-FFF2-40B4-BE49-F238E27FC236}">
                <a16:creationId xmlns:a16="http://schemas.microsoft.com/office/drawing/2014/main" id="{D7787501-51DD-C19B-272C-CA71D450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B5C731B6-D5D8-C76F-A911-2B13708E2EF5}"/>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EE926337-562A-AA18-7636-28F9F403C42F}"/>
              </a:ext>
            </a:extLst>
          </p:cNvPr>
          <p:cNvSpPr>
            <a:spLocks noGrp="1"/>
          </p:cNvSpPr>
          <p:nvPr>
            <p:ph type="sldNum" sz="quarter" idx="12"/>
          </p:nvPr>
        </p:nvSpPr>
        <p:spPr/>
        <p:txBody>
          <a:bodyPr/>
          <a:lstStyle/>
          <a:p>
            <a:fld id="{C921D49C-F2C9-4773-B40D-55A32CD1AF58}" type="slidenum">
              <a:rPr lang="en-US" smtClean="0"/>
              <a:t>32</a:t>
            </a:fld>
            <a:endParaRPr lang="en-US"/>
          </a:p>
        </p:txBody>
      </p:sp>
    </p:spTree>
    <p:extLst>
      <p:ext uri="{BB962C8B-B14F-4D97-AF65-F5344CB8AC3E}">
        <p14:creationId xmlns:p14="http://schemas.microsoft.com/office/powerpoint/2010/main" val="325726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FFB9A-75D2-56E6-E8C2-10854B10B733}"/>
              </a:ext>
            </a:extLst>
          </p:cNvPr>
          <p:cNvSpPr>
            <a:spLocks noGrp="1"/>
          </p:cNvSpPr>
          <p:nvPr>
            <p:ph type="title"/>
          </p:nvPr>
        </p:nvSpPr>
        <p:spPr/>
        <p:txBody>
          <a:bodyPr/>
          <a:lstStyle/>
          <a:p>
            <a:r>
              <a:rPr lang="de-DE" dirty="0"/>
              <a:t>Parallelisierung</a:t>
            </a:r>
            <a:endParaRPr lang="en-US" dirty="0"/>
          </a:p>
        </p:txBody>
      </p:sp>
      <p:sp>
        <p:nvSpPr>
          <p:cNvPr id="3" name="Inhaltsplatzhalter 2">
            <a:extLst>
              <a:ext uri="{FF2B5EF4-FFF2-40B4-BE49-F238E27FC236}">
                <a16:creationId xmlns:a16="http://schemas.microsoft.com/office/drawing/2014/main" id="{CEA0F552-59EE-BA80-877E-91E8A50AA07E}"/>
              </a:ext>
            </a:extLst>
          </p:cNvPr>
          <p:cNvSpPr>
            <a:spLocks noGrp="1"/>
          </p:cNvSpPr>
          <p:nvPr>
            <p:ph idx="1"/>
          </p:nvPr>
        </p:nvSpPr>
        <p:spPr/>
        <p:txBody>
          <a:bodyPr/>
          <a:lstStyle/>
          <a:p>
            <a:endParaRPr lang="en-US"/>
          </a:p>
        </p:txBody>
      </p:sp>
      <p:sp>
        <p:nvSpPr>
          <p:cNvPr id="4" name="Foliennummernplatzhalter 3">
            <a:extLst>
              <a:ext uri="{FF2B5EF4-FFF2-40B4-BE49-F238E27FC236}">
                <a16:creationId xmlns:a16="http://schemas.microsoft.com/office/drawing/2014/main" id="{C81B3467-5239-BC7B-7CE6-5C8C280D6F6D}"/>
              </a:ext>
            </a:extLst>
          </p:cNvPr>
          <p:cNvSpPr>
            <a:spLocks noGrp="1"/>
          </p:cNvSpPr>
          <p:nvPr>
            <p:ph type="sldNum" sz="quarter" idx="12"/>
          </p:nvPr>
        </p:nvSpPr>
        <p:spPr/>
        <p:txBody>
          <a:bodyPr/>
          <a:lstStyle/>
          <a:p>
            <a:fld id="{C921D49C-F2C9-4773-B40D-55A32CD1AF58}" type="slidenum">
              <a:rPr lang="en-US" smtClean="0"/>
              <a:t>33</a:t>
            </a:fld>
            <a:endParaRPr lang="en-US"/>
          </a:p>
        </p:txBody>
      </p:sp>
    </p:spTree>
    <p:extLst>
      <p:ext uri="{BB962C8B-B14F-4D97-AF65-F5344CB8AC3E}">
        <p14:creationId xmlns:p14="http://schemas.microsoft.com/office/powerpoint/2010/main" val="175045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86AA9-2389-9FDB-3272-8E3044E14D6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6B58A8-F99F-19E1-7107-8230BFA5BFBB}"/>
              </a:ext>
            </a:extLst>
          </p:cNvPr>
          <p:cNvSpPr>
            <a:spLocks noGrp="1"/>
          </p:cNvSpPr>
          <p:nvPr>
            <p:ph type="title"/>
          </p:nvPr>
        </p:nvSpPr>
        <p:spPr>
          <a:xfrm>
            <a:off x="838200" y="365125"/>
            <a:ext cx="10515600" cy="1306443"/>
          </a:xfrm>
        </p:spPr>
        <p:txBody>
          <a:bodyPr>
            <a:normAutofit/>
          </a:bodyPr>
          <a:lstStyle/>
          <a:p>
            <a:r>
              <a:rPr lang="de-DE" sz="4000"/>
              <a:t>API Bereitstellung</a:t>
            </a:r>
            <a:endParaRPr lang="en-US" sz="4000"/>
          </a:p>
        </p:txBody>
      </p:sp>
      <p:sp>
        <p:nvSpPr>
          <p:cNvPr id="3" name="Inhaltsplatzhalter 2">
            <a:extLst>
              <a:ext uri="{FF2B5EF4-FFF2-40B4-BE49-F238E27FC236}">
                <a16:creationId xmlns:a16="http://schemas.microsoft.com/office/drawing/2014/main" id="{3DCD2ED7-0854-0331-6664-1F5221B1AC88}"/>
              </a:ext>
            </a:extLst>
          </p:cNvPr>
          <p:cNvSpPr>
            <a:spLocks noGrp="1"/>
          </p:cNvSpPr>
          <p:nvPr>
            <p:ph idx="1"/>
          </p:nvPr>
        </p:nvSpPr>
        <p:spPr>
          <a:xfrm>
            <a:off x="838200" y="1825625"/>
            <a:ext cx="4152774" cy="4303464"/>
          </a:xfrm>
        </p:spPr>
        <p:txBody>
          <a:bodyPr>
            <a:normAutofit/>
          </a:bodyPr>
          <a:lstStyle/>
          <a:p>
            <a:r>
              <a:rPr lang="en-US" sz="2000" dirty="0"/>
              <a:t>Das </a:t>
            </a:r>
            <a:r>
              <a:rPr lang="en-US" sz="2000" dirty="0" err="1"/>
              <a:t>beste</a:t>
            </a:r>
            <a:r>
              <a:rPr lang="en-US" sz="2000" dirty="0"/>
              <a:t> Modell </a:t>
            </a:r>
            <a:r>
              <a:rPr lang="en-US" sz="2000" dirty="0" err="1"/>
              <a:t>wird</a:t>
            </a:r>
            <a:r>
              <a:rPr lang="en-US" sz="2000" dirty="0"/>
              <a:t> </a:t>
            </a:r>
            <a:r>
              <a:rPr lang="en-US" sz="2000" dirty="0" err="1"/>
              <a:t>als</a:t>
            </a:r>
            <a:r>
              <a:rPr lang="en-US" sz="2000" dirty="0"/>
              <a:t> .pickle File </a:t>
            </a:r>
            <a:r>
              <a:rPr lang="en-US" sz="2000" dirty="0" err="1"/>
              <a:t>gespeichert</a:t>
            </a:r>
            <a:endParaRPr lang="en-US" sz="2000" dirty="0"/>
          </a:p>
          <a:p>
            <a:r>
              <a:rPr lang="en-US" sz="2000" dirty="0"/>
              <a:t>Per </a:t>
            </a:r>
            <a:r>
              <a:rPr lang="en-US" sz="2000" dirty="0" err="1"/>
              <a:t>Skript</a:t>
            </a:r>
            <a:r>
              <a:rPr lang="en-US" sz="2000" dirty="0"/>
              <a:t> </a:t>
            </a:r>
            <a:r>
              <a:rPr lang="en-US" sz="2000" dirty="0" err="1"/>
              <a:t>wird</a:t>
            </a:r>
            <a:r>
              <a:rPr lang="en-US" sz="2000" dirty="0"/>
              <a:t> das Modell </a:t>
            </a:r>
            <a:r>
              <a:rPr lang="en-US" sz="2000" dirty="0" err="1"/>
              <a:t>bereitgestellt</a:t>
            </a:r>
            <a:r>
              <a:rPr lang="en-US" sz="2000" dirty="0"/>
              <a:t>, in dem per API Call </a:t>
            </a:r>
            <a:r>
              <a:rPr lang="en-US" sz="2000" dirty="0" err="1"/>
              <a:t>Werte</a:t>
            </a:r>
            <a:r>
              <a:rPr lang="en-US" sz="2000" dirty="0"/>
              <a:t> </a:t>
            </a:r>
            <a:r>
              <a:rPr lang="en-US" sz="2000" dirty="0" err="1"/>
              <a:t>übergeben</a:t>
            </a:r>
            <a:r>
              <a:rPr lang="en-US" sz="2000" dirty="0"/>
              <a:t> warden. Als </a:t>
            </a:r>
            <a:r>
              <a:rPr lang="en-US" sz="2000" dirty="0" err="1"/>
              <a:t>Antwort</a:t>
            </a:r>
            <a:r>
              <a:rPr lang="en-US" sz="2000" dirty="0"/>
              <a:t> </a:t>
            </a:r>
            <a:r>
              <a:rPr lang="en-US" sz="2000" dirty="0" err="1"/>
              <a:t>wird</a:t>
            </a:r>
            <a:r>
              <a:rPr lang="en-US" sz="2000" dirty="0"/>
              <a:t> </a:t>
            </a:r>
            <a:r>
              <a:rPr lang="en-US" sz="2000" dirty="0" err="1"/>
              <a:t>zurückgegeben</a:t>
            </a:r>
            <a:r>
              <a:rPr lang="en-US" sz="2000" dirty="0"/>
              <a:t> </a:t>
            </a:r>
            <a:r>
              <a:rPr lang="en-US" sz="2000" dirty="0" err="1"/>
              <a:t>ob</a:t>
            </a:r>
            <a:r>
              <a:rPr lang="en-US" sz="2000" dirty="0"/>
              <a:t> die  </a:t>
            </a:r>
            <a:r>
              <a:rPr lang="en-US" sz="2000" dirty="0" err="1"/>
              <a:t>Maschine</a:t>
            </a:r>
            <a:r>
              <a:rPr lang="en-US" sz="2000" dirty="0"/>
              <a:t> </a:t>
            </a:r>
            <a:r>
              <a:rPr lang="en-US" sz="2000" dirty="0" err="1"/>
              <a:t>ausfällt</a:t>
            </a:r>
            <a:r>
              <a:rPr lang="en-US" sz="2000" dirty="0"/>
              <a:t> </a:t>
            </a:r>
            <a:r>
              <a:rPr lang="en-US" sz="2000" dirty="0" err="1"/>
              <a:t>oder</a:t>
            </a:r>
            <a:r>
              <a:rPr lang="en-US" sz="2000" dirty="0"/>
              <a:t> </a:t>
            </a:r>
            <a:r>
              <a:rPr lang="en-US" sz="2000" dirty="0" err="1"/>
              <a:t>nicht</a:t>
            </a:r>
            <a:r>
              <a:rPr lang="en-US" sz="2000" dirty="0"/>
              <a:t>.</a:t>
            </a:r>
          </a:p>
          <a:p>
            <a:r>
              <a:rPr lang="en-US" sz="2000" dirty="0"/>
              <a:t>In der </a:t>
            </a:r>
            <a:r>
              <a:rPr lang="en-US" sz="2000" dirty="0" err="1"/>
              <a:t>Realität</a:t>
            </a:r>
            <a:r>
              <a:rPr lang="en-US" sz="2000" dirty="0"/>
              <a:t> </a:t>
            </a:r>
            <a:r>
              <a:rPr lang="en-US" sz="2000" dirty="0" err="1"/>
              <a:t>müssen</a:t>
            </a:r>
            <a:r>
              <a:rPr lang="en-US" sz="2000" dirty="0"/>
              <a:t> </a:t>
            </a:r>
            <a:r>
              <a:rPr lang="en-US" sz="2000" dirty="0" err="1"/>
              <a:t>dann</a:t>
            </a:r>
            <a:r>
              <a:rPr lang="en-US" sz="2000" dirty="0"/>
              <a:t> die </a:t>
            </a:r>
            <a:r>
              <a:rPr lang="en-US" sz="2000" dirty="0" err="1"/>
              <a:t>echten</a:t>
            </a:r>
            <a:r>
              <a:rPr lang="en-US" sz="2000" dirty="0"/>
              <a:t> </a:t>
            </a:r>
            <a:r>
              <a:rPr lang="en-US" sz="2000" dirty="0" err="1"/>
              <a:t>Maschinendaten</a:t>
            </a:r>
            <a:r>
              <a:rPr lang="en-US" sz="2000" dirty="0"/>
              <a:t> </a:t>
            </a:r>
            <a:r>
              <a:rPr lang="en-US" sz="2000" dirty="0" err="1"/>
              <a:t>noch</a:t>
            </a:r>
            <a:r>
              <a:rPr lang="en-US" sz="2000" dirty="0"/>
              <a:t> </a:t>
            </a:r>
            <a:r>
              <a:rPr lang="en-US" sz="2000" dirty="0" err="1"/>
              <a:t>umgerechnet</a:t>
            </a:r>
            <a:r>
              <a:rPr lang="en-US" sz="2000" dirty="0"/>
              <a:t> </a:t>
            </a:r>
            <a:r>
              <a:rPr lang="en-US" sz="2000" dirty="0" err="1"/>
              <a:t>werden</a:t>
            </a:r>
            <a:r>
              <a:rPr lang="en-US" sz="2000" dirty="0"/>
              <a:t> (</a:t>
            </a:r>
            <a:r>
              <a:rPr lang="en-US" sz="2000" dirty="0" err="1"/>
              <a:t>zum</a:t>
            </a:r>
            <a:r>
              <a:rPr lang="en-US" sz="2000" dirty="0"/>
              <a:t> </a:t>
            </a:r>
            <a:r>
              <a:rPr lang="en-US" sz="2000" dirty="0" err="1"/>
              <a:t>Beispiel</a:t>
            </a:r>
            <a:r>
              <a:rPr lang="en-US" sz="2000" dirty="0"/>
              <a:t> in den </a:t>
            </a:r>
            <a:r>
              <a:rPr lang="en-US" sz="2000" dirty="0" err="1"/>
              <a:t>Mittelwert</a:t>
            </a:r>
            <a:r>
              <a:rPr lang="en-US" sz="2000" dirty="0"/>
              <a:t> </a:t>
            </a:r>
            <a:r>
              <a:rPr lang="en-US" sz="2000" dirty="0" err="1"/>
              <a:t>oder</a:t>
            </a:r>
            <a:r>
              <a:rPr lang="en-US" sz="2000" dirty="0"/>
              <a:t> </a:t>
            </a:r>
            <a:r>
              <a:rPr lang="en-US" sz="2000" dirty="0" err="1"/>
              <a:t>Standardabweichung</a:t>
            </a:r>
            <a:r>
              <a:rPr lang="en-US" sz="2000" dirty="0"/>
              <a:t> der </a:t>
            </a:r>
            <a:r>
              <a:rPr lang="en-US" sz="2000" dirty="0" err="1"/>
              <a:t>letzten</a:t>
            </a:r>
            <a:r>
              <a:rPr lang="en-US" sz="2000" dirty="0"/>
              <a:t> 12 </a:t>
            </a:r>
            <a:r>
              <a:rPr lang="en-US" sz="2000" dirty="0" err="1"/>
              <a:t>Einträge</a:t>
            </a:r>
            <a:r>
              <a:rPr lang="en-US" sz="2000" dirty="0"/>
              <a:t>)</a:t>
            </a:r>
          </a:p>
          <a:p>
            <a:pPr marL="0" indent="0">
              <a:buNone/>
            </a:pPr>
            <a:endParaRPr lang="en-US" sz="2000" dirty="0"/>
          </a:p>
        </p:txBody>
      </p:sp>
      <p:pic>
        <p:nvPicPr>
          <p:cNvPr id="5" name="Grafik 4">
            <a:extLst>
              <a:ext uri="{FF2B5EF4-FFF2-40B4-BE49-F238E27FC236}">
                <a16:creationId xmlns:a16="http://schemas.microsoft.com/office/drawing/2014/main" id="{6E9421F0-0C01-128E-7A1B-4986C4329E10}"/>
              </a:ext>
            </a:extLst>
          </p:cNvPr>
          <p:cNvPicPr>
            <a:picLocks noChangeAspect="1"/>
          </p:cNvPicPr>
          <p:nvPr/>
        </p:nvPicPr>
        <p:blipFill rotWithShape="1">
          <a:blip r:embed="rId2"/>
          <a:srcRect l="1059" r="1820" b="2"/>
          <a:stretch/>
        </p:blipFill>
        <p:spPr>
          <a:xfrm>
            <a:off x="5183500" y="1904282"/>
            <a:ext cx="6170299" cy="4224808"/>
          </a:xfrm>
          <a:prstGeom prst="rect">
            <a:avLst/>
          </a:prstGeom>
        </p:spPr>
      </p:pic>
      <p:sp>
        <p:nvSpPr>
          <p:cNvPr id="4" name="Foliennummernplatzhalter 3">
            <a:extLst>
              <a:ext uri="{FF2B5EF4-FFF2-40B4-BE49-F238E27FC236}">
                <a16:creationId xmlns:a16="http://schemas.microsoft.com/office/drawing/2014/main" id="{630B093F-C88C-F7E2-3CC2-54F686326192}"/>
              </a:ext>
            </a:extLst>
          </p:cNvPr>
          <p:cNvSpPr>
            <a:spLocks noGrp="1"/>
          </p:cNvSpPr>
          <p:nvPr>
            <p:ph type="sldNum" sz="quarter" idx="12"/>
          </p:nvPr>
        </p:nvSpPr>
        <p:spPr/>
        <p:txBody>
          <a:bodyPr/>
          <a:lstStyle/>
          <a:p>
            <a:fld id="{C921D49C-F2C9-4773-B40D-55A32CD1AF58}" type="slidenum">
              <a:rPr lang="en-US" smtClean="0"/>
              <a:t>34</a:t>
            </a:fld>
            <a:endParaRPr lang="en-US"/>
          </a:p>
        </p:txBody>
      </p:sp>
    </p:spTree>
    <p:extLst>
      <p:ext uri="{BB962C8B-B14F-4D97-AF65-F5344CB8AC3E}">
        <p14:creationId xmlns:p14="http://schemas.microsoft.com/office/powerpoint/2010/main" val="196783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50EDD2-E1E2-20F2-91CE-413A44C10BB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BEDB69-6E0A-C3E3-1D42-999F249C2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9A50BEE-08E4-6E13-B243-46C0527BAFE0}"/>
              </a:ext>
            </a:extLst>
          </p:cNvPr>
          <p:cNvSpPr>
            <a:spLocks noGrp="1"/>
          </p:cNvSpPr>
          <p:nvPr>
            <p:ph type="title"/>
          </p:nvPr>
        </p:nvSpPr>
        <p:spPr>
          <a:xfrm>
            <a:off x="838200" y="365125"/>
            <a:ext cx="10515600" cy="1306443"/>
          </a:xfrm>
        </p:spPr>
        <p:txBody>
          <a:bodyPr>
            <a:normAutofit/>
          </a:bodyPr>
          <a:lstStyle/>
          <a:p>
            <a:r>
              <a:rPr lang="de-DE" sz="4000" dirty="0" err="1"/>
              <a:t>Deployment</a:t>
            </a:r>
            <a:r>
              <a:rPr lang="de-DE" sz="4000" dirty="0"/>
              <a:t> in Docker</a:t>
            </a:r>
            <a:endParaRPr lang="en-US" sz="4000" dirty="0"/>
          </a:p>
        </p:txBody>
      </p:sp>
      <p:sp>
        <p:nvSpPr>
          <p:cNvPr id="6" name="Inhaltsplatzhalter 5">
            <a:extLst>
              <a:ext uri="{FF2B5EF4-FFF2-40B4-BE49-F238E27FC236}">
                <a16:creationId xmlns:a16="http://schemas.microsoft.com/office/drawing/2014/main" id="{BD2BAC89-C125-9D4A-894B-8465FE806007}"/>
              </a:ext>
            </a:extLst>
          </p:cNvPr>
          <p:cNvSpPr>
            <a:spLocks noGrp="1"/>
          </p:cNvSpPr>
          <p:nvPr>
            <p:ph idx="1"/>
          </p:nvPr>
        </p:nvSpPr>
        <p:spPr>
          <a:xfrm>
            <a:off x="838200" y="1825625"/>
            <a:ext cx="9687128" cy="3933149"/>
          </a:xfrm>
        </p:spPr>
        <p:txBody>
          <a:bodyPr/>
          <a:lstStyle/>
          <a:p>
            <a:r>
              <a:rPr lang="de-DE" dirty="0"/>
              <a:t>Um die Applikation öffentlich verfügbar zu machen, kann das Modell in einem Docker Container bereitgestellt werden</a:t>
            </a:r>
          </a:p>
          <a:p>
            <a:r>
              <a:rPr lang="de-DE" dirty="0"/>
              <a:t>Dieser wird auf einem Server erstellt. In dem Container läuft dann das Modell und die API App, welche dann eine Antwort sendet, wenn zum Beispiel eine Post Anfrage auf den Server mit dem Port des Container gesendet wird </a:t>
            </a:r>
          </a:p>
        </p:txBody>
      </p:sp>
      <p:sp>
        <p:nvSpPr>
          <p:cNvPr id="3" name="Foliennummernplatzhalter 2">
            <a:extLst>
              <a:ext uri="{FF2B5EF4-FFF2-40B4-BE49-F238E27FC236}">
                <a16:creationId xmlns:a16="http://schemas.microsoft.com/office/drawing/2014/main" id="{68F3B176-5A9A-67B9-B6B8-00387C266E71}"/>
              </a:ext>
            </a:extLst>
          </p:cNvPr>
          <p:cNvSpPr>
            <a:spLocks noGrp="1"/>
          </p:cNvSpPr>
          <p:nvPr>
            <p:ph type="sldNum" sz="quarter" idx="12"/>
          </p:nvPr>
        </p:nvSpPr>
        <p:spPr/>
        <p:txBody>
          <a:bodyPr/>
          <a:lstStyle/>
          <a:p>
            <a:fld id="{C921D49C-F2C9-4773-B40D-55A32CD1AF58}" type="slidenum">
              <a:rPr lang="en-US" smtClean="0"/>
              <a:t>35</a:t>
            </a:fld>
            <a:endParaRPr lang="en-US"/>
          </a:p>
        </p:txBody>
      </p:sp>
    </p:spTree>
    <p:extLst>
      <p:ext uri="{BB962C8B-B14F-4D97-AF65-F5344CB8AC3E}">
        <p14:creationId xmlns:p14="http://schemas.microsoft.com/office/powerpoint/2010/main" val="225476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165E2-614A-B872-ABC1-8FBD64B11060}"/>
              </a:ext>
            </a:extLst>
          </p:cNvPr>
          <p:cNvSpPr>
            <a:spLocks noGrp="1"/>
          </p:cNvSpPr>
          <p:nvPr>
            <p:ph type="title"/>
          </p:nvPr>
        </p:nvSpPr>
        <p:spPr/>
        <p:txBody>
          <a:bodyPr/>
          <a:lstStyle/>
          <a:p>
            <a:r>
              <a:rPr lang="de-DE" dirty="0"/>
              <a:t>Literatur</a:t>
            </a:r>
            <a:endParaRPr lang="en-US" dirty="0"/>
          </a:p>
        </p:txBody>
      </p:sp>
      <p:sp>
        <p:nvSpPr>
          <p:cNvPr id="3" name="Inhaltsplatzhalter 2">
            <a:extLst>
              <a:ext uri="{FF2B5EF4-FFF2-40B4-BE49-F238E27FC236}">
                <a16:creationId xmlns:a16="http://schemas.microsoft.com/office/drawing/2014/main" id="{85CDDB84-6F68-5541-3E56-187B5277AF47}"/>
              </a:ext>
            </a:extLst>
          </p:cNvPr>
          <p:cNvSpPr>
            <a:spLocks noGrp="1"/>
          </p:cNvSpPr>
          <p:nvPr>
            <p:ph idx="1"/>
          </p:nvPr>
        </p:nvSpPr>
        <p:spPr/>
        <p:txBody>
          <a:bodyPr/>
          <a:lstStyle/>
          <a:p>
            <a:pPr marL="0" indent="0">
              <a:buNone/>
            </a:pPr>
            <a:r>
              <a:rPr lang="de-DE" dirty="0" err="1"/>
              <a:t>Champman</a:t>
            </a:r>
            <a:r>
              <a:rPr lang="de-DE" dirty="0"/>
              <a:t> et al.: </a:t>
            </a:r>
            <a:r>
              <a:rPr lang="en-US" dirty="0"/>
              <a:t>Step-</a:t>
            </a:r>
            <a:r>
              <a:rPr lang="en-US" dirty="0" err="1"/>
              <a:t>bystep</a:t>
            </a:r>
            <a:r>
              <a:rPr lang="en-US" dirty="0"/>
              <a:t> data mining guide. SPSS inc. 78, 1–78 (2000)</a:t>
            </a:r>
          </a:p>
          <a:p>
            <a:pPr marL="0" indent="0">
              <a:buNone/>
            </a:pPr>
            <a:endParaRPr lang="en-US" dirty="0"/>
          </a:p>
        </p:txBody>
      </p:sp>
      <p:sp>
        <p:nvSpPr>
          <p:cNvPr id="4" name="Foliennummernplatzhalter 3">
            <a:extLst>
              <a:ext uri="{FF2B5EF4-FFF2-40B4-BE49-F238E27FC236}">
                <a16:creationId xmlns:a16="http://schemas.microsoft.com/office/drawing/2014/main" id="{50E396E9-4BF8-2309-ACBC-E277BC78DE86}"/>
              </a:ext>
            </a:extLst>
          </p:cNvPr>
          <p:cNvSpPr>
            <a:spLocks noGrp="1"/>
          </p:cNvSpPr>
          <p:nvPr>
            <p:ph type="sldNum" sz="quarter" idx="12"/>
          </p:nvPr>
        </p:nvSpPr>
        <p:spPr/>
        <p:txBody>
          <a:bodyPr/>
          <a:lstStyle/>
          <a:p>
            <a:fld id="{C921D49C-F2C9-4773-B40D-55A32CD1AF58}" type="slidenum">
              <a:rPr lang="en-US" smtClean="0"/>
              <a:t>36</a:t>
            </a:fld>
            <a:endParaRPr lang="en-US"/>
          </a:p>
        </p:txBody>
      </p:sp>
    </p:spTree>
    <p:extLst>
      <p:ext uri="{BB962C8B-B14F-4D97-AF65-F5344CB8AC3E}">
        <p14:creationId xmlns:p14="http://schemas.microsoft.com/office/powerpoint/2010/main" val="320278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671E-3F0C-E208-A30F-3531121F5CAB}"/>
              </a:ext>
            </a:extLst>
          </p:cNvPr>
          <p:cNvSpPr>
            <a:spLocks noGrp="1"/>
          </p:cNvSpPr>
          <p:nvPr>
            <p:ph type="title"/>
          </p:nvPr>
        </p:nvSpPr>
        <p:spPr/>
        <p:txBody>
          <a:bodyPr/>
          <a:lstStyle/>
          <a:p>
            <a:r>
              <a:rPr lang="de-DE" dirty="0"/>
              <a:t>Business Understanding – Gegebenheiten</a:t>
            </a:r>
            <a:endParaRPr lang="en-US" dirty="0"/>
          </a:p>
        </p:txBody>
      </p:sp>
      <p:sp>
        <p:nvSpPr>
          <p:cNvPr id="3" name="Inhaltsplatzhalter 2">
            <a:extLst>
              <a:ext uri="{FF2B5EF4-FFF2-40B4-BE49-F238E27FC236}">
                <a16:creationId xmlns:a16="http://schemas.microsoft.com/office/drawing/2014/main" id="{FB693121-058C-0414-6A28-F2AF176FF0F7}"/>
              </a:ext>
            </a:extLst>
          </p:cNvPr>
          <p:cNvSpPr>
            <a:spLocks noGrp="1"/>
          </p:cNvSpPr>
          <p:nvPr>
            <p:ph idx="1"/>
          </p:nvPr>
        </p:nvSpPr>
        <p:spPr/>
        <p:txBody>
          <a:bodyPr>
            <a:normAutofit/>
          </a:bodyPr>
          <a:lstStyle/>
          <a:p>
            <a:r>
              <a:rPr lang="de-DE" sz="2400" dirty="0">
                <a:sym typeface="Wingdings" panose="05000000000000000000" pitchFamily="2" charset="2"/>
              </a:rPr>
              <a:t>Die Maschinen geben während des Betriebs Statusmeldungen ab, welche in Log Files gespeichert werden. Zudem wird alle 5 Minuten der Zustand der Maschine übermittelt. Unter anderem verschiedene Sensordaten.</a:t>
            </a:r>
          </a:p>
          <a:p>
            <a:r>
              <a:rPr lang="de-DE" sz="2400" dirty="0">
                <a:sym typeface="Wingdings" panose="05000000000000000000" pitchFamily="2" charset="2"/>
              </a:rPr>
              <a:t>Meldungen und Sensorwerte werden in zwei Datenbanken abgespeichert:</a:t>
            </a:r>
          </a:p>
          <a:p>
            <a:pPr lvl="1"/>
            <a:r>
              <a:rPr lang="de-DE" dirty="0">
                <a:sym typeface="Wingdings" panose="05000000000000000000" pitchFamily="2" charset="2"/>
              </a:rPr>
              <a:t>Mongo DB Atlas für unstrukturierte Daten</a:t>
            </a:r>
          </a:p>
          <a:p>
            <a:pPr lvl="1"/>
            <a:r>
              <a:rPr lang="de-DE" dirty="0">
                <a:sym typeface="Wingdings" panose="05000000000000000000" pitchFamily="2" charset="2"/>
              </a:rPr>
              <a:t>SQL Server für Strukturierte Daten</a:t>
            </a:r>
          </a:p>
          <a:p>
            <a:r>
              <a:rPr lang="de-DE" sz="2600" dirty="0">
                <a:sym typeface="Wingdings" panose="05000000000000000000" pitchFamily="2" charset="2"/>
              </a:rPr>
              <a:t>Es gibt eine große Menge an Maschinendaten der Vergangenheit. Diese sollen genutzt werden, damit ein </a:t>
            </a:r>
            <a:r>
              <a:rPr lang="de-DE" sz="2600" dirty="0" err="1">
                <a:sym typeface="Wingdings" panose="05000000000000000000" pitchFamily="2" charset="2"/>
              </a:rPr>
              <a:t>Frühwarn</a:t>
            </a:r>
            <a:r>
              <a:rPr lang="de-DE" sz="2600" dirty="0">
                <a:sym typeface="Wingdings" panose="05000000000000000000" pitchFamily="2" charset="2"/>
              </a:rPr>
              <a:t> System entwickelt werden kann. Mit diesem sollen Ausfälle vorhergesagt werden und präventiv verhindert werden können.</a:t>
            </a:r>
            <a:endParaRPr lang="en-US" sz="2600" dirty="0"/>
          </a:p>
        </p:txBody>
      </p:sp>
      <p:sp>
        <p:nvSpPr>
          <p:cNvPr id="4" name="Foliennummernplatzhalter 3">
            <a:extLst>
              <a:ext uri="{FF2B5EF4-FFF2-40B4-BE49-F238E27FC236}">
                <a16:creationId xmlns:a16="http://schemas.microsoft.com/office/drawing/2014/main" id="{C4AF8D50-4E87-F238-2F36-F4EEEA4F90FD}"/>
              </a:ext>
            </a:extLst>
          </p:cNvPr>
          <p:cNvSpPr>
            <a:spLocks noGrp="1"/>
          </p:cNvSpPr>
          <p:nvPr>
            <p:ph type="sldNum" sz="quarter" idx="12"/>
          </p:nvPr>
        </p:nvSpPr>
        <p:spPr/>
        <p:txBody>
          <a:bodyPr/>
          <a:lstStyle/>
          <a:p>
            <a:fld id="{C921D49C-F2C9-4773-B40D-55A32CD1AF58}" type="slidenum">
              <a:rPr lang="en-US" smtClean="0"/>
              <a:t>4</a:t>
            </a:fld>
            <a:endParaRPr lang="en-US"/>
          </a:p>
        </p:txBody>
      </p:sp>
    </p:spTree>
    <p:extLst>
      <p:ext uri="{BB962C8B-B14F-4D97-AF65-F5344CB8AC3E}">
        <p14:creationId xmlns:p14="http://schemas.microsoft.com/office/powerpoint/2010/main" val="425995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Understanding</a:t>
            </a:r>
            <a:endParaRPr lang="en-US" dirty="0"/>
          </a:p>
        </p:txBody>
      </p:sp>
      <p:pic>
        <p:nvPicPr>
          <p:cNvPr id="1026" name="Picture 2" descr="What is CRISP DM? - Data Science Process Alliance">
            <a:extLst>
              <a:ext uri="{FF2B5EF4-FFF2-40B4-BE49-F238E27FC236}">
                <a16:creationId xmlns:a16="http://schemas.microsoft.com/office/drawing/2014/main" id="{3AC9D80D-02CD-4C60-5728-9B20528AA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54D1070C-282F-9236-14A8-0A7A32EC49BD}"/>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4" name="Foliennummernplatzhalter 3">
            <a:extLst>
              <a:ext uri="{FF2B5EF4-FFF2-40B4-BE49-F238E27FC236}">
                <a16:creationId xmlns:a16="http://schemas.microsoft.com/office/drawing/2014/main" id="{2586E862-FDEE-0A9A-F3FB-A9C83E3EE653}"/>
              </a:ext>
            </a:extLst>
          </p:cNvPr>
          <p:cNvSpPr>
            <a:spLocks noGrp="1"/>
          </p:cNvSpPr>
          <p:nvPr>
            <p:ph type="sldNum" sz="quarter" idx="12"/>
          </p:nvPr>
        </p:nvSpPr>
        <p:spPr/>
        <p:txBody>
          <a:bodyPr/>
          <a:lstStyle/>
          <a:p>
            <a:fld id="{C921D49C-F2C9-4773-B40D-55A32CD1AF58}" type="slidenum">
              <a:rPr lang="en-US" smtClean="0"/>
              <a:t>5</a:t>
            </a:fld>
            <a:endParaRPr lang="en-US"/>
          </a:p>
        </p:txBody>
      </p:sp>
    </p:spTree>
    <p:extLst>
      <p:ext uri="{BB962C8B-B14F-4D97-AF65-F5344CB8AC3E}">
        <p14:creationId xmlns:p14="http://schemas.microsoft.com/office/powerpoint/2010/main" val="147577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436F31-E41F-508E-B89E-BDABB5C27FB2}"/>
              </a:ext>
            </a:extLst>
          </p:cNvPr>
          <p:cNvSpPr>
            <a:spLocks noGrp="1"/>
          </p:cNvSpPr>
          <p:nvPr>
            <p:ph type="title"/>
          </p:nvPr>
        </p:nvSpPr>
        <p:spPr/>
        <p:txBody>
          <a:bodyPr/>
          <a:lstStyle/>
          <a:p>
            <a:r>
              <a:rPr lang="de-DE" dirty="0"/>
              <a:t>Data Understanding – Strukturierte Daten</a:t>
            </a:r>
            <a:endParaRPr lang="en-US" dirty="0"/>
          </a:p>
        </p:txBody>
      </p:sp>
      <p:sp>
        <p:nvSpPr>
          <p:cNvPr id="3" name="Inhaltsplatzhalter 2">
            <a:extLst>
              <a:ext uri="{FF2B5EF4-FFF2-40B4-BE49-F238E27FC236}">
                <a16:creationId xmlns:a16="http://schemas.microsoft.com/office/drawing/2014/main" id="{175ACE1A-70C7-07DB-BE83-F001D6008F84}"/>
              </a:ext>
            </a:extLst>
          </p:cNvPr>
          <p:cNvSpPr>
            <a:spLocks noGrp="1"/>
          </p:cNvSpPr>
          <p:nvPr>
            <p:ph idx="1"/>
          </p:nvPr>
        </p:nvSpPr>
        <p:spPr/>
        <p:txBody>
          <a:bodyPr>
            <a:normAutofit fontScale="70000" lnSpcReduction="20000"/>
          </a:bodyPr>
          <a:lstStyle/>
          <a:p>
            <a:r>
              <a:rPr lang="de-DE" sz="3400" dirty="0"/>
              <a:t>Strukturierte Daten der Sensoren in einer Maschine</a:t>
            </a:r>
          </a:p>
          <a:p>
            <a:r>
              <a:rPr lang="de-DE" sz="3400" dirty="0"/>
              <a:t>Zu jedem Zeitpunkt gibt es folgende Werte:</a:t>
            </a:r>
          </a:p>
          <a:p>
            <a:pPr lvl="1"/>
            <a:r>
              <a:rPr lang="en-US" dirty="0" err="1"/>
              <a:t>MesswertID</a:t>
            </a:r>
            <a:r>
              <a:rPr lang="en-US" dirty="0"/>
              <a:t>: ID der </a:t>
            </a:r>
            <a:r>
              <a:rPr lang="en-US" dirty="0" err="1"/>
              <a:t>Momentaufnahme</a:t>
            </a:r>
            <a:endParaRPr lang="en-US" dirty="0"/>
          </a:p>
          <a:p>
            <a:pPr lvl="1"/>
            <a:r>
              <a:rPr lang="en-US" dirty="0" err="1"/>
              <a:t>SystemID</a:t>
            </a:r>
            <a:r>
              <a:rPr lang="en-US" dirty="0"/>
              <a:t>: ID des </a:t>
            </a:r>
            <a:r>
              <a:rPr lang="en-US" dirty="0" err="1"/>
              <a:t>betroffnenen</a:t>
            </a:r>
            <a:r>
              <a:rPr lang="en-US" dirty="0"/>
              <a:t> Systems</a:t>
            </a:r>
          </a:p>
          <a:p>
            <a:pPr lvl="1"/>
            <a:r>
              <a:rPr lang="en-US" dirty="0"/>
              <a:t>Datum: Tag der </a:t>
            </a:r>
            <a:r>
              <a:rPr lang="en-US" dirty="0" err="1"/>
              <a:t>Momentaufnahme</a:t>
            </a:r>
            <a:endParaRPr lang="en-US" dirty="0"/>
          </a:p>
          <a:p>
            <a:pPr lvl="1"/>
            <a:r>
              <a:rPr lang="en-US" dirty="0"/>
              <a:t>Zeit: </a:t>
            </a:r>
            <a:r>
              <a:rPr lang="en-US" dirty="0" err="1"/>
              <a:t>Uhrzeit</a:t>
            </a:r>
            <a:r>
              <a:rPr lang="en-US" dirty="0"/>
              <a:t> der </a:t>
            </a:r>
            <a:r>
              <a:rPr lang="en-US" dirty="0" err="1"/>
              <a:t>Momentaufnahme</a:t>
            </a:r>
            <a:endParaRPr lang="en-US" dirty="0"/>
          </a:p>
          <a:p>
            <a:pPr lvl="1"/>
            <a:r>
              <a:rPr lang="de-DE" dirty="0"/>
              <a:t>Druck: Sensor Wert des Drucks</a:t>
            </a:r>
          </a:p>
          <a:p>
            <a:pPr lvl="1"/>
            <a:r>
              <a:rPr lang="de-DE" dirty="0"/>
              <a:t>Temperatur: Sensor Wert der Temperatur</a:t>
            </a:r>
          </a:p>
          <a:p>
            <a:pPr lvl="1"/>
            <a:r>
              <a:rPr lang="de-DE" dirty="0"/>
              <a:t>Vibration: Sensor Wert der Vibration</a:t>
            </a:r>
          </a:p>
          <a:p>
            <a:pPr lvl="1"/>
            <a:r>
              <a:rPr lang="de-DE" dirty="0" err="1"/>
              <a:t>Anzahlwarning</a:t>
            </a:r>
            <a:r>
              <a:rPr lang="de-DE" dirty="0"/>
              <a:t>: Anzahl der Warnungen während der Momentaufnahme</a:t>
            </a:r>
          </a:p>
          <a:p>
            <a:pPr lvl="1"/>
            <a:r>
              <a:rPr lang="de-DE" dirty="0"/>
              <a:t>Ausschuss: </a:t>
            </a:r>
            <a:r>
              <a:rPr lang="de-DE" dirty="0">
                <a:sym typeface="Wingdings" panose="05000000000000000000" pitchFamily="2" charset="2"/>
              </a:rPr>
              <a:t>Anzahl fehlerbehafteter Produktionsteile</a:t>
            </a:r>
            <a:endParaRPr lang="de-DE" dirty="0"/>
          </a:p>
          <a:p>
            <a:pPr lvl="1"/>
            <a:r>
              <a:rPr lang="de-DE" dirty="0"/>
              <a:t>Produktionsindex: Wert über den Status der Maschine laut Mitarbeitender</a:t>
            </a:r>
          </a:p>
          <a:p>
            <a:r>
              <a:rPr lang="de-DE" sz="3400" dirty="0"/>
              <a:t>Wenn alle Sensoren keinen Wert liefern, ist die Maschine ausgefallen.</a:t>
            </a:r>
          </a:p>
          <a:p>
            <a:r>
              <a:rPr lang="de-DE" sz="3400" dirty="0"/>
              <a:t>Man müsste vorhersagen können bei welchem Sensorwert bzw. Werten in den nächsten 5 Minuten die Maschine ausfällt.</a:t>
            </a:r>
            <a:endParaRPr lang="en-US" sz="3400" dirty="0"/>
          </a:p>
        </p:txBody>
      </p:sp>
      <p:sp>
        <p:nvSpPr>
          <p:cNvPr id="4" name="Foliennummernplatzhalter 3">
            <a:extLst>
              <a:ext uri="{FF2B5EF4-FFF2-40B4-BE49-F238E27FC236}">
                <a16:creationId xmlns:a16="http://schemas.microsoft.com/office/drawing/2014/main" id="{F28180A7-8751-1020-0704-3A488335BCA0}"/>
              </a:ext>
            </a:extLst>
          </p:cNvPr>
          <p:cNvSpPr>
            <a:spLocks noGrp="1"/>
          </p:cNvSpPr>
          <p:nvPr>
            <p:ph type="sldNum" sz="quarter" idx="12"/>
          </p:nvPr>
        </p:nvSpPr>
        <p:spPr/>
        <p:txBody>
          <a:bodyPr/>
          <a:lstStyle/>
          <a:p>
            <a:fld id="{C921D49C-F2C9-4773-B40D-55A32CD1AF58}" type="slidenum">
              <a:rPr lang="en-US" smtClean="0"/>
              <a:t>6</a:t>
            </a:fld>
            <a:endParaRPr lang="en-US"/>
          </a:p>
        </p:txBody>
      </p:sp>
    </p:spTree>
    <p:extLst>
      <p:ext uri="{BB962C8B-B14F-4D97-AF65-F5344CB8AC3E}">
        <p14:creationId xmlns:p14="http://schemas.microsoft.com/office/powerpoint/2010/main" val="29049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178CFE-FBE8-5935-86EA-A2176B408ED4}"/>
              </a:ext>
            </a:extLst>
          </p:cNvPr>
          <p:cNvSpPr>
            <a:spLocks noGrp="1"/>
          </p:cNvSpPr>
          <p:nvPr>
            <p:ph type="title"/>
          </p:nvPr>
        </p:nvSpPr>
        <p:spPr/>
        <p:txBody>
          <a:bodyPr/>
          <a:lstStyle/>
          <a:p>
            <a:r>
              <a:rPr lang="de-DE" dirty="0"/>
              <a:t>Data Understanding – Unstrukturierte Daten	</a:t>
            </a:r>
            <a:endParaRPr lang="en-US" dirty="0"/>
          </a:p>
        </p:txBody>
      </p:sp>
      <p:sp>
        <p:nvSpPr>
          <p:cNvPr id="3" name="Inhaltsplatzhalter 2">
            <a:extLst>
              <a:ext uri="{FF2B5EF4-FFF2-40B4-BE49-F238E27FC236}">
                <a16:creationId xmlns:a16="http://schemas.microsoft.com/office/drawing/2014/main" id="{6C3850A4-35DC-2356-DAB8-91704D667AA0}"/>
              </a:ext>
            </a:extLst>
          </p:cNvPr>
          <p:cNvSpPr>
            <a:spLocks noGrp="1"/>
          </p:cNvSpPr>
          <p:nvPr>
            <p:ph idx="1"/>
          </p:nvPr>
        </p:nvSpPr>
        <p:spPr/>
        <p:txBody>
          <a:bodyPr>
            <a:normAutofit fontScale="92500"/>
          </a:bodyPr>
          <a:lstStyle/>
          <a:p>
            <a:r>
              <a:rPr lang="de-DE" dirty="0"/>
              <a:t>Log Daten liegen als </a:t>
            </a:r>
            <a:r>
              <a:rPr lang="en-US" dirty="0"/>
              <a:t>JSON </a:t>
            </a:r>
            <a:r>
              <a:rPr lang="en-US" dirty="0" err="1"/>
              <a:t>Datei</a:t>
            </a:r>
            <a:r>
              <a:rPr lang="en-US" dirty="0"/>
              <a:t> </a:t>
            </a:r>
            <a:r>
              <a:rPr lang="en-US" dirty="0" err="1"/>
              <a:t>vor</a:t>
            </a:r>
            <a:r>
              <a:rPr lang="en-US" dirty="0"/>
              <a:t> (</a:t>
            </a:r>
            <a:r>
              <a:rPr lang="en-US" dirty="0" err="1"/>
              <a:t>unstrukturierte</a:t>
            </a:r>
            <a:r>
              <a:rPr lang="en-US" dirty="0"/>
              <a:t> </a:t>
            </a:r>
            <a:r>
              <a:rPr lang="en-US" dirty="0" err="1"/>
              <a:t>Daten</a:t>
            </a:r>
            <a:r>
              <a:rPr lang="en-US" dirty="0"/>
              <a:t>)</a:t>
            </a:r>
          </a:p>
          <a:p>
            <a:r>
              <a:rPr lang="en-US" dirty="0"/>
              <a:t>Zu </a:t>
            </a:r>
            <a:r>
              <a:rPr lang="en-US" dirty="0" err="1"/>
              <a:t>jedem</a:t>
            </a:r>
            <a:r>
              <a:rPr lang="en-US" dirty="0"/>
              <a:t> Event </a:t>
            </a:r>
            <a:r>
              <a:rPr lang="en-US" dirty="0" err="1"/>
              <a:t>gibt</a:t>
            </a:r>
            <a:r>
              <a:rPr lang="en-US" dirty="0"/>
              <a:t> es </a:t>
            </a:r>
            <a:r>
              <a:rPr lang="en-US" dirty="0" err="1"/>
              <a:t>mehrere</a:t>
            </a:r>
            <a:r>
              <a:rPr lang="en-US" dirty="0"/>
              <a:t> </a:t>
            </a:r>
            <a:r>
              <a:rPr lang="en-US" dirty="0" err="1"/>
              <a:t>Variablen</a:t>
            </a:r>
            <a:r>
              <a:rPr lang="en-US" dirty="0"/>
              <a:t>, </a:t>
            </a:r>
            <a:r>
              <a:rPr lang="en-US" dirty="0" err="1"/>
              <a:t>welche</a:t>
            </a:r>
            <a:r>
              <a:rPr lang="en-US" dirty="0"/>
              <a:t> den Status der </a:t>
            </a:r>
            <a:r>
              <a:rPr lang="en-US" dirty="0" err="1"/>
              <a:t>Maschine</a:t>
            </a:r>
            <a:r>
              <a:rPr lang="en-US" dirty="0"/>
              <a:t> </a:t>
            </a:r>
            <a:r>
              <a:rPr lang="en-US" dirty="0" err="1"/>
              <a:t>beschreiben</a:t>
            </a:r>
            <a:r>
              <a:rPr lang="en-US" dirty="0"/>
              <a:t>. Die </a:t>
            </a:r>
            <a:r>
              <a:rPr lang="en-US" dirty="0" err="1"/>
              <a:t>wichtigsten</a:t>
            </a:r>
            <a:r>
              <a:rPr lang="en-US" dirty="0"/>
              <a:t> </a:t>
            </a:r>
            <a:r>
              <a:rPr lang="en-US" dirty="0" err="1"/>
              <a:t>Werte</a:t>
            </a:r>
            <a:r>
              <a:rPr lang="en-US" dirty="0"/>
              <a:t> </a:t>
            </a:r>
            <a:r>
              <a:rPr lang="en-US" dirty="0" err="1"/>
              <a:t>sind</a:t>
            </a:r>
            <a:r>
              <a:rPr lang="en-US" dirty="0"/>
              <a:t>:</a:t>
            </a:r>
          </a:p>
          <a:p>
            <a:pPr lvl="1"/>
            <a:r>
              <a:rPr lang="en-US" b="1" dirty="0" err="1"/>
              <a:t>MesswertID</a:t>
            </a:r>
            <a:r>
              <a:rPr lang="en-US" b="1" dirty="0"/>
              <a:t>: </a:t>
            </a:r>
            <a:r>
              <a:rPr lang="en-US" dirty="0"/>
              <a:t>ID der </a:t>
            </a:r>
            <a:r>
              <a:rPr lang="en-US" dirty="0" err="1"/>
              <a:t>Momentaufnahme</a:t>
            </a:r>
            <a:endParaRPr lang="en-US" dirty="0"/>
          </a:p>
          <a:p>
            <a:pPr lvl="1"/>
            <a:r>
              <a:rPr lang="en-US" b="1" dirty="0" err="1"/>
              <a:t>SystemID</a:t>
            </a:r>
            <a:r>
              <a:rPr lang="en-US" b="1" dirty="0"/>
              <a:t>: </a:t>
            </a:r>
            <a:r>
              <a:rPr lang="en-US" dirty="0"/>
              <a:t>ID des </a:t>
            </a:r>
            <a:r>
              <a:rPr lang="en-US" dirty="0" err="1"/>
              <a:t>betroffnenen</a:t>
            </a:r>
            <a:r>
              <a:rPr lang="en-US" dirty="0"/>
              <a:t> Systems</a:t>
            </a:r>
          </a:p>
          <a:p>
            <a:pPr lvl="1"/>
            <a:r>
              <a:rPr lang="en-US" b="1" dirty="0"/>
              <a:t>Datum: </a:t>
            </a:r>
            <a:r>
              <a:rPr lang="en-US" dirty="0"/>
              <a:t>Tag der </a:t>
            </a:r>
            <a:r>
              <a:rPr lang="en-US" dirty="0" err="1"/>
              <a:t>Momentaufnahme</a:t>
            </a:r>
            <a:endParaRPr lang="en-US" dirty="0"/>
          </a:p>
          <a:p>
            <a:pPr lvl="1"/>
            <a:r>
              <a:rPr lang="en-US" b="1" dirty="0"/>
              <a:t>Zeit: </a:t>
            </a:r>
            <a:r>
              <a:rPr lang="en-US" dirty="0" err="1"/>
              <a:t>Uhrzeit</a:t>
            </a:r>
            <a:r>
              <a:rPr lang="en-US" dirty="0"/>
              <a:t> der </a:t>
            </a:r>
            <a:r>
              <a:rPr lang="en-US" dirty="0" err="1"/>
              <a:t>Momentaufnahme</a:t>
            </a:r>
            <a:endParaRPr lang="en-US" dirty="0"/>
          </a:p>
          <a:p>
            <a:pPr lvl="1"/>
            <a:r>
              <a:rPr lang="en-US" b="1" dirty="0" err="1"/>
              <a:t>LogLevel</a:t>
            </a:r>
            <a:r>
              <a:rPr lang="en-US" b="1" dirty="0"/>
              <a:t>: </a:t>
            </a:r>
            <a:r>
              <a:rPr lang="en-US" dirty="0"/>
              <a:t>Status </a:t>
            </a:r>
            <a:r>
              <a:rPr lang="en-US" dirty="0" err="1"/>
              <a:t>unterteilt</a:t>
            </a:r>
            <a:r>
              <a:rPr lang="en-US" dirty="0"/>
              <a:t> in “Info”, “Warning”, “Error”</a:t>
            </a:r>
          </a:p>
          <a:p>
            <a:pPr lvl="1"/>
            <a:r>
              <a:rPr lang="en-US" b="1" dirty="0" err="1"/>
              <a:t>LogMessage</a:t>
            </a:r>
            <a:r>
              <a:rPr lang="en-US" b="1" dirty="0"/>
              <a:t>: </a:t>
            </a:r>
            <a:r>
              <a:rPr lang="en-US" dirty="0"/>
              <a:t>Bei Error und Warning </a:t>
            </a:r>
            <a:r>
              <a:rPr lang="en-US" dirty="0" err="1"/>
              <a:t>wird</a:t>
            </a:r>
            <a:r>
              <a:rPr lang="en-US" dirty="0"/>
              <a:t> </a:t>
            </a:r>
            <a:r>
              <a:rPr lang="en-US" dirty="0" err="1"/>
              <a:t>hier</a:t>
            </a:r>
            <a:r>
              <a:rPr lang="en-US" dirty="0"/>
              <a:t> </a:t>
            </a:r>
            <a:r>
              <a:rPr lang="en-US" dirty="0" err="1"/>
              <a:t>eine</a:t>
            </a:r>
            <a:r>
              <a:rPr lang="en-US" dirty="0"/>
              <a:t> </a:t>
            </a:r>
            <a:r>
              <a:rPr lang="en-US" dirty="0" err="1"/>
              <a:t>detailierte</a:t>
            </a:r>
            <a:r>
              <a:rPr lang="en-US" dirty="0"/>
              <a:t> Message </a:t>
            </a:r>
            <a:r>
              <a:rPr lang="en-US" dirty="0" err="1"/>
              <a:t>angegeben</a:t>
            </a:r>
            <a:endParaRPr lang="en-US" dirty="0"/>
          </a:p>
          <a:p>
            <a:r>
              <a:rPr lang="en-US" dirty="0" err="1"/>
              <a:t>Darüber</a:t>
            </a:r>
            <a:r>
              <a:rPr lang="en-US" dirty="0"/>
              <a:t> </a:t>
            </a:r>
            <a:r>
              <a:rPr lang="en-US" dirty="0" err="1"/>
              <a:t>hinaus</a:t>
            </a:r>
            <a:r>
              <a:rPr lang="en-US" dirty="0"/>
              <a:t> </a:t>
            </a:r>
            <a:r>
              <a:rPr lang="en-US" dirty="0" err="1"/>
              <a:t>gibt</a:t>
            </a:r>
            <a:r>
              <a:rPr lang="en-US" dirty="0"/>
              <a:t> es </a:t>
            </a:r>
            <a:r>
              <a:rPr lang="en-US" dirty="0" err="1"/>
              <a:t>weitere</a:t>
            </a:r>
            <a:r>
              <a:rPr lang="en-US" dirty="0"/>
              <a:t> </a:t>
            </a:r>
            <a:r>
              <a:rPr lang="en-US" dirty="0" err="1"/>
              <a:t>technische</a:t>
            </a:r>
            <a:r>
              <a:rPr lang="en-US" dirty="0"/>
              <a:t> </a:t>
            </a:r>
            <a:r>
              <a:rPr lang="en-US" dirty="0" err="1"/>
              <a:t>Kennzahlen</a:t>
            </a:r>
            <a:r>
              <a:rPr lang="en-US" dirty="0"/>
              <a:t> </a:t>
            </a:r>
            <a:r>
              <a:rPr lang="en-US" dirty="0" err="1"/>
              <a:t>zu</a:t>
            </a:r>
            <a:r>
              <a:rPr lang="en-US" dirty="0"/>
              <a:t> der </a:t>
            </a:r>
            <a:r>
              <a:rPr lang="en-US" dirty="0" err="1"/>
              <a:t>Maschine</a:t>
            </a:r>
            <a:endParaRPr lang="en-US" dirty="0"/>
          </a:p>
          <a:p>
            <a:pPr lvl="1"/>
            <a:endParaRPr lang="en-US" dirty="0"/>
          </a:p>
          <a:p>
            <a:pPr lvl="1"/>
            <a:endParaRPr lang="de-DE" dirty="0"/>
          </a:p>
        </p:txBody>
      </p:sp>
      <p:sp>
        <p:nvSpPr>
          <p:cNvPr id="4" name="Foliennummernplatzhalter 3">
            <a:extLst>
              <a:ext uri="{FF2B5EF4-FFF2-40B4-BE49-F238E27FC236}">
                <a16:creationId xmlns:a16="http://schemas.microsoft.com/office/drawing/2014/main" id="{AFA03D42-33D5-5A0F-ED75-BEF300AF38D5}"/>
              </a:ext>
            </a:extLst>
          </p:cNvPr>
          <p:cNvSpPr>
            <a:spLocks noGrp="1"/>
          </p:cNvSpPr>
          <p:nvPr>
            <p:ph type="sldNum" sz="quarter" idx="12"/>
          </p:nvPr>
        </p:nvSpPr>
        <p:spPr/>
        <p:txBody>
          <a:bodyPr/>
          <a:lstStyle/>
          <a:p>
            <a:fld id="{C921D49C-F2C9-4773-B40D-55A32CD1AF58}" type="slidenum">
              <a:rPr lang="en-US" smtClean="0"/>
              <a:t>7</a:t>
            </a:fld>
            <a:endParaRPr lang="en-US"/>
          </a:p>
        </p:txBody>
      </p:sp>
    </p:spTree>
    <p:extLst>
      <p:ext uri="{BB962C8B-B14F-4D97-AF65-F5344CB8AC3E}">
        <p14:creationId xmlns:p14="http://schemas.microsoft.com/office/powerpoint/2010/main" val="20962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8170-E3FA-A39C-C9C4-751CFEED6AD5}"/>
              </a:ext>
            </a:extLst>
          </p:cNvPr>
          <p:cNvSpPr>
            <a:spLocks noGrp="1"/>
          </p:cNvSpPr>
          <p:nvPr>
            <p:ph type="ctrTitle"/>
          </p:nvPr>
        </p:nvSpPr>
        <p:spPr>
          <a:xfrm>
            <a:off x="1524000" y="3736350"/>
            <a:ext cx="9144000" cy="2387600"/>
          </a:xfrm>
        </p:spPr>
        <p:txBody>
          <a:bodyPr/>
          <a:lstStyle/>
          <a:p>
            <a:r>
              <a:rPr lang="de-DE" b="1" dirty="0"/>
              <a:t>Data</a:t>
            </a:r>
            <a:r>
              <a:rPr lang="de-DE" dirty="0"/>
              <a:t> </a:t>
            </a:r>
            <a:r>
              <a:rPr lang="de-DE" dirty="0" err="1"/>
              <a:t>Preperation</a:t>
            </a:r>
            <a:endParaRPr lang="en-US" dirty="0"/>
          </a:p>
        </p:txBody>
      </p:sp>
      <p:pic>
        <p:nvPicPr>
          <p:cNvPr id="3" name="Picture 2" descr="What is CRISP DM? - Data Science Process Alliance">
            <a:extLst>
              <a:ext uri="{FF2B5EF4-FFF2-40B4-BE49-F238E27FC236}">
                <a16:creationId xmlns:a16="http://schemas.microsoft.com/office/drawing/2014/main" id="{321835FD-E891-75DE-E7B4-F19C3195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17" y="0"/>
            <a:ext cx="6381430" cy="5220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0F45A30-2608-C39E-E0DD-844FC993ADCF}"/>
              </a:ext>
            </a:extLst>
          </p:cNvPr>
          <p:cNvSpPr txBox="1"/>
          <p:nvPr/>
        </p:nvSpPr>
        <p:spPr>
          <a:xfrm>
            <a:off x="4857750" y="5991910"/>
            <a:ext cx="2324100" cy="369332"/>
          </a:xfrm>
          <a:prstGeom prst="rect">
            <a:avLst/>
          </a:prstGeom>
          <a:noFill/>
        </p:spPr>
        <p:txBody>
          <a:bodyPr wrap="square">
            <a:spAutoFit/>
          </a:bodyPr>
          <a:lstStyle/>
          <a:p>
            <a:r>
              <a:rPr lang="en-US" dirty="0" err="1"/>
              <a:t>Champman</a:t>
            </a:r>
            <a:r>
              <a:rPr lang="en-US" dirty="0"/>
              <a:t> et al. 2000</a:t>
            </a:r>
          </a:p>
        </p:txBody>
      </p:sp>
      <p:sp>
        <p:nvSpPr>
          <p:cNvPr id="5" name="Foliennummernplatzhalter 4">
            <a:extLst>
              <a:ext uri="{FF2B5EF4-FFF2-40B4-BE49-F238E27FC236}">
                <a16:creationId xmlns:a16="http://schemas.microsoft.com/office/drawing/2014/main" id="{802274E3-C1C4-96CD-1642-98F8BB0A31BC}"/>
              </a:ext>
            </a:extLst>
          </p:cNvPr>
          <p:cNvSpPr>
            <a:spLocks noGrp="1"/>
          </p:cNvSpPr>
          <p:nvPr>
            <p:ph type="sldNum" sz="quarter" idx="12"/>
          </p:nvPr>
        </p:nvSpPr>
        <p:spPr/>
        <p:txBody>
          <a:bodyPr/>
          <a:lstStyle/>
          <a:p>
            <a:fld id="{C921D49C-F2C9-4773-B40D-55A32CD1AF58}" type="slidenum">
              <a:rPr lang="en-US" smtClean="0"/>
              <a:t>8</a:t>
            </a:fld>
            <a:endParaRPr lang="en-US"/>
          </a:p>
        </p:txBody>
      </p:sp>
    </p:spTree>
    <p:extLst>
      <p:ext uri="{BB962C8B-B14F-4D97-AF65-F5344CB8AC3E}">
        <p14:creationId xmlns:p14="http://schemas.microsoft.com/office/powerpoint/2010/main" val="378451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EC3DF-76D0-9DE4-E097-F0B1B0F02537}"/>
            </a:ext>
          </a:extLst>
        </p:cNvPr>
        <p:cNvGrpSpPr/>
        <p:nvPr/>
      </p:nvGrpSpPr>
      <p:grpSpPr>
        <a:xfrm>
          <a:off x="0" y="0"/>
          <a:ext cx="0" cy="0"/>
          <a:chOff x="0" y="0"/>
          <a:chExt cx="0" cy="0"/>
        </a:xfrm>
      </p:grpSpPr>
      <p:graphicFrame>
        <p:nvGraphicFramePr>
          <p:cNvPr id="7" name="Inhaltsplatzhalter 2">
            <a:extLst>
              <a:ext uri="{FF2B5EF4-FFF2-40B4-BE49-F238E27FC236}">
                <a16:creationId xmlns:a16="http://schemas.microsoft.com/office/drawing/2014/main" id="{9B0C97BF-69DA-839F-9306-63658DF0757D}"/>
              </a:ext>
            </a:extLst>
          </p:cNvPr>
          <p:cNvGraphicFramePr>
            <a:graphicFrameLocks noGrp="1"/>
          </p:cNvGraphicFramePr>
          <p:nvPr>
            <p:ph idx="1"/>
            <p:extLst>
              <p:ext uri="{D42A27DB-BD31-4B8C-83A1-F6EECF244321}">
                <p14:modId xmlns:p14="http://schemas.microsoft.com/office/powerpoint/2010/main" val="2433841322"/>
              </p:ext>
            </p:extLst>
          </p:nvPr>
        </p:nvGraphicFramePr>
        <p:xfrm>
          <a:off x="838200" y="2426758"/>
          <a:ext cx="10515600" cy="3106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el 1">
            <a:extLst>
              <a:ext uri="{FF2B5EF4-FFF2-40B4-BE49-F238E27FC236}">
                <a16:creationId xmlns:a16="http://schemas.microsoft.com/office/drawing/2014/main" id="{3336E893-37AE-AE30-AE7B-F678609DB66E}"/>
              </a:ext>
            </a:extLst>
          </p:cNvPr>
          <p:cNvSpPr>
            <a:spLocks noGrp="1"/>
          </p:cNvSpPr>
          <p:nvPr>
            <p:ph type="title"/>
          </p:nvPr>
        </p:nvSpPr>
        <p:spPr/>
        <p:txBody>
          <a:bodyPr/>
          <a:lstStyle/>
          <a:p>
            <a:r>
              <a:rPr lang="de-DE" dirty="0"/>
              <a:t>Strukturierte Daten – </a:t>
            </a:r>
            <a:r>
              <a:rPr lang="de-DE" dirty="0" err="1"/>
              <a:t>Preparation</a:t>
            </a:r>
            <a:endParaRPr lang="en-US" dirty="0"/>
          </a:p>
        </p:txBody>
      </p:sp>
      <p:sp>
        <p:nvSpPr>
          <p:cNvPr id="3" name="Foliennummernplatzhalter 2">
            <a:extLst>
              <a:ext uri="{FF2B5EF4-FFF2-40B4-BE49-F238E27FC236}">
                <a16:creationId xmlns:a16="http://schemas.microsoft.com/office/drawing/2014/main" id="{2086696D-358B-A3A8-F759-DA7398194796}"/>
              </a:ext>
            </a:extLst>
          </p:cNvPr>
          <p:cNvSpPr>
            <a:spLocks noGrp="1"/>
          </p:cNvSpPr>
          <p:nvPr>
            <p:ph type="sldNum" sz="quarter" idx="12"/>
          </p:nvPr>
        </p:nvSpPr>
        <p:spPr/>
        <p:txBody>
          <a:bodyPr/>
          <a:lstStyle/>
          <a:p>
            <a:fld id="{C921D49C-F2C9-4773-B40D-55A32CD1AF58}" type="slidenum">
              <a:rPr lang="en-US" smtClean="0"/>
              <a:t>9</a:t>
            </a:fld>
            <a:endParaRPr lang="en-US"/>
          </a:p>
        </p:txBody>
      </p:sp>
    </p:spTree>
    <p:extLst>
      <p:ext uri="{BB962C8B-B14F-4D97-AF65-F5344CB8AC3E}">
        <p14:creationId xmlns:p14="http://schemas.microsoft.com/office/powerpoint/2010/main" val="110485355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5927EFA-3242-4DB8-A47D-C70F373B1368}">
  <we:reference id="wa104380862" version="1.5.0.0" store="de-DE"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Breitbild</PresentationFormat>
  <Paragraphs>264</Paragraphs>
  <Slides>36</Slides>
  <Notes>2</Notes>
  <HiddenSlides>2</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36</vt:i4>
      </vt:variant>
    </vt:vector>
  </HeadingPairs>
  <TitlesOfParts>
    <vt:vector size="41" baseType="lpstr">
      <vt:lpstr>Arial</vt:lpstr>
      <vt:lpstr>Calibri</vt:lpstr>
      <vt:lpstr>Calibri Light</vt:lpstr>
      <vt:lpstr>Wingdings</vt:lpstr>
      <vt:lpstr>Office</vt:lpstr>
      <vt:lpstr>Gruppe  „Rocket Science“</vt:lpstr>
      <vt:lpstr>Business Understanding</vt:lpstr>
      <vt:lpstr>Business Understanding – Problem</vt:lpstr>
      <vt:lpstr>Business Understanding – Gegebenheiten</vt:lpstr>
      <vt:lpstr>Data Understanding</vt:lpstr>
      <vt:lpstr>Data Understanding – Strukturierte Daten</vt:lpstr>
      <vt:lpstr>Data Understanding – Unstrukturierte Daten </vt:lpstr>
      <vt:lpstr>Data Preperation</vt:lpstr>
      <vt:lpstr>Strukturierte Daten – Preparation</vt:lpstr>
      <vt:lpstr>Strukturierte Daten – Zugriffverfahren</vt:lpstr>
      <vt:lpstr>Strukturierte Daten – Data cleaning</vt:lpstr>
      <vt:lpstr>Strukturierte Daten – Feature Engineering</vt:lpstr>
      <vt:lpstr>Unstrukturierte Daten – Preparation</vt:lpstr>
      <vt:lpstr>Unstrukturierte Daten – Zugriffverfahren </vt:lpstr>
      <vt:lpstr>Data Preparation – Text aufbereiten</vt:lpstr>
      <vt:lpstr>Data Preparation – Text aufbereiten</vt:lpstr>
      <vt:lpstr>Data Preparation – Daten bereinigen</vt:lpstr>
      <vt:lpstr>Modeling</vt:lpstr>
      <vt:lpstr>Modeling – Strukt. Daten Modellauswahl</vt:lpstr>
      <vt:lpstr>Modeling – Strukt. Daten Modell Erstellung</vt:lpstr>
      <vt:lpstr>Modeling – Strukt. Daten Modell Vergleich</vt:lpstr>
      <vt:lpstr>Modeling – Strukt. Daten Modell weitere untersuchungen</vt:lpstr>
      <vt:lpstr>Modeling – Strukt. Daten Modell mit normalisierten Werten erstellen und vergleichen</vt:lpstr>
      <vt:lpstr>Modeling - Strukt. Daten Modellauswahl</vt:lpstr>
      <vt:lpstr>Modeling - Unstrukt. Daten Log Daten Split</vt:lpstr>
      <vt:lpstr>Modeling - Unstrukt. Daten Modell</vt:lpstr>
      <vt:lpstr>Evaluation</vt:lpstr>
      <vt:lpstr>Evaluation-Strukt. Daten</vt:lpstr>
      <vt:lpstr>Evaluation-Unstrukt. Daten  KNN für Log-Daten</vt:lpstr>
      <vt:lpstr>Evaluation- Unstrukt. Daten  Random Forrest für Log-Daten</vt:lpstr>
      <vt:lpstr>Evalutation- Unstrukt. Daten Ergebnis Log-Daten</vt:lpstr>
      <vt:lpstr>Deployment</vt:lpstr>
      <vt:lpstr>Parallelisierung</vt:lpstr>
      <vt:lpstr>API Bereitstellung</vt:lpstr>
      <vt:lpstr>Deployment in Docker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Understanding</dc:title>
  <dc:creator>Betz, Daniel</dc:creator>
  <cp:lastModifiedBy>Kai Ritter</cp:lastModifiedBy>
  <cp:revision>18</cp:revision>
  <dcterms:created xsi:type="dcterms:W3CDTF">2024-02-03T16:55:55Z</dcterms:created>
  <dcterms:modified xsi:type="dcterms:W3CDTF">2024-02-26T07:35:53Z</dcterms:modified>
</cp:coreProperties>
</file>