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8" r:id="rId2"/>
    <p:sldId id="299" r:id="rId3"/>
    <p:sldId id="300" r:id="rId4"/>
    <p:sldId id="301" r:id="rId5"/>
    <p:sldId id="302" r:id="rId6"/>
    <p:sldId id="303" r:id="rId7"/>
    <p:sldId id="304" r:id="rId8"/>
    <p:sldId id="305" r:id="rId9"/>
    <p:sldId id="306" r:id="rId10"/>
    <p:sldId id="307" r:id="rId11"/>
    <p:sldId id="292" r:id="rId12"/>
    <p:sldId id="293" r:id="rId13"/>
    <p:sldId id="308" r:id="rId14"/>
    <p:sldId id="309" r:id="rId15"/>
    <p:sldId id="268" r:id="rId16"/>
    <p:sldId id="310" r:id="rId17"/>
    <p:sldId id="311" r:id="rId18"/>
    <p:sldId id="277" r:id="rId19"/>
    <p:sldId id="312" r:id="rId20"/>
    <p:sldId id="274" r:id="rId21"/>
    <p:sldId id="294" r:id="rId22"/>
    <p:sldId id="295" r:id="rId23"/>
    <p:sldId id="296" r:id="rId24"/>
    <p:sldId id="313" r:id="rId25"/>
    <p:sldId id="318" r:id="rId26"/>
    <p:sldId id="319" r:id="rId27"/>
    <p:sldId id="278" r:id="rId28"/>
    <p:sldId id="317" r:id="rId29"/>
    <p:sldId id="315" r:id="rId30"/>
    <p:sldId id="316" r:id="rId31"/>
    <p:sldId id="314" r:id="rId32"/>
    <p:sldId id="286" r:id="rId33"/>
    <p:sldId id="287" r:id="rId34"/>
    <p:sldId id="288" r:id="rId35"/>
    <p:sldId id="297"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35DA5A-61EB-4DA5-B93B-B0B2D991637B}" v="73" dt="2024-02-25T15:04:19.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94660"/>
  </p:normalViewPr>
  <p:slideViewPr>
    <p:cSldViewPr snapToGrid="0">
      <p:cViewPr varScale="1">
        <p:scale>
          <a:sx n="150" d="100"/>
          <a:sy n="150" d="100"/>
        </p:scale>
        <p:origin x="3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B5D352-1E80-4ADC-8F34-2C7161DD816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1805F93-7F83-440E-B309-D34279A4B555}">
      <dgm:prSet/>
      <dgm:spPr/>
      <dgm:t>
        <a:bodyPr/>
        <a:lstStyle/>
        <a:p>
          <a:r>
            <a:rPr lang="de-DE" dirty="0"/>
            <a:t>1. Datenanbindung erstellen</a:t>
          </a:r>
          <a:endParaRPr lang="en-US" dirty="0"/>
        </a:p>
      </dgm:t>
    </dgm:pt>
    <dgm:pt modelId="{D33B0420-9B5A-4B4C-9BF1-58F9E2BCEF28}" type="parTrans" cxnId="{29213BFC-A683-42B6-A00B-7206B21279C1}">
      <dgm:prSet/>
      <dgm:spPr/>
      <dgm:t>
        <a:bodyPr/>
        <a:lstStyle/>
        <a:p>
          <a:endParaRPr lang="en-US"/>
        </a:p>
      </dgm:t>
    </dgm:pt>
    <dgm:pt modelId="{D6A24C5F-FDE7-4FAF-9557-65CF6EBD3A2D}" type="sibTrans" cxnId="{29213BFC-A683-42B6-A00B-7206B21279C1}">
      <dgm:prSet/>
      <dgm:spPr/>
      <dgm:t>
        <a:bodyPr/>
        <a:lstStyle/>
        <a:p>
          <a:endParaRPr lang="en-US"/>
        </a:p>
      </dgm:t>
    </dgm:pt>
    <dgm:pt modelId="{66A1F5FF-7A59-4786-84EE-193516FE6546}">
      <dgm:prSet/>
      <dgm:spPr/>
      <dgm:t>
        <a:bodyPr/>
        <a:lstStyle/>
        <a:p>
          <a:r>
            <a:rPr lang="de-DE" dirty="0"/>
            <a:t>2. Fehlerhafte Daten </a:t>
          </a:r>
          <a:r>
            <a:rPr lang="de-DE" dirty="0" err="1"/>
            <a:t>enfernen</a:t>
          </a:r>
          <a:endParaRPr lang="en-US" dirty="0"/>
        </a:p>
      </dgm:t>
    </dgm:pt>
    <dgm:pt modelId="{F3E29084-798A-41E3-9195-F28F7B496600}" type="parTrans" cxnId="{6378AA02-A301-4B72-A8F4-094311FAF60A}">
      <dgm:prSet/>
      <dgm:spPr/>
      <dgm:t>
        <a:bodyPr/>
        <a:lstStyle/>
        <a:p>
          <a:endParaRPr lang="en-US"/>
        </a:p>
      </dgm:t>
    </dgm:pt>
    <dgm:pt modelId="{C2373003-4654-4C34-BE98-0CF4010DBD23}" type="sibTrans" cxnId="{6378AA02-A301-4B72-A8F4-094311FAF60A}">
      <dgm:prSet/>
      <dgm:spPr/>
      <dgm:t>
        <a:bodyPr/>
        <a:lstStyle/>
        <a:p>
          <a:endParaRPr lang="en-US"/>
        </a:p>
      </dgm:t>
    </dgm:pt>
    <dgm:pt modelId="{ED73B545-D622-43FB-93FB-F38B9DDAE81A}">
      <dgm:prSet/>
      <dgm:spPr/>
      <dgm:t>
        <a:bodyPr/>
        <a:lstStyle/>
        <a:p>
          <a:r>
            <a:rPr lang="de-DE" dirty="0"/>
            <a:t>3. Neues Feature hinzufügen (Zielvariable)</a:t>
          </a:r>
          <a:endParaRPr lang="en-US" dirty="0"/>
        </a:p>
      </dgm:t>
    </dgm:pt>
    <dgm:pt modelId="{9E6E4A92-DB75-426F-A7ED-4161552A5F6D}" type="parTrans" cxnId="{055D4AA8-CBBB-496C-B85E-8CE119A5A72D}">
      <dgm:prSet/>
      <dgm:spPr/>
      <dgm:t>
        <a:bodyPr/>
        <a:lstStyle/>
        <a:p>
          <a:endParaRPr lang="en-US"/>
        </a:p>
      </dgm:t>
    </dgm:pt>
    <dgm:pt modelId="{E14B6A89-14E0-4C2B-A7D4-C396C8B4E7AE}" type="sibTrans" cxnId="{055D4AA8-CBBB-496C-B85E-8CE119A5A72D}">
      <dgm:prSet/>
      <dgm:spPr/>
      <dgm:t>
        <a:bodyPr/>
        <a:lstStyle/>
        <a:p>
          <a:endParaRPr lang="en-US"/>
        </a:p>
      </dgm:t>
    </dgm:pt>
    <dgm:pt modelId="{90D088F7-F5C7-4618-8744-F81A17C3CC91}">
      <dgm:prSet/>
      <dgm:spPr/>
      <dgm:t>
        <a:bodyPr/>
        <a:lstStyle/>
        <a:p>
          <a:r>
            <a:rPr lang="de-DE" dirty="0"/>
            <a:t>4. Nicht relevante Features aus dem Datensatz </a:t>
          </a:r>
          <a:r>
            <a:rPr lang="de-DE" dirty="0" err="1"/>
            <a:t>enfernen</a:t>
          </a:r>
          <a:endParaRPr lang="en-US" dirty="0"/>
        </a:p>
      </dgm:t>
    </dgm:pt>
    <dgm:pt modelId="{70311DEF-F328-417E-9BB4-524E6006E4A0}" type="parTrans" cxnId="{A649DD2F-097C-4AAF-8066-17BEF661AA55}">
      <dgm:prSet/>
      <dgm:spPr/>
      <dgm:t>
        <a:bodyPr/>
        <a:lstStyle/>
        <a:p>
          <a:endParaRPr lang="en-US"/>
        </a:p>
      </dgm:t>
    </dgm:pt>
    <dgm:pt modelId="{A77D9DD8-81F0-4503-8850-627C25C0CCD6}" type="sibTrans" cxnId="{A649DD2F-097C-4AAF-8066-17BEF661AA55}">
      <dgm:prSet/>
      <dgm:spPr/>
      <dgm:t>
        <a:bodyPr/>
        <a:lstStyle/>
        <a:p>
          <a:endParaRPr lang="en-US"/>
        </a:p>
      </dgm:t>
    </dgm:pt>
    <dgm:pt modelId="{2C5298F6-A493-4246-ACAB-D942090296F9}">
      <dgm:prSet/>
      <dgm:spPr/>
      <dgm:t>
        <a:bodyPr/>
        <a:lstStyle/>
        <a:p>
          <a:r>
            <a:rPr lang="de-DE" dirty="0"/>
            <a:t>5. Daten für lineare Regression normalisieren</a:t>
          </a:r>
          <a:endParaRPr lang="en-US" dirty="0"/>
        </a:p>
      </dgm:t>
    </dgm:pt>
    <dgm:pt modelId="{43C432C7-5C48-4CFE-BAA0-68DC65637E4F}" type="parTrans" cxnId="{EB0CEC6D-E76B-4136-84BB-47D8B1FE6717}">
      <dgm:prSet/>
      <dgm:spPr/>
      <dgm:t>
        <a:bodyPr/>
        <a:lstStyle/>
        <a:p>
          <a:endParaRPr lang="en-US"/>
        </a:p>
      </dgm:t>
    </dgm:pt>
    <dgm:pt modelId="{57B842D4-01E8-4DA7-AE2A-21D0118EB1D3}" type="sibTrans" cxnId="{EB0CEC6D-E76B-4136-84BB-47D8B1FE6717}">
      <dgm:prSet/>
      <dgm:spPr/>
      <dgm:t>
        <a:bodyPr/>
        <a:lstStyle/>
        <a:p>
          <a:endParaRPr lang="en-US"/>
        </a:p>
      </dgm:t>
    </dgm:pt>
    <dgm:pt modelId="{AA4194FF-7B33-4304-8EE1-AA3992B92C19}" type="pres">
      <dgm:prSet presAssocID="{32B5D352-1E80-4ADC-8F34-2C7161DD8167}" presName="vert0" presStyleCnt="0">
        <dgm:presLayoutVars>
          <dgm:dir/>
          <dgm:animOne val="branch"/>
          <dgm:animLvl val="lvl"/>
        </dgm:presLayoutVars>
      </dgm:prSet>
      <dgm:spPr/>
    </dgm:pt>
    <dgm:pt modelId="{3B1956C2-D3BC-4B64-A547-FAAD60713C69}" type="pres">
      <dgm:prSet presAssocID="{71805F93-7F83-440E-B309-D34279A4B555}" presName="thickLine" presStyleLbl="alignNode1" presStyleIdx="0" presStyleCnt="5"/>
      <dgm:spPr/>
    </dgm:pt>
    <dgm:pt modelId="{D5A00DDD-DB7C-44FA-9BE4-9E0846C042E6}" type="pres">
      <dgm:prSet presAssocID="{71805F93-7F83-440E-B309-D34279A4B555}" presName="horz1" presStyleCnt="0"/>
      <dgm:spPr/>
    </dgm:pt>
    <dgm:pt modelId="{71D5278C-C71C-439B-9C94-D2EFC93CF49E}" type="pres">
      <dgm:prSet presAssocID="{71805F93-7F83-440E-B309-D34279A4B555}" presName="tx1" presStyleLbl="revTx" presStyleIdx="0" presStyleCnt="5"/>
      <dgm:spPr/>
    </dgm:pt>
    <dgm:pt modelId="{1583C4FA-4D04-48F6-A40A-40219B17840E}" type="pres">
      <dgm:prSet presAssocID="{71805F93-7F83-440E-B309-D34279A4B555}" presName="vert1" presStyleCnt="0"/>
      <dgm:spPr/>
    </dgm:pt>
    <dgm:pt modelId="{CEA212EF-0056-4C8B-A976-162F2CA0DE20}" type="pres">
      <dgm:prSet presAssocID="{66A1F5FF-7A59-4786-84EE-193516FE6546}" presName="thickLine" presStyleLbl="alignNode1" presStyleIdx="1" presStyleCnt="5"/>
      <dgm:spPr/>
    </dgm:pt>
    <dgm:pt modelId="{B40CA86E-2058-4AF1-810B-C5F20D0E562A}" type="pres">
      <dgm:prSet presAssocID="{66A1F5FF-7A59-4786-84EE-193516FE6546}" presName="horz1" presStyleCnt="0"/>
      <dgm:spPr/>
    </dgm:pt>
    <dgm:pt modelId="{4CC02FEC-F940-4797-AC15-196C2A5C31B8}" type="pres">
      <dgm:prSet presAssocID="{66A1F5FF-7A59-4786-84EE-193516FE6546}" presName="tx1" presStyleLbl="revTx" presStyleIdx="1" presStyleCnt="5"/>
      <dgm:spPr/>
    </dgm:pt>
    <dgm:pt modelId="{B9433B86-FA63-4FE6-A958-518C0D06F441}" type="pres">
      <dgm:prSet presAssocID="{66A1F5FF-7A59-4786-84EE-193516FE6546}" presName="vert1" presStyleCnt="0"/>
      <dgm:spPr/>
    </dgm:pt>
    <dgm:pt modelId="{4AF42601-9F90-40E1-AC5B-C1D98AD0D0AE}" type="pres">
      <dgm:prSet presAssocID="{ED73B545-D622-43FB-93FB-F38B9DDAE81A}" presName="thickLine" presStyleLbl="alignNode1" presStyleIdx="2" presStyleCnt="5"/>
      <dgm:spPr/>
    </dgm:pt>
    <dgm:pt modelId="{5B70A791-BB78-4872-A8B7-3759B71001DC}" type="pres">
      <dgm:prSet presAssocID="{ED73B545-D622-43FB-93FB-F38B9DDAE81A}" presName="horz1" presStyleCnt="0"/>
      <dgm:spPr/>
    </dgm:pt>
    <dgm:pt modelId="{1BCB1CAC-82C0-4F93-8EB2-C556D0E69138}" type="pres">
      <dgm:prSet presAssocID="{ED73B545-D622-43FB-93FB-F38B9DDAE81A}" presName="tx1" presStyleLbl="revTx" presStyleIdx="2" presStyleCnt="5"/>
      <dgm:spPr/>
    </dgm:pt>
    <dgm:pt modelId="{4DF29D2D-FCC5-4978-B93A-30B480E43555}" type="pres">
      <dgm:prSet presAssocID="{ED73B545-D622-43FB-93FB-F38B9DDAE81A}" presName="vert1" presStyleCnt="0"/>
      <dgm:spPr/>
    </dgm:pt>
    <dgm:pt modelId="{142B6D18-19C5-467E-9728-F1D4B452A777}" type="pres">
      <dgm:prSet presAssocID="{90D088F7-F5C7-4618-8744-F81A17C3CC91}" presName="thickLine" presStyleLbl="alignNode1" presStyleIdx="3" presStyleCnt="5"/>
      <dgm:spPr/>
    </dgm:pt>
    <dgm:pt modelId="{DB983CAD-A9CE-4697-89F9-32890205DA42}" type="pres">
      <dgm:prSet presAssocID="{90D088F7-F5C7-4618-8744-F81A17C3CC91}" presName="horz1" presStyleCnt="0"/>
      <dgm:spPr/>
    </dgm:pt>
    <dgm:pt modelId="{C0A36620-F4CE-437A-A031-8E9BE4FF52FE}" type="pres">
      <dgm:prSet presAssocID="{90D088F7-F5C7-4618-8744-F81A17C3CC91}" presName="tx1" presStyleLbl="revTx" presStyleIdx="3" presStyleCnt="5"/>
      <dgm:spPr/>
    </dgm:pt>
    <dgm:pt modelId="{9ED5A53A-C4A6-495A-8818-3A33F1ED0CF9}" type="pres">
      <dgm:prSet presAssocID="{90D088F7-F5C7-4618-8744-F81A17C3CC91}" presName="vert1" presStyleCnt="0"/>
      <dgm:spPr/>
    </dgm:pt>
    <dgm:pt modelId="{4DDB9EC5-ADB2-4E47-9108-9700D557EC5E}" type="pres">
      <dgm:prSet presAssocID="{2C5298F6-A493-4246-ACAB-D942090296F9}" presName="thickLine" presStyleLbl="alignNode1" presStyleIdx="4" presStyleCnt="5"/>
      <dgm:spPr/>
    </dgm:pt>
    <dgm:pt modelId="{75C7550D-5241-4207-A42B-99774CC71780}" type="pres">
      <dgm:prSet presAssocID="{2C5298F6-A493-4246-ACAB-D942090296F9}" presName="horz1" presStyleCnt="0"/>
      <dgm:spPr/>
    </dgm:pt>
    <dgm:pt modelId="{D5FD4061-508C-4BF8-83B5-36E3FD7D3AFD}" type="pres">
      <dgm:prSet presAssocID="{2C5298F6-A493-4246-ACAB-D942090296F9}" presName="tx1" presStyleLbl="revTx" presStyleIdx="4" presStyleCnt="5"/>
      <dgm:spPr/>
    </dgm:pt>
    <dgm:pt modelId="{33062A29-B47A-489B-AA6D-D1F0CEA461E5}" type="pres">
      <dgm:prSet presAssocID="{2C5298F6-A493-4246-ACAB-D942090296F9}" presName="vert1" presStyleCnt="0"/>
      <dgm:spPr/>
    </dgm:pt>
  </dgm:ptLst>
  <dgm:cxnLst>
    <dgm:cxn modelId="{6378AA02-A301-4B72-A8F4-094311FAF60A}" srcId="{32B5D352-1E80-4ADC-8F34-2C7161DD8167}" destId="{66A1F5FF-7A59-4786-84EE-193516FE6546}" srcOrd="1" destOrd="0" parTransId="{F3E29084-798A-41E3-9195-F28F7B496600}" sibTransId="{C2373003-4654-4C34-BE98-0CF4010DBD23}"/>
    <dgm:cxn modelId="{85BA841F-DD58-40AE-9698-4D2D0BB1DDA4}" type="presOf" srcId="{90D088F7-F5C7-4618-8744-F81A17C3CC91}" destId="{C0A36620-F4CE-437A-A031-8E9BE4FF52FE}" srcOrd="0" destOrd="0" presId="urn:microsoft.com/office/officeart/2008/layout/LinedList"/>
    <dgm:cxn modelId="{A649DD2F-097C-4AAF-8066-17BEF661AA55}" srcId="{32B5D352-1E80-4ADC-8F34-2C7161DD8167}" destId="{90D088F7-F5C7-4618-8744-F81A17C3CC91}" srcOrd="3" destOrd="0" parTransId="{70311DEF-F328-417E-9BB4-524E6006E4A0}" sibTransId="{A77D9DD8-81F0-4503-8850-627C25C0CCD6}"/>
    <dgm:cxn modelId="{FBCD006B-63F8-47C7-A13D-718F319BC40D}" type="presOf" srcId="{ED73B545-D622-43FB-93FB-F38B9DDAE81A}" destId="{1BCB1CAC-82C0-4F93-8EB2-C556D0E69138}" srcOrd="0" destOrd="0" presId="urn:microsoft.com/office/officeart/2008/layout/LinedList"/>
    <dgm:cxn modelId="{EB0CEC6D-E76B-4136-84BB-47D8B1FE6717}" srcId="{32B5D352-1E80-4ADC-8F34-2C7161DD8167}" destId="{2C5298F6-A493-4246-ACAB-D942090296F9}" srcOrd="4" destOrd="0" parTransId="{43C432C7-5C48-4CFE-BAA0-68DC65637E4F}" sibTransId="{57B842D4-01E8-4DA7-AE2A-21D0118EB1D3}"/>
    <dgm:cxn modelId="{2947379F-6650-48EC-9673-A23A9ED13785}" type="presOf" srcId="{71805F93-7F83-440E-B309-D34279A4B555}" destId="{71D5278C-C71C-439B-9C94-D2EFC93CF49E}" srcOrd="0" destOrd="0" presId="urn:microsoft.com/office/officeart/2008/layout/LinedList"/>
    <dgm:cxn modelId="{055D4AA8-CBBB-496C-B85E-8CE119A5A72D}" srcId="{32B5D352-1E80-4ADC-8F34-2C7161DD8167}" destId="{ED73B545-D622-43FB-93FB-F38B9DDAE81A}" srcOrd="2" destOrd="0" parTransId="{9E6E4A92-DB75-426F-A7ED-4161552A5F6D}" sibTransId="{E14B6A89-14E0-4C2B-A7D4-C396C8B4E7AE}"/>
    <dgm:cxn modelId="{63C532B1-A687-475D-82EB-2FE4CDDEB8BC}" type="presOf" srcId="{66A1F5FF-7A59-4786-84EE-193516FE6546}" destId="{4CC02FEC-F940-4797-AC15-196C2A5C31B8}" srcOrd="0" destOrd="0" presId="urn:microsoft.com/office/officeart/2008/layout/LinedList"/>
    <dgm:cxn modelId="{683770CB-2F2D-4C95-A6D0-5D5F1CCA3856}" type="presOf" srcId="{32B5D352-1E80-4ADC-8F34-2C7161DD8167}" destId="{AA4194FF-7B33-4304-8EE1-AA3992B92C19}" srcOrd="0" destOrd="0" presId="urn:microsoft.com/office/officeart/2008/layout/LinedList"/>
    <dgm:cxn modelId="{B27524E1-8068-4D07-8256-00F3055B8048}" type="presOf" srcId="{2C5298F6-A493-4246-ACAB-D942090296F9}" destId="{D5FD4061-508C-4BF8-83B5-36E3FD7D3AFD}" srcOrd="0" destOrd="0" presId="urn:microsoft.com/office/officeart/2008/layout/LinedList"/>
    <dgm:cxn modelId="{29213BFC-A683-42B6-A00B-7206B21279C1}" srcId="{32B5D352-1E80-4ADC-8F34-2C7161DD8167}" destId="{71805F93-7F83-440E-B309-D34279A4B555}" srcOrd="0" destOrd="0" parTransId="{D33B0420-9B5A-4B4C-9BF1-58F9E2BCEF28}" sibTransId="{D6A24C5F-FDE7-4FAF-9557-65CF6EBD3A2D}"/>
    <dgm:cxn modelId="{5627526D-CFD2-40F4-8272-60A7C68CF024}" type="presParOf" srcId="{AA4194FF-7B33-4304-8EE1-AA3992B92C19}" destId="{3B1956C2-D3BC-4B64-A547-FAAD60713C69}" srcOrd="0" destOrd="0" presId="urn:microsoft.com/office/officeart/2008/layout/LinedList"/>
    <dgm:cxn modelId="{BF9EC0D2-0218-4928-A196-84EDC42C4518}" type="presParOf" srcId="{AA4194FF-7B33-4304-8EE1-AA3992B92C19}" destId="{D5A00DDD-DB7C-44FA-9BE4-9E0846C042E6}" srcOrd="1" destOrd="0" presId="urn:microsoft.com/office/officeart/2008/layout/LinedList"/>
    <dgm:cxn modelId="{9D9E4031-DC96-4F00-9A92-D7337D55982C}" type="presParOf" srcId="{D5A00DDD-DB7C-44FA-9BE4-9E0846C042E6}" destId="{71D5278C-C71C-439B-9C94-D2EFC93CF49E}" srcOrd="0" destOrd="0" presId="urn:microsoft.com/office/officeart/2008/layout/LinedList"/>
    <dgm:cxn modelId="{72D1F3D5-B373-4865-8AC2-07C6468C221F}" type="presParOf" srcId="{D5A00DDD-DB7C-44FA-9BE4-9E0846C042E6}" destId="{1583C4FA-4D04-48F6-A40A-40219B17840E}" srcOrd="1" destOrd="0" presId="urn:microsoft.com/office/officeart/2008/layout/LinedList"/>
    <dgm:cxn modelId="{04FDBBC3-89FE-4CBB-8D91-0336019B9C8C}" type="presParOf" srcId="{AA4194FF-7B33-4304-8EE1-AA3992B92C19}" destId="{CEA212EF-0056-4C8B-A976-162F2CA0DE20}" srcOrd="2" destOrd="0" presId="urn:microsoft.com/office/officeart/2008/layout/LinedList"/>
    <dgm:cxn modelId="{2A9379DD-2E9A-41B9-B2E5-11DEAFC7B442}" type="presParOf" srcId="{AA4194FF-7B33-4304-8EE1-AA3992B92C19}" destId="{B40CA86E-2058-4AF1-810B-C5F20D0E562A}" srcOrd="3" destOrd="0" presId="urn:microsoft.com/office/officeart/2008/layout/LinedList"/>
    <dgm:cxn modelId="{4BF123CA-E5A8-4764-8DD0-1C3F95DE5423}" type="presParOf" srcId="{B40CA86E-2058-4AF1-810B-C5F20D0E562A}" destId="{4CC02FEC-F940-4797-AC15-196C2A5C31B8}" srcOrd="0" destOrd="0" presId="urn:microsoft.com/office/officeart/2008/layout/LinedList"/>
    <dgm:cxn modelId="{8378EC6A-6F95-48B0-99C8-BDCB72262028}" type="presParOf" srcId="{B40CA86E-2058-4AF1-810B-C5F20D0E562A}" destId="{B9433B86-FA63-4FE6-A958-518C0D06F441}" srcOrd="1" destOrd="0" presId="urn:microsoft.com/office/officeart/2008/layout/LinedList"/>
    <dgm:cxn modelId="{F591096F-B290-49E0-AB74-FF7CDC869462}" type="presParOf" srcId="{AA4194FF-7B33-4304-8EE1-AA3992B92C19}" destId="{4AF42601-9F90-40E1-AC5B-C1D98AD0D0AE}" srcOrd="4" destOrd="0" presId="urn:microsoft.com/office/officeart/2008/layout/LinedList"/>
    <dgm:cxn modelId="{E1304ADF-CEC7-422E-A962-71A7DB5F53AA}" type="presParOf" srcId="{AA4194FF-7B33-4304-8EE1-AA3992B92C19}" destId="{5B70A791-BB78-4872-A8B7-3759B71001DC}" srcOrd="5" destOrd="0" presId="urn:microsoft.com/office/officeart/2008/layout/LinedList"/>
    <dgm:cxn modelId="{A836B637-D0BC-4E03-9B61-3CE6C0F7D6E1}" type="presParOf" srcId="{5B70A791-BB78-4872-A8B7-3759B71001DC}" destId="{1BCB1CAC-82C0-4F93-8EB2-C556D0E69138}" srcOrd="0" destOrd="0" presId="urn:microsoft.com/office/officeart/2008/layout/LinedList"/>
    <dgm:cxn modelId="{3EB15310-47CD-4131-99C7-97ABAFAC8E83}" type="presParOf" srcId="{5B70A791-BB78-4872-A8B7-3759B71001DC}" destId="{4DF29D2D-FCC5-4978-B93A-30B480E43555}" srcOrd="1" destOrd="0" presId="urn:microsoft.com/office/officeart/2008/layout/LinedList"/>
    <dgm:cxn modelId="{98113063-CC77-474C-B386-6E8EB1B342FC}" type="presParOf" srcId="{AA4194FF-7B33-4304-8EE1-AA3992B92C19}" destId="{142B6D18-19C5-467E-9728-F1D4B452A777}" srcOrd="6" destOrd="0" presId="urn:microsoft.com/office/officeart/2008/layout/LinedList"/>
    <dgm:cxn modelId="{50AD2144-886F-4D66-96CB-C71258A53619}" type="presParOf" srcId="{AA4194FF-7B33-4304-8EE1-AA3992B92C19}" destId="{DB983CAD-A9CE-4697-89F9-32890205DA42}" srcOrd="7" destOrd="0" presId="urn:microsoft.com/office/officeart/2008/layout/LinedList"/>
    <dgm:cxn modelId="{CC5D5946-746B-40DC-B423-FC706951EB1D}" type="presParOf" srcId="{DB983CAD-A9CE-4697-89F9-32890205DA42}" destId="{C0A36620-F4CE-437A-A031-8E9BE4FF52FE}" srcOrd="0" destOrd="0" presId="urn:microsoft.com/office/officeart/2008/layout/LinedList"/>
    <dgm:cxn modelId="{E90E057C-EA1A-4ABD-A6C5-C2F327E851EF}" type="presParOf" srcId="{DB983CAD-A9CE-4697-89F9-32890205DA42}" destId="{9ED5A53A-C4A6-495A-8818-3A33F1ED0CF9}" srcOrd="1" destOrd="0" presId="urn:microsoft.com/office/officeart/2008/layout/LinedList"/>
    <dgm:cxn modelId="{E183E969-5E25-4E8C-8C7C-7142FE0681EA}" type="presParOf" srcId="{AA4194FF-7B33-4304-8EE1-AA3992B92C19}" destId="{4DDB9EC5-ADB2-4E47-9108-9700D557EC5E}" srcOrd="8" destOrd="0" presId="urn:microsoft.com/office/officeart/2008/layout/LinedList"/>
    <dgm:cxn modelId="{4382583C-FA2C-4DAF-892B-02CD78F86AB0}" type="presParOf" srcId="{AA4194FF-7B33-4304-8EE1-AA3992B92C19}" destId="{75C7550D-5241-4207-A42B-99774CC71780}" srcOrd="9" destOrd="0" presId="urn:microsoft.com/office/officeart/2008/layout/LinedList"/>
    <dgm:cxn modelId="{736A046A-2082-451B-9B25-1DB469BA7032}" type="presParOf" srcId="{75C7550D-5241-4207-A42B-99774CC71780}" destId="{D5FD4061-508C-4BF8-83B5-36E3FD7D3AFD}" srcOrd="0" destOrd="0" presId="urn:microsoft.com/office/officeart/2008/layout/LinedList"/>
    <dgm:cxn modelId="{2A4C7D75-B6D5-4AC2-AD2A-D42DC73D7143}" type="presParOf" srcId="{75C7550D-5241-4207-A42B-99774CC71780}" destId="{33062A29-B47A-489B-AA6D-D1F0CEA461E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B5D352-1E80-4ADC-8F34-2C7161DD816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1805F93-7F83-440E-B309-D34279A4B555}">
      <dgm:prSet/>
      <dgm:spPr/>
      <dgm:t>
        <a:bodyPr/>
        <a:lstStyle/>
        <a:p>
          <a:r>
            <a:rPr lang="de-DE" dirty="0"/>
            <a:t>1. Daten Zugriff erstellen</a:t>
          </a:r>
          <a:endParaRPr lang="en-US" dirty="0"/>
        </a:p>
      </dgm:t>
    </dgm:pt>
    <dgm:pt modelId="{D33B0420-9B5A-4B4C-9BF1-58F9E2BCEF28}" type="parTrans" cxnId="{29213BFC-A683-42B6-A00B-7206B21279C1}">
      <dgm:prSet/>
      <dgm:spPr/>
      <dgm:t>
        <a:bodyPr/>
        <a:lstStyle/>
        <a:p>
          <a:endParaRPr lang="en-US"/>
        </a:p>
      </dgm:t>
    </dgm:pt>
    <dgm:pt modelId="{D6A24C5F-FDE7-4FAF-9557-65CF6EBD3A2D}" type="sibTrans" cxnId="{29213BFC-A683-42B6-A00B-7206B21279C1}">
      <dgm:prSet/>
      <dgm:spPr/>
      <dgm:t>
        <a:bodyPr/>
        <a:lstStyle/>
        <a:p>
          <a:endParaRPr lang="en-US"/>
        </a:p>
      </dgm:t>
    </dgm:pt>
    <dgm:pt modelId="{66A1F5FF-7A59-4786-84EE-193516FE6546}">
      <dgm:prSet/>
      <dgm:spPr/>
      <dgm:t>
        <a:bodyPr/>
        <a:lstStyle/>
        <a:p>
          <a:r>
            <a:rPr lang="de-DE" dirty="0"/>
            <a:t>2. Texte der Log Einträge herausfiltern</a:t>
          </a:r>
          <a:endParaRPr lang="en-US" dirty="0"/>
        </a:p>
      </dgm:t>
    </dgm:pt>
    <dgm:pt modelId="{F3E29084-798A-41E3-9195-F28F7B496600}" type="parTrans" cxnId="{6378AA02-A301-4B72-A8F4-094311FAF60A}">
      <dgm:prSet/>
      <dgm:spPr/>
      <dgm:t>
        <a:bodyPr/>
        <a:lstStyle/>
        <a:p>
          <a:endParaRPr lang="en-US"/>
        </a:p>
      </dgm:t>
    </dgm:pt>
    <dgm:pt modelId="{C2373003-4654-4C34-BE98-0CF4010DBD23}" type="sibTrans" cxnId="{6378AA02-A301-4B72-A8F4-094311FAF60A}">
      <dgm:prSet/>
      <dgm:spPr/>
      <dgm:t>
        <a:bodyPr/>
        <a:lstStyle/>
        <a:p>
          <a:endParaRPr lang="en-US"/>
        </a:p>
      </dgm:t>
    </dgm:pt>
    <dgm:pt modelId="{ED73B545-D622-43FB-93FB-F38B9DDAE81A}">
      <dgm:prSet/>
      <dgm:spPr/>
      <dgm:t>
        <a:bodyPr/>
        <a:lstStyle/>
        <a:p>
          <a:r>
            <a:rPr lang="de-DE" dirty="0"/>
            <a:t>3. Texte in Grundform bringen mit </a:t>
          </a:r>
          <a:r>
            <a:rPr lang="de-DE" dirty="0" err="1"/>
            <a:t>Lemmatization</a:t>
          </a:r>
          <a:endParaRPr lang="en-US" dirty="0"/>
        </a:p>
      </dgm:t>
    </dgm:pt>
    <dgm:pt modelId="{9E6E4A92-DB75-426F-A7ED-4161552A5F6D}" type="parTrans" cxnId="{055D4AA8-CBBB-496C-B85E-8CE119A5A72D}">
      <dgm:prSet/>
      <dgm:spPr/>
      <dgm:t>
        <a:bodyPr/>
        <a:lstStyle/>
        <a:p>
          <a:endParaRPr lang="en-US"/>
        </a:p>
      </dgm:t>
    </dgm:pt>
    <dgm:pt modelId="{E14B6A89-14E0-4C2B-A7D4-C396C8B4E7AE}" type="sibTrans" cxnId="{055D4AA8-CBBB-496C-B85E-8CE119A5A72D}">
      <dgm:prSet/>
      <dgm:spPr/>
      <dgm:t>
        <a:bodyPr/>
        <a:lstStyle/>
        <a:p>
          <a:endParaRPr lang="en-US"/>
        </a:p>
      </dgm:t>
    </dgm:pt>
    <dgm:pt modelId="{90D088F7-F5C7-4618-8744-F81A17C3CC91}">
      <dgm:prSet/>
      <dgm:spPr/>
      <dgm:t>
        <a:bodyPr/>
        <a:lstStyle/>
        <a:p>
          <a:r>
            <a:rPr lang="de-DE" dirty="0"/>
            <a:t>4. Lemmatisierten Text in Wörter zerlegen</a:t>
          </a:r>
          <a:endParaRPr lang="en-US" dirty="0"/>
        </a:p>
      </dgm:t>
    </dgm:pt>
    <dgm:pt modelId="{70311DEF-F328-417E-9BB4-524E6006E4A0}" type="parTrans" cxnId="{A649DD2F-097C-4AAF-8066-17BEF661AA55}">
      <dgm:prSet/>
      <dgm:spPr/>
      <dgm:t>
        <a:bodyPr/>
        <a:lstStyle/>
        <a:p>
          <a:endParaRPr lang="en-US"/>
        </a:p>
      </dgm:t>
    </dgm:pt>
    <dgm:pt modelId="{A77D9DD8-81F0-4503-8850-627C25C0CCD6}" type="sibTrans" cxnId="{A649DD2F-097C-4AAF-8066-17BEF661AA55}">
      <dgm:prSet/>
      <dgm:spPr/>
      <dgm:t>
        <a:bodyPr/>
        <a:lstStyle/>
        <a:p>
          <a:endParaRPr lang="en-US"/>
        </a:p>
      </dgm:t>
    </dgm:pt>
    <dgm:pt modelId="{2C5298F6-A493-4246-ACAB-D942090296F9}">
      <dgm:prSet/>
      <dgm:spPr/>
      <dgm:t>
        <a:bodyPr/>
        <a:lstStyle/>
        <a:p>
          <a:r>
            <a:rPr lang="de-DE" dirty="0"/>
            <a:t>5. Zerlegten Text mit </a:t>
          </a:r>
          <a:r>
            <a:rPr lang="de-DE" dirty="0" err="1"/>
            <a:t>Stemming</a:t>
          </a:r>
          <a:r>
            <a:rPr lang="de-DE" dirty="0"/>
            <a:t> auf die Stammform zurückführen</a:t>
          </a:r>
        </a:p>
      </dgm:t>
    </dgm:pt>
    <dgm:pt modelId="{43C432C7-5C48-4CFE-BAA0-68DC65637E4F}" type="parTrans" cxnId="{EB0CEC6D-E76B-4136-84BB-47D8B1FE6717}">
      <dgm:prSet/>
      <dgm:spPr/>
      <dgm:t>
        <a:bodyPr/>
        <a:lstStyle/>
        <a:p>
          <a:endParaRPr lang="en-US"/>
        </a:p>
      </dgm:t>
    </dgm:pt>
    <dgm:pt modelId="{57B842D4-01E8-4DA7-AE2A-21D0118EB1D3}" type="sibTrans" cxnId="{EB0CEC6D-E76B-4136-84BB-47D8B1FE6717}">
      <dgm:prSet/>
      <dgm:spPr/>
      <dgm:t>
        <a:bodyPr/>
        <a:lstStyle/>
        <a:p>
          <a:endParaRPr lang="en-US"/>
        </a:p>
      </dgm:t>
    </dgm:pt>
    <dgm:pt modelId="{F3FAD382-26DA-4008-B5F6-23BC3F3DF1CC}">
      <dgm:prSet/>
      <dgm:spPr/>
      <dgm:t>
        <a:bodyPr/>
        <a:lstStyle/>
        <a:p>
          <a:r>
            <a:rPr lang="de-DE" dirty="0"/>
            <a:t>6. Daten bereinigen</a:t>
          </a:r>
        </a:p>
      </dgm:t>
    </dgm:pt>
    <dgm:pt modelId="{4AE80825-7BD4-402A-ACFF-2F1051C27907}" type="parTrans" cxnId="{5BB16F44-A4DF-4E68-A03B-1C9C3BC67112}">
      <dgm:prSet/>
      <dgm:spPr/>
      <dgm:t>
        <a:bodyPr/>
        <a:lstStyle/>
        <a:p>
          <a:endParaRPr lang="en-US"/>
        </a:p>
      </dgm:t>
    </dgm:pt>
    <dgm:pt modelId="{BC6E3B6C-E730-4D29-9088-8715B7DF788F}" type="sibTrans" cxnId="{5BB16F44-A4DF-4E68-A03B-1C9C3BC67112}">
      <dgm:prSet/>
      <dgm:spPr/>
      <dgm:t>
        <a:bodyPr/>
        <a:lstStyle/>
        <a:p>
          <a:endParaRPr lang="en-US"/>
        </a:p>
      </dgm:t>
    </dgm:pt>
    <dgm:pt modelId="{AA4194FF-7B33-4304-8EE1-AA3992B92C19}" type="pres">
      <dgm:prSet presAssocID="{32B5D352-1E80-4ADC-8F34-2C7161DD8167}" presName="vert0" presStyleCnt="0">
        <dgm:presLayoutVars>
          <dgm:dir/>
          <dgm:animOne val="branch"/>
          <dgm:animLvl val="lvl"/>
        </dgm:presLayoutVars>
      </dgm:prSet>
      <dgm:spPr/>
    </dgm:pt>
    <dgm:pt modelId="{3B1956C2-D3BC-4B64-A547-FAAD60713C69}" type="pres">
      <dgm:prSet presAssocID="{71805F93-7F83-440E-B309-D34279A4B555}" presName="thickLine" presStyleLbl="alignNode1" presStyleIdx="0" presStyleCnt="6"/>
      <dgm:spPr/>
    </dgm:pt>
    <dgm:pt modelId="{D5A00DDD-DB7C-44FA-9BE4-9E0846C042E6}" type="pres">
      <dgm:prSet presAssocID="{71805F93-7F83-440E-B309-D34279A4B555}" presName="horz1" presStyleCnt="0"/>
      <dgm:spPr/>
    </dgm:pt>
    <dgm:pt modelId="{71D5278C-C71C-439B-9C94-D2EFC93CF49E}" type="pres">
      <dgm:prSet presAssocID="{71805F93-7F83-440E-B309-D34279A4B555}" presName="tx1" presStyleLbl="revTx" presStyleIdx="0" presStyleCnt="6"/>
      <dgm:spPr/>
    </dgm:pt>
    <dgm:pt modelId="{1583C4FA-4D04-48F6-A40A-40219B17840E}" type="pres">
      <dgm:prSet presAssocID="{71805F93-7F83-440E-B309-D34279A4B555}" presName="vert1" presStyleCnt="0"/>
      <dgm:spPr/>
    </dgm:pt>
    <dgm:pt modelId="{CEA212EF-0056-4C8B-A976-162F2CA0DE20}" type="pres">
      <dgm:prSet presAssocID="{66A1F5FF-7A59-4786-84EE-193516FE6546}" presName="thickLine" presStyleLbl="alignNode1" presStyleIdx="1" presStyleCnt="6"/>
      <dgm:spPr/>
    </dgm:pt>
    <dgm:pt modelId="{B40CA86E-2058-4AF1-810B-C5F20D0E562A}" type="pres">
      <dgm:prSet presAssocID="{66A1F5FF-7A59-4786-84EE-193516FE6546}" presName="horz1" presStyleCnt="0"/>
      <dgm:spPr/>
    </dgm:pt>
    <dgm:pt modelId="{4CC02FEC-F940-4797-AC15-196C2A5C31B8}" type="pres">
      <dgm:prSet presAssocID="{66A1F5FF-7A59-4786-84EE-193516FE6546}" presName="tx1" presStyleLbl="revTx" presStyleIdx="1" presStyleCnt="6"/>
      <dgm:spPr/>
    </dgm:pt>
    <dgm:pt modelId="{B9433B86-FA63-4FE6-A958-518C0D06F441}" type="pres">
      <dgm:prSet presAssocID="{66A1F5FF-7A59-4786-84EE-193516FE6546}" presName="vert1" presStyleCnt="0"/>
      <dgm:spPr/>
    </dgm:pt>
    <dgm:pt modelId="{4AF42601-9F90-40E1-AC5B-C1D98AD0D0AE}" type="pres">
      <dgm:prSet presAssocID="{ED73B545-D622-43FB-93FB-F38B9DDAE81A}" presName="thickLine" presStyleLbl="alignNode1" presStyleIdx="2" presStyleCnt="6"/>
      <dgm:spPr/>
    </dgm:pt>
    <dgm:pt modelId="{5B70A791-BB78-4872-A8B7-3759B71001DC}" type="pres">
      <dgm:prSet presAssocID="{ED73B545-D622-43FB-93FB-F38B9DDAE81A}" presName="horz1" presStyleCnt="0"/>
      <dgm:spPr/>
    </dgm:pt>
    <dgm:pt modelId="{1BCB1CAC-82C0-4F93-8EB2-C556D0E69138}" type="pres">
      <dgm:prSet presAssocID="{ED73B545-D622-43FB-93FB-F38B9DDAE81A}" presName="tx1" presStyleLbl="revTx" presStyleIdx="2" presStyleCnt="6"/>
      <dgm:spPr/>
    </dgm:pt>
    <dgm:pt modelId="{4DF29D2D-FCC5-4978-B93A-30B480E43555}" type="pres">
      <dgm:prSet presAssocID="{ED73B545-D622-43FB-93FB-F38B9DDAE81A}" presName="vert1" presStyleCnt="0"/>
      <dgm:spPr/>
    </dgm:pt>
    <dgm:pt modelId="{142B6D18-19C5-467E-9728-F1D4B452A777}" type="pres">
      <dgm:prSet presAssocID="{90D088F7-F5C7-4618-8744-F81A17C3CC91}" presName="thickLine" presStyleLbl="alignNode1" presStyleIdx="3" presStyleCnt="6"/>
      <dgm:spPr/>
    </dgm:pt>
    <dgm:pt modelId="{DB983CAD-A9CE-4697-89F9-32890205DA42}" type="pres">
      <dgm:prSet presAssocID="{90D088F7-F5C7-4618-8744-F81A17C3CC91}" presName="horz1" presStyleCnt="0"/>
      <dgm:spPr/>
    </dgm:pt>
    <dgm:pt modelId="{C0A36620-F4CE-437A-A031-8E9BE4FF52FE}" type="pres">
      <dgm:prSet presAssocID="{90D088F7-F5C7-4618-8744-F81A17C3CC91}" presName="tx1" presStyleLbl="revTx" presStyleIdx="3" presStyleCnt="6"/>
      <dgm:spPr/>
    </dgm:pt>
    <dgm:pt modelId="{9ED5A53A-C4A6-495A-8818-3A33F1ED0CF9}" type="pres">
      <dgm:prSet presAssocID="{90D088F7-F5C7-4618-8744-F81A17C3CC91}" presName="vert1" presStyleCnt="0"/>
      <dgm:spPr/>
    </dgm:pt>
    <dgm:pt modelId="{4DDB9EC5-ADB2-4E47-9108-9700D557EC5E}" type="pres">
      <dgm:prSet presAssocID="{2C5298F6-A493-4246-ACAB-D942090296F9}" presName="thickLine" presStyleLbl="alignNode1" presStyleIdx="4" presStyleCnt="6"/>
      <dgm:spPr/>
    </dgm:pt>
    <dgm:pt modelId="{75C7550D-5241-4207-A42B-99774CC71780}" type="pres">
      <dgm:prSet presAssocID="{2C5298F6-A493-4246-ACAB-D942090296F9}" presName="horz1" presStyleCnt="0"/>
      <dgm:spPr/>
    </dgm:pt>
    <dgm:pt modelId="{D5FD4061-508C-4BF8-83B5-36E3FD7D3AFD}" type="pres">
      <dgm:prSet presAssocID="{2C5298F6-A493-4246-ACAB-D942090296F9}" presName="tx1" presStyleLbl="revTx" presStyleIdx="4" presStyleCnt="6"/>
      <dgm:spPr/>
    </dgm:pt>
    <dgm:pt modelId="{33062A29-B47A-489B-AA6D-D1F0CEA461E5}" type="pres">
      <dgm:prSet presAssocID="{2C5298F6-A493-4246-ACAB-D942090296F9}" presName="vert1" presStyleCnt="0"/>
      <dgm:spPr/>
    </dgm:pt>
    <dgm:pt modelId="{B6E3AE86-D8E3-4304-92E1-7CC57DF2C8CA}" type="pres">
      <dgm:prSet presAssocID="{F3FAD382-26DA-4008-B5F6-23BC3F3DF1CC}" presName="thickLine" presStyleLbl="alignNode1" presStyleIdx="5" presStyleCnt="6"/>
      <dgm:spPr/>
    </dgm:pt>
    <dgm:pt modelId="{9FD3E9D9-FD0D-4521-91DE-B24CAA2748C2}" type="pres">
      <dgm:prSet presAssocID="{F3FAD382-26DA-4008-B5F6-23BC3F3DF1CC}" presName="horz1" presStyleCnt="0"/>
      <dgm:spPr/>
    </dgm:pt>
    <dgm:pt modelId="{DF9080AE-C644-47B9-A96E-A60CD004680A}" type="pres">
      <dgm:prSet presAssocID="{F3FAD382-26DA-4008-B5F6-23BC3F3DF1CC}" presName="tx1" presStyleLbl="revTx" presStyleIdx="5" presStyleCnt="6"/>
      <dgm:spPr/>
    </dgm:pt>
    <dgm:pt modelId="{C4EF29DB-7423-4C7B-9116-4A10752BC64B}" type="pres">
      <dgm:prSet presAssocID="{F3FAD382-26DA-4008-B5F6-23BC3F3DF1CC}" presName="vert1" presStyleCnt="0"/>
      <dgm:spPr/>
    </dgm:pt>
  </dgm:ptLst>
  <dgm:cxnLst>
    <dgm:cxn modelId="{6378AA02-A301-4B72-A8F4-094311FAF60A}" srcId="{32B5D352-1E80-4ADC-8F34-2C7161DD8167}" destId="{66A1F5FF-7A59-4786-84EE-193516FE6546}" srcOrd="1" destOrd="0" parTransId="{F3E29084-798A-41E3-9195-F28F7B496600}" sibTransId="{C2373003-4654-4C34-BE98-0CF4010DBD23}"/>
    <dgm:cxn modelId="{85BA841F-DD58-40AE-9698-4D2D0BB1DDA4}" type="presOf" srcId="{90D088F7-F5C7-4618-8744-F81A17C3CC91}" destId="{C0A36620-F4CE-437A-A031-8E9BE4FF52FE}" srcOrd="0" destOrd="0" presId="urn:microsoft.com/office/officeart/2008/layout/LinedList"/>
    <dgm:cxn modelId="{A649DD2F-097C-4AAF-8066-17BEF661AA55}" srcId="{32B5D352-1E80-4ADC-8F34-2C7161DD8167}" destId="{90D088F7-F5C7-4618-8744-F81A17C3CC91}" srcOrd="3" destOrd="0" parTransId="{70311DEF-F328-417E-9BB4-524E6006E4A0}" sibTransId="{A77D9DD8-81F0-4503-8850-627C25C0CCD6}"/>
    <dgm:cxn modelId="{5BB16F44-A4DF-4E68-A03B-1C9C3BC67112}" srcId="{32B5D352-1E80-4ADC-8F34-2C7161DD8167}" destId="{F3FAD382-26DA-4008-B5F6-23BC3F3DF1CC}" srcOrd="5" destOrd="0" parTransId="{4AE80825-7BD4-402A-ACFF-2F1051C27907}" sibTransId="{BC6E3B6C-E730-4D29-9088-8715B7DF788F}"/>
    <dgm:cxn modelId="{FBCD006B-63F8-47C7-A13D-718F319BC40D}" type="presOf" srcId="{ED73B545-D622-43FB-93FB-F38B9DDAE81A}" destId="{1BCB1CAC-82C0-4F93-8EB2-C556D0E69138}" srcOrd="0" destOrd="0" presId="urn:microsoft.com/office/officeart/2008/layout/LinedList"/>
    <dgm:cxn modelId="{EB0CEC6D-E76B-4136-84BB-47D8B1FE6717}" srcId="{32B5D352-1E80-4ADC-8F34-2C7161DD8167}" destId="{2C5298F6-A493-4246-ACAB-D942090296F9}" srcOrd="4" destOrd="0" parTransId="{43C432C7-5C48-4CFE-BAA0-68DC65637E4F}" sibTransId="{57B842D4-01E8-4DA7-AE2A-21D0118EB1D3}"/>
    <dgm:cxn modelId="{2947379F-6650-48EC-9673-A23A9ED13785}" type="presOf" srcId="{71805F93-7F83-440E-B309-D34279A4B555}" destId="{71D5278C-C71C-439B-9C94-D2EFC93CF49E}" srcOrd="0" destOrd="0" presId="urn:microsoft.com/office/officeart/2008/layout/LinedList"/>
    <dgm:cxn modelId="{055D4AA8-CBBB-496C-B85E-8CE119A5A72D}" srcId="{32B5D352-1E80-4ADC-8F34-2C7161DD8167}" destId="{ED73B545-D622-43FB-93FB-F38B9DDAE81A}" srcOrd="2" destOrd="0" parTransId="{9E6E4A92-DB75-426F-A7ED-4161552A5F6D}" sibTransId="{E14B6A89-14E0-4C2B-A7D4-C396C8B4E7AE}"/>
    <dgm:cxn modelId="{63C532B1-A687-475D-82EB-2FE4CDDEB8BC}" type="presOf" srcId="{66A1F5FF-7A59-4786-84EE-193516FE6546}" destId="{4CC02FEC-F940-4797-AC15-196C2A5C31B8}" srcOrd="0" destOrd="0" presId="urn:microsoft.com/office/officeart/2008/layout/LinedList"/>
    <dgm:cxn modelId="{683770CB-2F2D-4C95-A6D0-5D5F1CCA3856}" type="presOf" srcId="{32B5D352-1E80-4ADC-8F34-2C7161DD8167}" destId="{AA4194FF-7B33-4304-8EE1-AA3992B92C19}" srcOrd="0" destOrd="0" presId="urn:microsoft.com/office/officeart/2008/layout/LinedList"/>
    <dgm:cxn modelId="{B27524E1-8068-4D07-8256-00F3055B8048}" type="presOf" srcId="{2C5298F6-A493-4246-ACAB-D942090296F9}" destId="{D5FD4061-508C-4BF8-83B5-36E3FD7D3AFD}" srcOrd="0" destOrd="0" presId="urn:microsoft.com/office/officeart/2008/layout/LinedList"/>
    <dgm:cxn modelId="{DAD59EF9-9E07-43BD-8A09-1B7597D440F5}" type="presOf" srcId="{F3FAD382-26DA-4008-B5F6-23BC3F3DF1CC}" destId="{DF9080AE-C644-47B9-A96E-A60CD004680A}" srcOrd="0" destOrd="0" presId="urn:microsoft.com/office/officeart/2008/layout/LinedList"/>
    <dgm:cxn modelId="{29213BFC-A683-42B6-A00B-7206B21279C1}" srcId="{32B5D352-1E80-4ADC-8F34-2C7161DD8167}" destId="{71805F93-7F83-440E-B309-D34279A4B555}" srcOrd="0" destOrd="0" parTransId="{D33B0420-9B5A-4B4C-9BF1-58F9E2BCEF28}" sibTransId="{D6A24C5F-FDE7-4FAF-9557-65CF6EBD3A2D}"/>
    <dgm:cxn modelId="{5627526D-CFD2-40F4-8272-60A7C68CF024}" type="presParOf" srcId="{AA4194FF-7B33-4304-8EE1-AA3992B92C19}" destId="{3B1956C2-D3BC-4B64-A547-FAAD60713C69}" srcOrd="0" destOrd="0" presId="urn:microsoft.com/office/officeart/2008/layout/LinedList"/>
    <dgm:cxn modelId="{BF9EC0D2-0218-4928-A196-84EDC42C4518}" type="presParOf" srcId="{AA4194FF-7B33-4304-8EE1-AA3992B92C19}" destId="{D5A00DDD-DB7C-44FA-9BE4-9E0846C042E6}" srcOrd="1" destOrd="0" presId="urn:microsoft.com/office/officeart/2008/layout/LinedList"/>
    <dgm:cxn modelId="{9D9E4031-DC96-4F00-9A92-D7337D55982C}" type="presParOf" srcId="{D5A00DDD-DB7C-44FA-9BE4-9E0846C042E6}" destId="{71D5278C-C71C-439B-9C94-D2EFC93CF49E}" srcOrd="0" destOrd="0" presId="urn:microsoft.com/office/officeart/2008/layout/LinedList"/>
    <dgm:cxn modelId="{72D1F3D5-B373-4865-8AC2-07C6468C221F}" type="presParOf" srcId="{D5A00DDD-DB7C-44FA-9BE4-9E0846C042E6}" destId="{1583C4FA-4D04-48F6-A40A-40219B17840E}" srcOrd="1" destOrd="0" presId="urn:microsoft.com/office/officeart/2008/layout/LinedList"/>
    <dgm:cxn modelId="{04FDBBC3-89FE-4CBB-8D91-0336019B9C8C}" type="presParOf" srcId="{AA4194FF-7B33-4304-8EE1-AA3992B92C19}" destId="{CEA212EF-0056-4C8B-A976-162F2CA0DE20}" srcOrd="2" destOrd="0" presId="urn:microsoft.com/office/officeart/2008/layout/LinedList"/>
    <dgm:cxn modelId="{2A9379DD-2E9A-41B9-B2E5-11DEAFC7B442}" type="presParOf" srcId="{AA4194FF-7B33-4304-8EE1-AA3992B92C19}" destId="{B40CA86E-2058-4AF1-810B-C5F20D0E562A}" srcOrd="3" destOrd="0" presId="urn:microsoft.com/office/officeart/2008/layout/LinedList"/>
    <dgm:cxn modelId="{4BF123CA-E5A8-4764-8DD0-1C3F95DE5423}" type="presParOf" srcId="{B40CA86E-2058-4AF1-810B-C5F20D0E562A}" destId="{4CC02FEC-F940-4797-AC15-196C2A5C31B8}" srcOrd="0" destOrd="0" presId="urn:microsoft.com/office/officeart/2008/layout/LinedList"/>
    <dgm:cxn modelId="{8378EC6A-6F95-48B0-99C8-BDCB72262028}" type="presParOf" srcId="{B40CA86E-2058-4AF1-810B-C5F20D0E562A}" destId="{B9433B86-FA63-4FE6-A958-518C0D06F441}" srcOrd="1" destOrd="0" presId="urn:microsoft.com/office/officeart/2008/layout/LinedList"/>
    <dgm:cxn modelId="{F591096F-B290-49E0-AB74-FF7CDC869462}" type="presParOf" srcId="{AA4194FF-7B33-4304-8EE1-AA3992B92C19}" destId="{4AF42601-9F90-40E1-AC5B-C1D98AD0D0AE}" srcOrd="4" destOrd="0" presId="urn:microsoft.com/office/officeart/2008/layout/LinedList"/>
    <dgm:cxn modelId="{E1304ADF-CEC7-422E-A962-71A7DB5F53AA}" type="presParOf" srcId="{AA4194FF-7B33-4304-8EE1-AA3992B92C19}" destId="{5B70A791-BB78-4872-A8B7-3759B71001DC}" srcOrd="5" destOrd="0" presId="urn:microsoft.com/office/officeart/2008/layout/LinedList"/>
    <dgm:cxn modelId="{A836B637-D0BC-4E03-9B61-3CE6C0F7D6E1}" type="presParOf" srcId="{5B70A791-BB78-4872-A8B7-3759B71001DC}" destId="{1BCB1CAC-82C0-4F93-8EB2-C556D0E69138}" srcOrd="0" destOrd="0" presId="urn:microsoft.com/office/officeart/2008/layout/LinedList"/>
    <dgm:cxn modelId="{3EB15310-47CD-4131-99C7-97ABAFAC8E83}" type="presParOf" srcId="{5B70A791-BB78-4872-A8B7-3759B71001DC}" destId="{4DF29D2D-FCC5-4978-B93A-30B480E43555}" srcOrd="1" destOrd="0" presId="urn:microsoft.com/office/officeart/2008/layout/LinedList"/>
    <dgm:cxn modelId="{98113063-CC77-474C-B386-6E8EB1B342FC}" type="presParOf" srcId="{AA4194FF-7B33-4304-8EE1-AA3992B92C19}" destId="{142B6D18-19C5-467E-9728-F1D4B452A777}" srcOrd="6" destOrd="0" presId="urn:microsoft.com/office/officeart/2008/layout/LinedList"/>
    <dgm:cxn modelId="{50AD2144-886F-4D66-96CB-C71258A53619}" type="presParOf" srcId="{AA4194FF-7B33-4304-8EE1-AA3992B92C19}" destId="{DB983CAD-A9CE-4697-89F9-32890205DA42}" srcOrd="7" destOrd="0" presId="urn:microsoft.com/office/officeart/2008/layout/LinedList"/>
    <dgm:cxn modelId="{CC5D5946-746B-40DC-B423-FC706951EB1D}" type="presParOf" srcId="{DB983CAD-A9CE-4697-89F9-32890205DA42}" destId="{C0A36620-F4CE-437A-A031-8E9BE4FF52FE}" srcOrd="0" destOrd="0" presId="urn:microsoft.com/office/officeart/2008/layout/LinedList"/>
    <dgm:cxn modelId="{E90E057C-EA1A-4ABD-A6C5-C2F327E851EF}" type="presParOf" srcId="{DB983CAD-A9CE-4697-89F9-32890205DA42}" destId="{9ED5A53A-C4A6-495A-8818-3A33F1ED0CF9}" srcOrd="1" destOrd="0" presId="urn:microsoft.com/office/officeart/2008/layout/LinedList"/>
    <dgm:cxn modelId="{E183E969-5E25-4E8C-8C7C-7142FE0681EA}" type="presParOf" srcId="{AA4194FF-7B33-4304-8EE1-AA3992B92C19}" destId="{4DDB9EC5-ADB2-4E47-9108-9700D557EC5E}" srcOrd="8" destOrd="0" presId="urn:microsoft.com/office/officeart/2008/layout/LinedList"/>
    <dgm:cxn modelId="{4382583C-FA2C-4DAF-892B-02CD78F86AB0}" type="presParOf" srcId="{AA4194FF-7B33-4304-8EE1-AA3992B92C19}" destId="{75C7550D-5241-4207-A42B-99774CC71780}" srcOrd="9" destOrd="0" presId="urn:microsoft.com/office/officeart/2008/layout/LinedList"/>
    <dgm:cxn modelId="{736A046A-2082-451B-9B25-1DB469BA7032}" type="presParOf" srcId="{75C7550D-5241-4207-A42B-99774CC71780}" destId="{D5FD4061-508C-4BF8-83B5-36E3FD7D3AFD}" srcOrd="0" destOrd="0" presId="urn:microsoft.com/office/officeart/2008/layout/LinedList"/>
    <dgm:cxn modelId="{2A4C7D75-B6D5-4AC2-AD2A-D42DC73D7143}" type="presParOf" srcId="{75C7550D-5241-4207-A42B-99774CC71780}" destId="{33062A29-B47A-489B-AA6D-D1F0CEA461E5}" srcOrd="1" destOrd="0" presId="urn:microsoft.com/office/officeart/2008/layout/LinedList"/>
    <dgm:cxn modelId="{287C4BA5-26F9-4ED4-8473-91D40E9A44AB}" type="presParOf" srcId="{AA4194FF-7B33-4304-8EE1-AA3992B92C19}" destId="{B6E3AE86-D8E3-4304-92E1-7CC57DF2C8CA}" srcOrd="10" destOrd="0" presId="urn:microsoft.com/office/officeart/2008/layout/LinedList"/>
    <dgm:cxn modelId="{BE57A04B-0B57-4D21-8488-A328FC18C425}" type="presParOf" srcId="{AA4194FF-7B33-4304-8EE1-AA3992B92C19}" destId="{9FD3E9D9-FD0D-4521-91DE-B24CAA2748C2}" srcOrd="11" destOrd="0" presId="urn:microsoft.com/office/officeart/2008/layout/LinedList"/>
    <dgm:cxn modelId="{0BF51B65-F260-48A8-BDDC-9897E1A10764}" type="presParOf" srcId="{9FD3E9D9-FD0D-4521-91DE-B24CAA2748C2}" destId="{DF9080AE-C644-47B9-A96E-A60CD004680A}" srcOrd="0" destOrd="0" presId="urn:microsoft.com/office/officeart/2008/layout/LinedList"/>
    <dgm:cxn modelId="{EEB96F4D-A098-431D-BAEA-7A1191522E92}" type="presParOf" srcId="{9FD3E9D9-FD0D-4521-91DE-B24CAA2748C2}" destId="{C4EF29DB-7423-4C7B-9116-4A10752BC64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956C2-D3BC-4B64-A547-FAAD60713C69}">
      <dsp:nvSpPr>
        <dsp:cNvPr id="0" name=""/>
        <dsp:cNvSpPr/>
      </dsp:nvSpPr>
      <dsp:spPr>
        <a:xfrm>
          <a:off x="0" y="37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5278C-C71C-439B-9C94-D2EFC93CF49E}">
      <dsp:nvSpPr>
        <dsp:cNvPr id="0" name=""/>
        <dsp:cNvSpPr/>
      </dsp:nvSpPr>
      <dsp:spPr>
        <a:xfrm>
          <a:off x="0" y="379"/>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de-DE" sz="2800" kern="1200" dirty="0"/>
            <a:t>1. Datenanbindung erstellen</a:t>
          </a:r>
          <a:endParaRPr lang="en-US" sz="2800" kern="1200" dirty="0"/>
        </a:p>
      </dsp:txBody>
      <dsp:txXfrm>
        <a:off x="0" y="379"/>
        <a:ext cx="10515600" cy="621166"/>
      </dsp:txXfrm>
    </dsp:sp>
    <dsp:sp modelId="{CEA212EF-0056-4C8B-A976-162F2CA0DE20}">
      <dsp:nvSpPr>
        <dsp:cNvPr id="0" name=""/>
        <dsp:cNvSpPr/>
      </dsp:nvSpPr>
      <dsp:spPr>
        <a:xfrm>
          <a:off x="0" y="62154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C02FEC-F940-4797-AC15-196C2A5C31B8}">
      <dsp:nvSpPr>
        <dsp:cNvPr id="0" name=""/>
        <dsp:cNvSpPr/>
      </dsp:nvSpPr>
      <dsp:spPr>
        <a:xfrm>
          <a:off x="0" y="621546"/>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de-DE" sz="2800" kern="1200" dirty="0"/>
            <a:t>2. Fehlerhafte Daten </a:t>
          </a:r>
          <a:r>
            <a:rPr lang="de-DE" sz="2800" kern="1200" dirty="0" err="1"/>
            <a:t>enfernen</a:t>
          </a:r>
          <a:endParaRPr lang="en-US" sz="2800" kern="1200" dirty="0"/>
        </a:p>
      </dsp:txBody>
      <dsp:txXfrm>
        <a:off x="0" y="621546"/>
        <a:ext cx="10515600" cy="621166"/>
      </dsp:txXfrm>
    </dsp:sp>
    <dsp:sp modelId="{4AF42601-9F90-40E1-AC5B-C1D98AD0D0AE}">
      <dsp:nvSpPr>
        <dsp:cNvPr id="0" name=""/>
        <dsp:cNvSpPr/>
      </dsp:nvSpPr>
      <dsp:spPr>
        <a:xfrm>
          <a:off x="0" y="124271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CB1CAC-82C0-4F93-8EB2-C556D0E69138}">
      <dsp:nvSpPr>
        <dsp:cNvPr id="0" name=""/>
        <dsp:cNvSpPr/>
      </dsp:nvSpPr>
      <dsp:spPr>
        <a:xfrm>
          <a:off x="0" y="1242713"/>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de-DE" sz="2800" kern="1200" dirty="0"/>
            <a:t>3. Neues Feature hinzufügen (Zielvariable)</a:t>
          </a:r>
          <a:endParaRPr lang="en-US" sz="2800" kern="1200" dirty="0"/>
        </a:p>
      </dsp:txBody>
      <dsp:txXfrm>
        <a:off x="0" y="1242713"/>
        <a:ext cx="10515600" cy="621166"/>
      </dsp:txXfrm>
    </dsp:sp>
    <dsp:sp modelId="{142B6D18-19C5-467E-9728-F1D4B452A777}">
      <dsp:nvSpPr>
        <dsp:cNvPr id="0" name=""/>
        <dsp:cNvSpPr/>
      </dsp:nvSpPr>
      <dsp:spPr>
        <a:xfrm>
          <a:off x="0" y="186387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A36620-F4CE-437A-A031-8E9BE4FF52FE}">
      <dsp:nvSpPr>
        <dsp:cNvPr id="0" name=""/>
        <dsp:cNvSpPr/>
      </dsp:nvSpPr>
      <dsp:spPr>
        <a:xfrm>
          <a:off x="0" y="1863879"/>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de-DE" sz="2800" kern="1200" dirty="0"/>
            <a:t>4. Nicht relevante Features aus dem Datensatz </a:t>
          </a:r>
          <a:r>
            <a:rPr lang="de-DE" sz="2800" kern="1200" dirty="0" err="1"/>
            <a:t>enfernen</a:t>
          </a:r>
          <a:endParaRPr lang="en-US" sz="2800" kern="1200" dirty="0"/>
        </a:p>
      </dsp:txBody>
      <dsp:txXfrm>
        <a:off x="0" y="1863879"/>
        <a:ext cx="10515600" cy="621166"/>
      </dsp:txXfrm>
    </dsp:sp>
    <dsp:sp modelId="{4DDB9EC5-ADB2-4E47-9108-9700D557EC5E}">
      <dsp:nvSpPr>
        <dsp:cNvPr id="0" name=""/>
        <dsp:cNvSpPr/>
      </dsp:nvSpPr>
      <dsp:spPr>
        <a:xfrm>
          <a:off x="0" y="248504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FD4061-508C-4BF8-83B5-36E3FD7D3AFD}">
      <dsp:nvSpPr>
        <dsp:cNvPr id="0" name=""/>
        <dsp:cNvSpPr/>
      </dsp:nvSpPr>
      <dsp:spPr>
        <a:xfrm>
          <a:off x="0" y="2485046"/>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de-DE" sz="2800" kern="1200" dirty="0"/>
            <a:t>5. Daten für lineare Regression normalisieren</a:t>
          </a:r>
          <a:endParaRPr lang="en-US" sz="2800" kern="1200" dirty="0"/>
        </a:p>
      </dsp:txBody>
      <dsp:txXfrm>
        <a:off x="0" y="2485046"/>
        <a:ext cx="10515600" cy="621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956C2-D3BC-4B64-A547-FAAD60713C69}">
      <dsp:nvSpPr>
        <dsp:cNvPr id="0" name=""/>
        <dsp:cNvSpPr/>
      </dsp:nvSpPr>
      <dsp:spPr>
        <a:xfrm>
          <a:off x="0" y="151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5278C-C71C-439B-9C94-D2EFC93CF49E}">
      <dsp:nvSpPr>
        <dsp:cNvPr id="0" name=""/>
        <dsp:cNvSpPr/>
      </dsp:nvSpPr>
      <dsp:spPr>
        <a:xfrm>
          <a:off x="0" y="151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1. Daten Zugriff erstellen</a:t>
          </a:r>
          <a:endParaRPr lang="en-US" sz="2300" kern="1200" dirty="0"/>
        </a:p>
      </dsp:txBody>
      <dsp:txXfrm>
        <a:off x="0" y="1516"/>
        <a:ext cx="10515600" cy="517259"/>
      </dsp:txXfrm>
    </dsp:sp>
    <dsp:sp modelId="{CEA212EF-0056-4C8B-A976-162F2CA0DE20}">
      <dsp:nvSpPr>
        <dsp:cNvPr id="0" name=""/>
        <dsp:cNvSpPr/>
      </dsp:nvSpPr>
      <dsp:spPr>
        <a:xfrm>
          <a:off x="0" y="51877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C02FEC-F940-4797-AC15-196C2A5C31B8}">
      <dsp:nvSpPr>
        <dsp:cNvPr id="0" name=""/>
        <dsp:cNvSpPr/>
      </dsp:nvSpPr>
      <dsp:spPr>
        <a:xfrm>
          <a:off x="0" y="51877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2. Texte der Log Einträge herausfiltern</a:t>
          </a:r>
          <a:endParaRPr lang="en-US" sz="2300" kern="1200" dirty="0"/>
        </a:p>
      </dsp:txBody>
      <dsp:txXfrm>
        <a:off x="0" y="518776"/>
        <a:ext cx="10515600" cy="517259"/>
      </dsp:txXfrm>
    </dsp:sp>
    <dsp:sp modelId="{4AF42601-9F90-40E1-AC5B-C1D98AD0D0AE}">
      <dsp:nvSpPr>
        <dsp:cNvPr id="0" name=""/>
        <dsp:cNvSpPr/>
      </dsp:nvSpPr>
      <dsp:spPr>
        <a:xfrm>
          <a:off x="0" y="103603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CB1CAC-82C0-4F93-8EB2-C556D0E69138}">
      <dsp:nvSpPr>
        <dsp:cNvPr id="0" name=""/>
        <dsp:cNvSpPr/>
      </dsp:nvSpPr>
      <dsp:spPr>
        <a:xfrm>
          <a:off x="0" y="103603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3. Texte in Grundform bringen mit </a:t>
          </a:r>
          <a:r>
            <a:rPr lang="de-DE" sz="2300" kern="1200" dirty="0" err="1"/>
            <a:t>Lemmatization</a:t>
          </a:r>
          <a:endParaRPr lang="en-US" sz="2300" kern="1200" dirty="0"/>
        </a:p>
      </dsp:txBody>
      <dsp:txXfrm>
        <a:off x="0" y="1036036"/>
        <a:ext cx="10515600" cy="517259"/>
      </dsp:txXfrm>
    </dsp:sp>
    <dsp:sp modelId="{142B6D18-19C5-467E-9728-F1D4B452A777}">
      <dsp:nvSpPr>
        <dsp:cNvPr id="0" name=""/>
        <dsp:cNvSpPr/>
      </dsp:nvSpPr>
      <dsp:spPr>
        <a:xfrm>
          <a:off x="0" y="15532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A36620-F4CE-437A-A031-8E9BE4FF52FE}">
      <dsp:nvSpPr>
        <dsp:cNvPr id="0" name=""/>
        <dsp:cNvSpPr/>
      </dsp:nvSpPr>
      <dsp:spPr>
        <a:xfrm>
          <a:off x="0" y="155329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4. Lemmatisierten Text in Wörter zerlegen</a:t>
          </a:r>
          <a:endParaRPr lang="en-US" sz="2300" kern="1200" dirty="0"/>
        </a:p>
      </dsp:txBody>
      <dsp:txXfrm>
        <a:off x="0" y="1553296"/>
        <a:ext cx="10515600" cy="517259"/>
      </dsp:txXfrm>
    </dsp:sp>
    <dsp:sp modelId="{4DDB9EC5-ADB2-4E47-9108-9700D557EC5E}">
      <dsp:nvSpPr>
        <dsp:cNvPr id="0" name=""/>
        <dsp:cNvSpPr/>
      </dsp:nvSpPr>
      <dsp:spPr>
        <a:xfrm>
          <a:off x="0" y="207055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FD4061-508C-4BF8-83B5-36E3FD7D3AFD}">
      <dsp:nvSpPr>
        <dsp:cNvPr id="0" name=""/>
        <dsp:cNvSpPr/>
      </dsp:nvSpPr>
      <dsp:spPr>
        <a:xfrm>
          <a:off x="0" y="207055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5. Zerlegten Text mit </a:t>
          </a:r>
          <a:r>
            <a:rPr lang="de-DE" sz="2300" kern="1200" dirty="0" err="1"/>
            <a:t>Stemming</a:t>
          </a:r>
          <a:r>
            <a:rPr lang="de-DE" sz="2300" kern="1200" dirty="0"/>
            <a:t> auf die Stammform zurückführen</a:t>
          </a:r>
        </a:p>
      </dsp:txBody>
      <dsp:txXfrm>
        <a:off x="0" y="2070556"/>
        <a:ext cx="10515600" cy="517259"/>
      </dsp:txXfrm>
    </dsp:sp>
    <dsp:sp modelId="{B6E3AE86-D8E3-4304-92E1-7CC57DF2C8CA}">
      <dsp:nvSpPr>
        <dsp:cNvPr id="0" name=""/>
        <dsp:cNvSpPr/>
      </dsp:nvSpPr>
      <dsp:spPr>
        <a:xfrm>
          <a:off x="0" y="258781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9080AE-C644-47B9-A96E-A60CD004680A}">
      <dsp:nvSpPr>
        <dsp:cNvPr id="0" name=""/>
        <dsp:cNvSpPr/>
      </dsp:nvSpPr>
      <dsp:spPr>
        <a:xfrm>
          <a:off x="0" y="258781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6. Daten bereinigen</a:t>
          </a:r>
        </a:p>
      </dsp:txBody>
      <dsp:txXfrm>
        <a:off x="0" y="2587816"/>
        <a:ext cx="10515600" cy="51725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4802E-3A1F-476D-8C5F-FA8A5493684E}" type="datetimeFigureOut">
              <a:rPr lang="en-US" smtClean="0"/>
              <a:t>2/25/2024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D7745-79BD-4570-92F6-045CD7F1EEDB}" type="slidenum">
              <a:rPr lang="en-US" smtClean="0"/>
              <a:t>‹Nr.›</a:t>
            </a:fld>
            <a:endParaRPr lang="en-US"/>
          </a:p>
        </p:txBody>
      </p:sp>
    </p:spTree>
    <p:extLst>
      <p:ext uri="{BB962C8B-B14F-4D97-AF65-F5344CB8AC3E}">
        <p14:creationId xmlns:p14="http://schemas.microsoft.com/office/powerpoint/2010/main" val="220452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1"/>
            <a:r>
              <a:rPr lang="en-US" dirty="0"/>
              <a:t>ID</a:t>
            </a:r>
          </a:p>
          <a:p>
            <a:pPr lvl="1"/>
            <a:r>
              <a:rPr lang="en-US" dirty="0" err="1"/>
              <a:t>MesswertID</a:t>
            </a:r>
            <a:endParaRPr lang="en-US" dirty="0"/>
          </a:p>
          <a:p>
            <a:pPr lvl="1"/>
            <a:r>
              <a:rPr lang="en-US" dirty="0" err="1"/>
              <a:t>SystemID</a:t>
            </a:r>
            <a:endParaRPr lang="en-US" dirty="0"/>
          </a:p>
          <a:p>
            <a:pPr lvl="1"/>
            <a:r>
              <a:rPr lang="en-US" dirty="0"/>
              <a:t>Datum</a:t>
            </a:r>
          </a:p>
          <a:p>
            <a:pPr lvl="1"/>
            <a:r>
              <a:rPr lang="en-US" dirty="0"/>
              <a:t>Zeit</a:t>
            </a:r>
          </a:p>
          <a:p>
            <a:pPr lvl="1"/>
            <a:r>
              <a:rPr lang="en-US" dirty="0"/>
              <a:t>CPU</a:t>
            </a:r>
          </a:p>
          <a:p>
            <a:pPr lvl="1"/>
            <a:r>
              <a:rPr lang="en-US" dirty="0"/>
              <a:t>RAM</a:t>
            </a:r>
          </a:p>
          <a:p>
            <a:pPr lvl="1"/>
            <a:r>
              <a:rPr lang="en-US" dirty="0"/>
              <a:t>HD</a:t>
            </a:r>
          </a:p>
          <a:p>
            <a:pPr lvl="1"/>
            <a:r>
              <a:rPr lang="en-US" dirty="0"/>
              <a:t>Network</a:t>
            </a:r>
          </a:p>
          <a:p>
            <a:pPr lvl="1"/>
            <a:r>
              <a:rPr lang="en-US" dirty="0" err="1"/>
              <a:t>ServiceOK</a:t>
            </a:r>
            <a:endParaRPr lang="en-US" dirty="0"/>
          </a:p>
          <a:p>
            <a:pPr lvl="1"/>
            <a:r>
              <a:rPr lang="en-US" dirty="0" err="1"/>
              <a:t>LogLevel</a:t>
            </a:r>
            <a:endParaRPr lang="en-US" dirty="0"/>
          </a:p>
          <a:p>
            <a:pPr lvl="1"/>
            <a:r>
              <a:rPr lang="en-US" dirty="0" err="1"/>
              <a:t>LogMessage</a:t>
            </a:r>
            <a:r>
              <a:rPr lang="en-US" dirty="0"/>
              <a:t>: </a:t>
            </a:r>
          </a:p>
          <a:p>
            <a:pPr lvl="1"/>
            <a:r>
              <a:rPr lang="en-US" dirty="0" err="1"/>
              <a:t>ServiceState</a:t>
            </a:r>
            <a:endParaRPr lang="en-US" dirty="0"/>
          </a:p>
          <a:p>
            <a:endParaRPr lang="en-US" dirty="0"/>
          </a:p>
        </p:txBody>
      </p:sp>
      <p:sp>
        <p:nvSpPr>
          <p:cNvPr id="4" name="Foliennummernplatzhalter 3"/>
          <p:cNvSpPr>
            <a:spLocks noGrp="1"/>
          </p:cNvSpPr>
          <p:nvPr>
            <p:ph type="sldNum" sz="quarter" idx="5"/>
          </p:nvPr>
        </p:nvSpPr>
        <p:spPr/>
        <p:txBody>
          <a:bodyPr/>
          <a:lstStyle/>
          <a:p>
            <a:fld id="{D9DD7745-79BD-4570-92F6-045CD7F1EEDB}" type="slidenum">
              <a:rPr lang="en-US" smtClean="0"/>
              <a:t>7</a:t>
            </a:fld>
            <a:endParaRPr lang="en-US"/>
          </a:p>
        </p:txBody>
      </p:sp>
    </p:spTree>
    <p:extLst>
      <p:ext uri="{BB962C8B-B14F-4D97-AF65-F5344CB8AC3E}">
        <p14:creationId xmlns:p14="http://schemas.microsoft.com/office/powerpoint/2010/main" val="1643174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1"/>
            <a:r>
              <a:rPr lang="en-US" dirty="0"/>
              <a:t>ID</a:t>
            </a:r>
          </a:p>
          <a:p>
            <a:pPr lvl="1"/>
            <a:r>
              <a:rPr lang="en-US" dirty="0" err="1"/>
              <a:t>MesswertID</a:t>
            </a:r>
            <a:endParaRPr lang="en-US" dirty="0"/>
          </a:p>
          <a:p>
            <a:pPr lvl="1"/>
            <a:r>
              <a:rPr lang="en-US" dirty="0" err="1"/>
              <a:t>SystemID</a:t>
            </a:r>
            <a:endParaRPr lang="en-US" dirty="0"/>
          </a:p>
          <a:p>
            <a:pPr lvl="1"/>
            <a:r>
              <a:rPr lang="en-US" dirty="0"/>
              <a:t>Datum</a:t>
            </a:r>
          </a:p>
          <a:p>
            <a:pPr lvl="1"/>
            <a:r>
              <a:rPr lang="en-US" dirty="0"/>
              <a:t>Zeit</a:t>
            </a:r>
          </a:p>
          <a:p>
            <a:pPr lvl="1"/>
            <a:r>
              <a:rPr lang="en-US" dirty="0"/>
              <a:t>CPU</a:t>
            </a:r>
          </a:p>
          <a:p>
            <a:pPr lvl="1"/>
            <a:r>
              <a:rPr lang="en-US" dirty="0"/>
              <a:t>RAM</a:t>
            </a:r>
          </a:p>
          <a:p>
            <a:pPr lvl="1"/>
            <a:r>
              <a:rPr lang="en-US" dirty="0"/>
              <a:t>HD</a:t>
            </a:r>
          </a:p>
          <a:p>
            <a:pPr lvl="1"/>
            <a:r>
              <a:rPr lang="en-US" dirty="0"/>
              <a:t>Network</a:t>
            </a:r>
          </a:p>
          <a:p>
            <a:pPr lvl="1"/>
            <a:r>
              <a:rPr lang="en-US" dirty="0" err="1"/>
              <a:t>ServiceOK</a:t>
            </a:r>
            <a:endParaRPr lang="en-US" dirty="0"/>
          </a:p>
          <a:p>
            <a:pPr lvl="1"/>
            <a:r>
              <a:rPr lang="en-US" dirty="0" err="1"/>
              <a:t>LogLevel</a:t>
            </a:r>
            <a:endParaRPr lang="en-US" dirty="0"/>
          </a:p>
          <a:p>
            <a:pPr lvl="1"/>
            <a:r>
              <a:rPr lang="en-US" dirty="0" err="1"/>
              <a:t>LogMessage</a:t>
            </a:r>
            <a:r>
              <a:rPr lang="en-US" dirty="0"/>
              <a:t>: </a:t>
            </a:r>
          </a:p>
          <a:p>
            <a:pPr lvl="1"/>
            <a:r>
              <a:rPr lang="en-US" dirty="0" err="1"/>
              <a:t>ServiceState</a:t>
            </a:r>
            <a:endParaRPr lang="en-US" dirty="0"/>
          </a:p>
          <a:p>
            <a:endParaRPr lang="en-US" dirty="0"/>
          </a:p>
        </p:txBody>
      </p:sp>
      <p:sp>
        <p:nvSpPr>
          <p:cNvPr id="4" name="Foliennummernplatzhalter 3"/>
          <p:cNvSpPr>
            <a:spLocks noGrp="1"/>
          </p:cNvSpPr>
          <p:nvPr>
            <p:ph type="sldNum" sz="quarter" idx="5"/>
          </p:nvPr>
        </p:nvSpPr>
        <p:spPr/>
        <p:txBody>
          <a:bodyPr/>
          <a:lstStyle/>
          <a:p>
            <a:fld id="{D9DD7745-79BD-4570-92F6-045CD7F1EEDB}" type="slidenum">
              <a:rPr lang="en-US" smtClean="0"/>
              <a:t>14</a:t>
            </a:fld>
            <a:endParaRPr lang="en-US"/>
          </a:p>
        </p:txBody>
      </p:sp>
    </p:spTree>
    <p:extLst>
      <p:ext uri="{BB962C8B-B14F-4D97-AF65-F5344CB8AC3E}">
        <p14:creationId xmlns:p14="http://schemas.microsoft.com/office/powerpoint/2010/main" val="1643174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CB7522-A763-3F88-7405-96443BA3C97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917799B2-A0D8-75B3-687D-73B3F3F9DC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6D628486-DE41-767E-9446-9B3FC1AF7702}"/>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5" name="Fußzeilenplatzhalter 4">
            <a:extLst>
              <a:ext uri="{FF2B5EF4-FFF2-40B4-BE49-F238E27FC236}">
                <a16:creationId xmlns:a16="http://schemas.microsoft.com/office/drawing/2014/main" id="{CD4A6C43-1FD8-738B-B5E0-4FFECA9770E0}"/>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6F70F00E-BDB9-30CA-B62F-B23EBF62A624}"/>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574054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DB74C5-7CD6-F62D-DC6A-93F4BC31DB05}"/>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7F96B600-CCF3-5945-7130-D8B85AF76D5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0A466CED-0C98-1372-9326-F763EE07938B}"/>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5" name="Fußzeilenplatzhalter 4">
            <a:extLst>
              <a:ext uri="{FF2B5EF4-FFF2-40B4-BE49-F238E27FC236}">
                <a16:creationId xmlns:a16="http://schemas.microsoft.com/office/drawing/2014/main" id="{FAD47DAF-EF40-4491-4094-F017C1715A8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5A4C9E42-10A3-48D3-40DE-00AC488380DB}"/>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50654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279E800-6FE2-06F6-CCCA-1B292FAC22B0}"/>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02E504F6-C0C5-2089-4C60-79F1EC0BBDA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F67D787D-408B-53A8-7632-908B2A19E3BF}"/>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5" name="Fußzeilenplatzhalter 4">
            <a:extLst>
              <a:ext uri="{FF2B5EF4-FFF2-40B4-BE49-F238E27FC236}">
                <a16:creationId xmlns:a16="http://schemas.microsoft.com/office/drawing/2014/main" id="{625C8A9E-165A-59AA-1A48-EDBE3DB6BEA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3846B4D0-3B29-03DD-1CA5-4A15D1EE22E3}"/>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4243657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38E846-4234-E922-89E5-457371B1E0B5}"/>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9274CB13-1AEF-8AFB-FDA4-729F27029D0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5A40DB2A-3400-BB8F-15B4-A88E290F36EA}"/>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5" name="Fußzeilenplatzhalter 4">
            <a:extLst>
              <a:ext uri="{FF2B5EF4-FFF2-40B4-BE49-F238E27FC236}">
                <a16:creationId xmlns:a16="http://schemas.microsoft.com/office/drawing/2014/main" id="{0ABF7E5E-8795-4AF1-559D-5265101D37A9}"/>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93679A6-4E9A-6C28-2918-B4E5DC93C9BA}"/>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99734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C9934E-13DA-46DB-87D8-D3569ECD081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FE69EAB2-89E5-7249-C867-075B2F20F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65A0D6B-6518-545D-AF36-A5857C1C1CA0}"/>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5" name="Fußzeilenplatzhalter 4">
            <a:extLst>
              <a:ext uri="{FF2B5EF4-FFF2-40B4-BE49-F238E27FC236}">
                <a16:creationId xmlns:a16="http://schemas.microsoft.com/office/drawing/2014/main" id="{89A0A08C-A5B9-94D2-9F10-64AEAFEBF7B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52DE4B5B-A656-6B3F-BDF4-0ED1AD31A59B}"/>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277000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36AD2-BFB6-239A-BD74-E4F1747E391B}"/>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62D5D840-7540-D38F-C2BC-10EB6427F40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C46567EB-142A-4C1F-CF1E-383D7090D4D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34206882-33D5-18C4-D023-5646B9FFB682}"/>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6" name="Fußzeilenplatzhalter 5">
            <a:extLst>
              <a:ext uri="{FF2B5EF4-FFF2-40B4-BE49-F238E27FC236}">
                <a16:creationId xmlns:a16="http://schemas.microsoft.com/office/drawing/2014/main" id="{5BAAC92F-38C8-4251-CFC7-619B48813AA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B4484399-FAE7-7A71-ED16-DAD232FD0AEC}"/>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328454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CD7D4F-7CB8-A096-8C88-9EC7F77B769F}"/>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822C1C93-3A4C-260D-11F4-194B80663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4E5D808-F73C-1F47-FB47-4D15CF842C5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184997A4-FA64-E2F4-5345-4AB0AF48B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15E389C-257D-7460-8F5F-B3AA4D15417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F19722A3-707A-4A44-A776-E652DFF10583}"/>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8" name="Fußzeilenplatzhalter 7">
            <a:extLst>
              <a:ext uri="{FF2B5EF4-FFF2-40B4-BE49-F238E27FC236}">
                <a16:creationId xmlns:a16="http://schemas.microsoft.com/office/drawing/2014/main" id="{65DDFA9F-EB47-ECE0-8528-1D57BE4F5123}"/>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62720745-D963-62EC-A075-2F83B1B1540B}"/>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026103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2315EA-683E-B700-C661-F11FBDEB7230}"/>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1A9178D-9333-181E-BB08-1897A1FC34C8}"/>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4" name="Fußzeilenplatzhalter 3">
            <a:extLst>
              <a:ext uri="{FF2B5EF4-FFF2-40B4-BE49-F238E27FC236}">
                <a16:creationId xmlns:a16="http://schemas.microsoft.com/office/drawing/2014/main" id="{DAD2037A-C9B5-3400-5A0D-6D2EA0B90F57}"/>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F2115EA2-AB90-97DC-4AAB-96CBB60E048B}"/>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354371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8FB47A-B379-2F3F-0BAB-192390CBFB71}"/>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3" name="Fußzeilenplatzhalter 2">
            <a:extLst>
              <a:ext uri="{FF2B5EF4-FFF2-40B4-BE49-F238E27FC236}">
                <a16:creationId xmlns:a16="http://schemas.microsoft.com/office/drawing/2014/main" id="{03853D97-F8A8-7404-B26F-D8880016B5CB}"/>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74316C46-AB0D-91D3-6E2C-4A98E4BDB59E}"/>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18690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1035E-E0E1-278A-D1A2-DB45FB35CFB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E528EE61-D695-ABAF-8033-5B842E3FD1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678E14F9-FFA6-DC39-4C76-B7D38E3E9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20D5D0-54E6-9336-2E34-5C27EC55636A}"/>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6" name="Fußzeilenplatzhalter 5">
            <a:extLst>
              <a:ext uri="{FF2B5EF4-FFF2-40B4-BE49-F238E27FC236}">
                <a16:creationId xmlns:a16="http://schemas.microsoft.com/office/drawing/2014/main" id="{CDC2CEA7-BB4C-87C5-0102-634F228A96BF}"/>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BE6C8B66-8DB4-5807-AD08-038227F9B193}"/>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83819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268A7A-91D4-DF87-FD2C-4364FC91ADC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4AC0881F-36DF-C90F-9B62-68CF8CCF8A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62A190B9-5D5B-88CE-5066-A95C008D9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E2B4F41-CF40-C084-D180-99BD3D31FCCB}"/>
              </a:ext>
            </a:extLst>
          </p:cNvPr>
          <p:cNvSpPr>
            <a:spLocks noGrp="1"/>
          </p:cNvSpPr>
          <p:nvPr>
            <p:ph type="dt" sz="half" idx="10"/>
          </p:nvPr>
        </p:nvSpPr>
        <p:spPr/>
        <p:txBody>
          <a:bodyPr/>
          <a:lstStyle/>
          <a:p>
            <a:fld id="{18DEE92F-2343-460E-A87F-DC2FD6DE70C4}" type="datetimeFigureOut">
              <a:rPr lang="en-US" smtClean="0"/>
              <a:t>2/25/2024</a:t>
            </a:fld>
            <a:endParaRPr lang="en-US"/>
          </a:p>
        </p:txBody>
      </p:sp>
      <p:sp>
        <p:nvSpPr>
          <p:cNvPr id="6" name="Fußzeilenplatzhalter 5">
            <a:extLst>
              <a:ext uri="{FF2B5EF4-FFF2-40B4-BE49-F238E27FC236}">
                <a16:creationId xmlns:a16="http://schemas.microsoft.com/office/drawing/2014/main" id="{4ED57EE4-BCBE-8164-7454-A88D3A81B1B9}"/>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2D74FAAE-D63E-8548-414D-06B94FD82492}"/>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57896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7FB8A9E-5126-128E-8586-8F538BAD80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28C322FE-4CF7-9F4A-B6E0-039F3E6F23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317B931-C74E-42D4-FE14-CA3C47BC45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EE92F-2343-460E-A87F-DC2FD6DE70C4}" type="datetimeFigureOut">
              <a:rPr lang="en-US" smtClean="0"/>
              <a:t>2/25/2024</a:t>
            </a:fld>
            <a:endParaRPr lang="en-US"/>
          </a:p>
        </p:txBody>
      </p:sp>
      <p:sp>
        <p:nvSpPr>
          <p:cNvPr id="5" name="Fußzeilenplatzhalter 4">
            <a:extLst>
              <a:ext uri="{FF2B5EF4-FFF2-40B4-BE49-F238E27FC236}">
                <a16:creationId xmlns:a16="http://schemas.microsoft.com/office/drawing/2014/main" id="{21451DCA-4826-14F1-80E4-EAD9F3B37E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E4D26BC5-D38B-A4AB-F899-FBB846435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21D49C-F2C9-4773-B40D-55A32CD1AF58}" type="slidenum">
              <a:rPr lang="en-US" smtClean="0"/>
              <a:t>‹Nr.›</a:t>
            </a:fld>
            <a:endParaRPr lang="en-US"/>
          </a:p>
        </p:txBody>
      </p:sp>
    </p:spTree>
    <p:extLst>
      <p:ext uri="{BB962C8B-B14F-4D97-AF65-F5344CB8AC3E}">
        <p14:creationId xmlns:p14="http://schemas.microsoft.com/office/powerpoint/2010/main" val="3733750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de/foto/abheben-entdeckung-feuer-galaxie-23761/"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descr="Ein Bild, das Transport, draußen, Himmel, Rakete enthält.&#10;&#10;Automatisch generierte Beschreibung">
            <a:extLst>
              <a:ext uri="{FF2B5EF4-FFF2-40B4-BE49-F238E27FC236}">
                <a16:creationId xmlns:a16="http://schemas.microsoft.com/office/drawing/2014/main" id="{B042BEA3-B749-9AE4-CA50-1BB86176D99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8368" y="-814212"/>
            <a:ext cx="12729634" cy="8486423"/>
          </a:xfrm>
          <a:prstGeom prst="rect">
            <a:avLst/>
          </a:prstGeom>
        </p:spPr>
      </p:pic>
      <p:sp>
        <p:nvSpPr>
          <p:cNvPr id="2" name="Titel 1">
            <a:extLst>
              <a:ext uri="{FF2B5EF4-FFF2-40B4-BE49-F238E27FC236}">
                <a16:creationId xmlns:a16="http://schemas.microsoft.com/office/drawing/2014/main" id="{3B588170-E3FA-A39C-C9C4-751CFEED6AD5}"/>
              </a:ext>
            </a:extLst>
          </p:cNvPr>
          <p:cNvSpPr>
            <a:spLocks noGrp="1"/>
          </p:cNvSpPr>
          <p:nvPr>
            <p:ph type="ctrTitle"/>
          </p:nvPr>
        </p:nvSpPr>
        <p:spPr>
          <a:xfrm>
            <a:off x="-736600" y="1117599"/>
            <a:ext cx="7099300" cy="980450"/>
          </a:xfrm>
        </p:spPr>
        <p:txBody>
          <a:bodyPr>
            <a:normAutofit fontScale="90000"/>
          </a:bodyPr>
          <a:lstStyle/>
          <a:p>
            <a:r>
              <a:rPr lang="de-DE" b="1" dirty="0"/>
              <a:t>Gruppe </a:t>
            </a:r>
            <a:br>
              <a:rPr lang="de-DE" b="1" dirty="0"/>
            </a:br>
            <a:r>
              <a:rPr lang="de-DE" b="1" dirty="0"/>
              <a:t>„Rocket Science“</a:t>
            </a:r>
            <a:endParaRPr lang="en-US" dirty="0"/>
          </a:p>
        </p:txBody>
      </p:sp>
      <p:sp>
        <p:nvSpPr>
          <p:cNvPr id="5" name="Foliennummernplatzhalter 4">
            <a:extLst>
              <a:ext uri="{FF2B5EF4-FFF2-40B4-BE49-F238E27FC236}">
                <a16:creationId xmlns:a16="http://schemas.microsoft.com/office/drawing/2014/main" id="{71777500-41C4-DBD3-F6CD-938632C54B1C}"/>
              </a:ext>
            </a:extLst>
          </p:cNvPr>
          <p:cNvSpPr>
            <a:spLocks noGrp="1"/>
          </p:cNvSpPr>
          <p:nvPr>
            <p:ph type="sldNum" sz="quarter" idx="12"/>
          </p:nvPr>
        </p:nvSpPr>
        <p:spPr/>
        <p:txBody>
          <a:bodyPr/>
          <a:lstStyle/>
          <a:p>
            <a:fld id="{C921D49C-F2C9-4773-B40D-55A32CD1AF58}" type="slidenum">
              <a:rPr lang="en-US" smtClean="0">
                <a:solidFill>
                  <a:schemeClr val="bg1"/>
                </a:solidFill>
              </a:rPr>
              <a:t>1</a:t>
            </a:fld>
            <a:endParaRPr lang="en-US" dirty="0">
              <a:solidFill>
                <a:schemeClr val="bg1"/>
              </a:solidFill>
            </a:endParaRPr>
          </a:p>
        </p:txBody>
      </p:sp>
      <p:sp>
        <p:nvSpPr>
          <p:cNvPr id="6" name="Titel 1">
            <a:extLst>
              <a:ext uri="{FF2B5EF4-FFF2-40B4-BE49-F238E27FC236}">
                <a16:creationId xmlns:a16="http://schemas.microsoft.com/office/drawing/2014/main" id="{6B23C647-B2D0-F117-5D8C-253BFBE827DA}"/>
              </a:ext>
            </a:extLst>
          </p:cNvPr>
          <p:cNvSpPr txBox="1">
            <a:spLocks/>
          </p:cNvSpPr>
          <p:nvPr/>
        </p:nvSpPr>
        <p:spPr>
          <a:xfrm>
            <a:off x="55033" y="6264587"/>
            <a:ext cx="4068233" cy="5486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2000" b="1" dirty="0">
                <a:solidFill>
                  <a:schemeClr val="bg1"/>
                </a:solidFill>
              </a:rPr>
              <a:t>DBM22 Modul: Big Data</a:t>
            </a:r>
            <a:endParaRPr lang="en-US" sz="2000" dirty="0">
              <a:solidFill>
                <a:schemeClr val="bg1"/>
              </a:solidFill>
            </a:endParaRPr>
          </a:p>
        </p:txBody>
      </p:sp>
      <p:sp>
        <p:nvSpPr>
          <p:cNvPr id="7" name="Titel 1">
            <a:extLst>
              <a:ext uri="{FF2B5EF4-FFF2-40B4-BE49-F238E27FC236}">
                <a16:creationId xmlns:a16="http://schemas.microsoft.com/office/drawing/2014/main" id="{74AD4FBC-D24F-BCF8-E82C-CECD6C6AA1BA}"/>
              </a:ext>
            </a:extLst>
          </p:cNvPr>
          <p:cNvSpPr txBox="1">
            <a:spLocks/>
          </p:cNvSpPr>
          <p:nvPr/>
        </p:nvSpPr>
        <p:spPr>
          <a:xfrm>
            <a:off x="5560483" y="6172825"/>
            <a:ext cx="4068233" cy="54865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2800" b="1" dirty="0">
                <a:solidFill>
                  <a:schemeClr val="bg1"/>
                </a:solidFill>
              </a:rPr>
              <a:t>Daniel Betz, Kai Ritter, Felix </a:t>
            </a:r>
            <a:r>
              <a:rPr lang="de-DE" sz="2800" b="1" dirty="0" err="1">
                <a:solidFill>
                  <a:schemeClr val="bg1"/>
                </a:solidFill>
              </a:rPr>
              <a:t>Zentowski</a:t>
            </a:r>
            <a:endParaRPr lang="en-US" sz="2800" dirty="0">
              <a:solidFill>
                <a:schemeClr val="bg1"/>
              </a:solidFill>
            </a:endParaRPr>
          </a:p>
        </p:txBody>
      </p:sp>
    </p:spTree>
    <p:extLst>
      <p:ext uri="{BB962C8B-B14F-4D97-AF65-F5344CB8AC3E}">
        <p14:creationId xmlns:p14="http://schemas.microsoft.com/office/powerpoint/2010/main" val="1441407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12C5CA-E520-8343-6B63-F98E42E089BC}"/>
              </a:ext>
            </a:extLst>
          </p:cNvPr>
          <p:cNvSpPr>
            <a:spLocks noGrp="1"/>
          </p:cNvSpPr>
          <p:nvPr>
            <p:ph type="title"/>
          </p:nvPr>
        </p:nvSpPr>
        <p:spPr/>
        <p:txBody>
          <a:bodyPr/>
          <a:lstStyle/>
          <a:p>
            <a:r>
              <a:rPr lang="de-DE" dirty="0"/>
              <a:t>Strukturierte Daten – Zugriffverfahren</a:t>
            </a:r>
            <a:endParaRPr lang="en-US" dirty="0"/>
          </a:p>
        </p:txBody>
      </p:sp>
      <p:sp>
        <p:nvSpPr>
          <p:cNvPr id="3" name="Inhaltsplatzhalter 2">
            <a:extLst>
              <a:ext uri="{FF2B5EF4-FFF2-40B4-BE49-F238E27FC236}">
                <a16:creationId xmlns:a16="http://schemas.microsoft.com/office/drawing/2014/main" id="{B42A4488-4288-36D2-8D40-F4E607B2120E}"/>
              </a:ext>
            </a:extLst>
          </p:cNvPr>
          <p:cNvSpPr>
            <a:spLocks noGrp="1"/>
          </p:cNvSpPr>
          <p:nvPr>
            <p:ph idx="1"/>
          </p:nvPr>
        </p:nvSpPr>
        <p:spPr/>
        <p:txBody>
          <a:bodyPr/>
          <a:lstStyle/>
          <a:p>
            <a:r>
              <a:rPr lang="de-DE" dirty="0"/>
              <a:t>Da die Log Daten strukturiert sind, werden diese in einer relationalen Datenbank gespeichert</a:t>
            </a:r>
          </a:p>
          <a:p>
            <a:r>
              <a:rPr lang="de-DE" dirty="0"/>
              <a:t>Aufgrund der angegebenen Kundenwünsche wurde ein SQL Server für die Datenbank genutzt</a:t>
            </a:r>
          </a:p>
          <a:p>
            <a:r>
              <a:rPr lang="de-DE" dirty="0"/>
              <a:t>Zugriff erfolgt über einen Datenbankzugriff</a:t>
            </a:r>
          </a:p>
          <a:p>
            <a:r>
              <a:rPr lang="de-DE" dirty="0"/>
              <a:t>CSV Datei wurde importiert und dann direkt </a:t>
            </a:r>
          </a:p>
          <a:p>
            <a:pPr marL="0" indent="0">
              <a:buNone/>
            </a:pPr>
            <a:r>
              <a:rPr lang="de-DE" dirty="0"/>
              <a:t>   in das richtige Format überführt</a:t>
            </a:r>
            <a:endParaRPr lang="en-US" dirty="0"/>
          </a:p>
        </p:txBody>
      </p:sp>
      <p:pic>
        <p:nvPicPr>
          <p:cNvPr id="6" name="Grafik 5">
            <a:extLst>
              <a:ext uri="{FF2B5EF4-FFF2-40B4-BE49-F238E27FC236}">
                <a16:creationId xmlns:a16="http://schemas.microsoft.com/office/drawing/2014/main" id="{9B934F3E-7A72-9A30-5895-6E42CEB3C080}"/>
              </a:ext>
            </a:extLst>
          </p:cNvPr>
          <p:cNvPicPr>
            <a:picLocks noChangeAspect="1"/>
          </p:cNvPicPr>
          <p:nvPr/>
        </p:nvPicPr>
        <p:blipFill>
          <a:blip r:embed="rId2"/>
          <a:stretch>
            <a:fillRect/>
          </a:stretch>
        </p:blipFill>
        <p:spPr>
          <a:xfrm>
            <a:off x="8610498" y="3627066"/>
            <a:ext cx="3035402" cy="2684834"/>
          </a:xfrm>
          <a:prstGeom prst="rect">
            <a:avLst/>
          </a:prstGeom>
        </p:spPr>
      </p:pic>
      <p:pic>
        <p:nvPicPr>
          <p:cNvPr id="10" name="Grafik 9" descr="Ein Bild, das Text, Schrift, Screenshot, Reihe enthält.&#10;&#10;Automatisch generierte Beschreibung">
            <a:extLst>
              <a:ext uri="{FF2B5EF4-FFF2-40B4-BE49-F238E27FC236}">
                <a16:creationId xmlns:a16="http://schemas.microsoft.com/office/drawing/2014/main" id="{2B7AA795-6BE3-8AC3-E8AC-54767CD25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570" y="5150458"/>
            <a:ext cx="3610479" cy="628738"/>
          </a:xfrm>
          <a:prstGeom prst="rect">
            <a:avLst/>
          </a:prstGeom>
        </p:spPr>
      </p:pic>
      <p:sp>
        <p:nvSpPr>
          <p:cNvPr id="4" name="Textfeld 3">
            <a:extLst>
              <a:ext uri="{FF2B5EF4-FFF2-40B4-BE49-F238E27FC236}">
                <a16:creationId xmlns:a16="http://schemas.microsoft.com/office/drawing/2014/main" id="{5F48EAA7-CA1F-0694-D99D-2123CE2369E9}"/>
              </a:ext>
            </a:extLst>
          </p:cNvPr>
          <p:cNvSpPr txBox="1"/>
          <p:nvPr/>
        </p:nvSpPr>
        <p:spPr>
          <a:xfrm>
            <a:off x="8593620" y="6339946"/>
            <a:ext cx="2933700" cy="276999"/>
          </a:xfrm>
          <a:prstGeom prst="rect">
            <a:avLst/>
          </a:prstGeom>
          <a:noFill/>
        </p:spPr>
        <p:txBody>
          <a:bodyPr wrap="square" rtlCol="0">
            <a:spAutoFit/>
          </a:bodyPr>
          <a:lstStyle/>
          <a:p>
            <a:r>
              <a:rPr lang="de-DE" sz="1200" i="1" dirty="0"/>
              <a:t>Implementierung Datenbankzugriff SQL</a:t>
            </a:r>
          </a:p>
        </p:txBody>
      </p:sp>
      <p:sp>
        <p:nvSpPr>
          <p:cNvPr id="5" name="Foliennummernplatzhalter 4">
            <a:extLst>
              <a:ext uri="{FF2B5EF4-FFF2-40B4-BE49-F238E27FC236}">
                <a16:creationId xmlns:a16="http://schemas.microsoft.com/office/drawing/2014/main" id="{D315BDCB-3768-1073-50A6-BF7B41ED87C4}"/>
              </a:ext>
            </a:extLst>
          </p:cNvPr>
          <p:cNvSpPr>
            <a:spLocks noGrp="1"/>
          </p:cNvSpPr>
          <p:nvPr>
            <p:ph type="sldNum" sz="quarter" idx="12"/>
          </p:nvPr>
        </p:nvSpPr>
        <p:spPr/>
        <p:txBody>
          <a:bodyPr/>
          <a:lstStyle/>
          <a:p>
            <a:fld id="{C921D49C-F2C9-4773-B40D-55A32CD1AF58}" type="slidenum">
              <a:rPr lang="en-US" smtClean="0"/>
              <a:t>10</a:t>
            </a:fld>
            <a:endParaRPr lang="en-US" dirty="0"/>
          </a:p>
        </p:txBody>
      </p:sp>
    </p:spTree>
    <p:extLst>
      <p:ext uri="{BB962C8B-B14F-4D97-AF65-F5344CB8AC3E}">
        <p14:creationId xmlns:p14="http://schemas.microsoft.com/office/powerpoint/2010/main" val="336387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657B9B-0F36-CE8D-C79C-535E6E7B947D}"/>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473DF3E-35D2-4438-C371-7660624A9B78}"/>
              </a:ext>
            </a:extLst>
          </p:cNvPr>
          <p:cNvSpPr>
            <a:spLocks noGrp="1"/>
          </p:cNvSpPr>
          <p:nvPr>
            <p:ph type="title"/>
          </p:nvPr>
        </p:nvSpPr>
        <p:spPr>
          <a:xfrm>
            <a:off x="841249" y="539578"/>
            <a:ext cx="5981278" cy="1684638"/>
          </a:xfrm>
        </p:spPr>
        <p:txBody>
          <a:bodyPr>
            <a:normAutofit/>
          </a:bodyPr>
          <a:lstStyle/>
          <a:p>
            <a:r>
              <a:rPr lang="de-DE" sz="4000"/>
              <a:t>Strukturierte Daten – Data cleaning</a:t>
            </a:r>
            <a:endParaRPr lang="en-US" sz="4000"/>
          </a:p>
        </p:txBody>
      </p:sp>
      <p:sp>
        <p:nvSpPr>
          <p:cNvPr id="3" name="Inhaltsplatzhalter 2">
            <a:extLst>
              <a:ext uri="{FF2B5EF4-FFF2-40B4-BE49-F238E27FC236}">
                <a16:creationId xmlns:a16="http://schemas.microsoft.com/office/drawing/2014/main" id="{5252436C-6B58-0B7E-F556-A2B01D24A0AC}"/>
              </a:ext>
            </a:extLst>
          </p:cNvPr>
          <p:cNvSpPr>
            <a:spLocks noGrp="1"/>
          </p:cNvSpPr>
          <p:nvPr>
            <p:ph idx="1"/>
          </p:nvPr>
        </p:nvSpPr>
        <p:spPr>
          <a:xfrm>
            <a:off x="838201" y="2409568"/>
            <a:ext cx="5981278" cy="3690551"/>
          </a:xfrm>
        </p:spPr>
        <p:txBody>
          <a:bodyPr>
            <a:normAutofit fontScale="92500" lnSpcReduction="20000"/>
          </a:bodyPr>
          <a:lstStyle/>
          <a:p>
            <a:r>
              <a:rPr lang="de-DE" sz="2000" dirty="0"/>
              <a:t>Duplikate in Messwert ID entfernen</a:t>
            </a:r>
          </a:p>
          <a:p>
            <a:r>
              <a:rPr lang="de-DE" sz="2000" dirty="0"/>
              <a:t>Datum und Zeit in richtiges Format bringen, fehlerhafte Werte entfernen da unter 5% des gesamten Datensatzes</a:t>
            </a:r>
          </a:p>
          <a:p>
            <a:r>
              <a:rPr lang="de-DE" sz="2000" dirty="0"/>
              <a:t>Entfernen von Zeilen, in denen nicht alle Sensordaten vorhanden sind da unter 1% der Daten kein Thema</a:t>
            </a:r>
          </a:p>
          <a:p>
            <a:r>
              <a:rPr lang="de-DE" sz="2000" dirty="0"/>
              <a:t>Ausreiser in Sensordaten prüfen und entfernen</a:t>
            </a:r>
          </a:p>
          <a:p>
            <a:r>
              <a:rPr lang="de-DE" sz="2000" dirty="0"/>
              <a:t>Datum, Zeit, Produktionsindex, </a:t>
            </a:r>
            <a:r>
              <a:rPr lang="de-DE" sz="2000" dirty="0" err="1"/>
              <a:t>MaschinenID</a:t>
            </a:r>
            <a:r>
              <a:rPr lang="de-DE" sz="2000" dirty="0"/>
              <a:t>, Messwert ID entfernen</a:t>
            </a:r>
            <a:br>
              <a:rPr lang="de-DE" sz="2000" dirty="0"/>
            </a:br>
            <a:r>
              <a:rPr lang="de-DE" sz="2000" dirty="0"/>
              <a:t>Datum ist immer ein neues, wenn dann könnte man nach Monaten oder Tagen untersuchen.</a:t>
            </a:r>
            <a:br>
              <a:rPr lang="de-DE" sz="2000" dirty="0"/>
            </a:br>
            <a:r>
              <a:rPr lang="de-DE" sz="2000" dirty="0"/>
              <a:t>Zeit sollte erstmal nicht geprüft werden, wobei es unterschiede in Schichten geben könnte</a:t>
            </a:r>
            <a:br>
              <a:rPr lang="de-DE" sz="2000" dirty="0"/>
            </a:br>
            <a:r>
              <a:rPr lang="de-DE" sz="2000" dirty="0"/>
              <a:t>Im Produktionsindex ist kein Muster zu erkennen.</a:t>
            </a:r>
            <a:br>
              <a:rPr lang="de-DE" sz="2000" dirty="0"/>
            </a:br>
            <a:r>
              <a:rPr lang="de-DE" sz="2000" dirty="0" err="1"/>
              <a:t>ID‘s</a:t>
            </a:r>
            <a:r>
              <a:rPr lang="de-DE" sz="2000" dirty="0"/>
              <a:t> müssen entfernt werden</a:t>
            </a:r>
            <a:endParaRPr lang="en-US" sz="2000" dirty="0"/>
          </a:p>
        </p:txBody>
      </p:sp>
      <p:pic>
        <p:nvPicPr>
          <p:cNvPr id="8" name="Grafik 7">
            <a:extLst>
              <a:ext uri="{FF2B5EF4-FFF2-40B4-BE49-F238E27FC236}">
                <a16:creationId xmlns:a16="http://schemas.microsoft.com/office/drawing/2014/main" id="{51BDBF52-EEF4-8BF9-B5D2-EF290908BBF4}"/>
              </a:ext>
            </a:extLst>
          </p:cNvPr>
          <p:cNvPicPr>
            <a:picLocks noChangeAspect="1"/>
          </p:cNvPicPr>
          <p:nvPr/>
        </p:nvPicPr>
        <p:blipFill>
          <a:blip r:embed="rId2"/>
          <a:stretch>
            <a:fillRect/>
          </a:stretch>
        </p:blipFill>
        <p:spPr>
          <a:xfrm>
            <a:off x="7657681" y="3925111"/>
            <a:ext cx="3953822" cy="2757791"/>
          </a:xfrm>
          <a:prstGeom prst="rect">
            <a:avLst/>
          </a:prstGeom>
        </p:spPr>
      </p:pic>
      <p:pic>
        <p:nvPicPr>
          <p:cNvPr id="5" name="Grafik 4">
            <a:extLst>
              <a:ext uri="{FF2B5EF4-FFF2-40B4-BE49-F238E27FC236}">
                <a16:creationId xmlns:a16="http://schemas.microsoft.com/office/drawing/2014/main" id="{473BDD0E-33AB-09D4-0D33-58E60E01D0B7}"/>
              </a:ext>
            </a:extLst>
          </p:cNvPr>
          <p:cNvPicPr>
            <a:picLocks noChangeAspect="1"/>
          </p:cNvPicPr>
          <p:nvPr/>
        </p:nvPicPr>
        <p:blipFill>
          <a:blip r:embed="rId3"/>
          <a:stretch>
            <a:fillRect/>
          </a:stretch>
        </p:blipFill>
        <p:spPr>
          <a:xfrm>
            <a:off x="7629537" y="845321"/>
            <a:ext cx="3925679" cy="2757790"/>
          </a:xfrm>
          <a:prstGeom prst="rect">
            <a:avLst/>
          </a:prstGeom>
        </p:spPr>
      </p:pic>
      <p:sp>
        <p:nvSpPr>
          <p:cNvPr id="9" name="Textfeld 8">
            <a:extLst>
              <a:ext uri="{FF2B5EF4-FFF2-40B4-BE49-F238E27FC236}">
                <a16:creationId xmlns:a16="http://schemas.microsoft.com/office/drawing/2014/main" id="{2874F2C0-5110-DAAC-B57D-091C607A4170}"/>
              </a:ext>
            </a:extLst>
          </p:cNvPr>
          <p:cNvSpPr txBox="1"/>
          <p:nvPr/>
        </p:nvSpPr>
        <p:spPr>
          <a:xfrm>
            <a:off x="9192638" y="475989"/>
            <a:ext cx="1964987" cy="369332"/>
          </a:xfrm>
          <a:prstGeom prst="rect">
            <a:avLst/>
          </a:prstGeom>
          <a:noFill/>
        </p:spPr>
        <p:txBody>
          <a:bodyPr wrap="square" rtlCol="0">
            <a:spAutoFit/>
          </a:bodyPr>
          <a:lstStyle/>
          <a:p>
            <a:r>
              <a:rPr lang="de-DE" dirty="0"/>
              <a:t>Vorher</a:t>
            </a:r>
          </a:p>
        </p:txBody>
      </p:sp>
      <p:sp>
        <p:nvSpPr>
          <p:cNvPr id="11" name="Textfeld 10">
            <a:extLst>
              <a:ext uri="{FF2B5EF4-FFF2-40B4-BE49-F238E27FC236}">
                <a16:creationId xmlns:a16="http://schemas.microsoft.com/office/drawing/2014/main" id="{C3B023C2-997F-3FBC-0692-22F880840E2E}"/>
              </a:ext>
            </a:extLst>
          </p:cNvPr>
          <p:cNvSpPr txBox="1"/>
          <p:nvPr/>
        </p:nvSpPr>
        <p:spPr>
          <a:xfrm>
            <a:off x="9192638" y="3505994"/>
            <a:ext cx="1964987" cy="369332"/>
          </a:xfrm>
          <a:prstGeom prst="rect">
            <a:avLst/>
          </a:prstGeom>
          <a:noFill/>
        </p:spPr>
        <p:txBody>
          <a:bodyPr wrap="square" rtlCol="0">
            <a:spAutoFit/>
          </a:bodyPr>
          <a:lstStyle/>
          <a:p>
            <a:r>
              <a:rPr lang="de-DE" dirty="0"/>
              <a:t>Nachher</a:t>
            </a:r>
          </a:p>
        </p:txBody>
      </p:sp>
    </p:spTree>
    <p:extLst>
      <p:ext uri="{BB962C8B-B14F-4D97-AF65-F5344CB8AC3E}">
        <p14:creationId xmlns:p14="http://schemas.microsoft.com/office/powerpoint/2010/main" val="2478480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9C3271-F4C0-9CDE-91B4-A9B9BE08448E}"/>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5B67BAC-162F-5BE7-78BA-70FCAEC42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307CCA0-A27E-6F7C-DF9C-98AB276122B1}"/>
              </a:ext>
            </a:extLst>
          </p:cNvPr>
          <p:cNvSpPr>
            <a:spLocks noGrp="1"/>
          </p:cNvSpPr>
          <p:nvPr>
            <p:ph type="title"/>
          </p:nvPr>
        </p:nvSpPr>
        <p:spPr>
          <a:xfrm>
            <a:off x="841249" y="539578"/>
            <a:ext cx="5981278" cy="1684638"/>
          </a:xfrm>
        </p:spPr>
        <p:txBody>
          <a:bodyPr>
            <a:normAutofit/>
          </a:bodyPr>
          <a:lstStyle/>
          <a:p>
            <a:r>
              <a:rPr lang="de-DE" sz="4000" dirty="0"/>
              <a:t>Strukturierte Daten – Feature Engineering</a:t>
            </a:r>
            <a:endParaRPr lang="en-US" sz="4000" dirty="0"/>
          </a:p>
        </p:txBody>
      </p:sp>
      <p:sp>
        <p:nvSpPr>
          <p:cNvPr id="3" name="Inhaltsplatzhalter 2">
            <a:extLst>
              <a:ext uri="{FF2B5EF4-FFF2-40B4-BE49-F238E27FC236}">
                <a16:creationId xmlns:a16="http://schemas.microsoft.com/office/drawing/2014/main" id="{63A65692-2FE1-C2BF-0321-F8C40E5BA080}"/>
              </a:ext>
            </a:extLst>
          </p:cNvPr>
          <p:cNvSpPr>
            <a:spLocks noGrp="1"/>
          </p:cNvSpPr>
          <p:nvPr>
            <p:ph idx="1"/>
          </p:nvPr>
        </p:nvSpPr>
        <p:spPr>
          <a:xfrm>
            <a:off x="838201" y="2409568"/>
            <a:ext cx="5981278" cy="3690551"/>
          </a:xfrm>
        </p:spPr>
        <p:txBody>
          <a:bodyPr>
            <a:normAutofit/>
          </a:bodyPr>
          <a:lstStyle/>
          <a:p>
            <a:r>
              <a:rPr lang="de-DE" sz="2000" dirty="0"/>
              <a:t>Neue Spalte Ausfall, wenn Sensordaten + Ausschuss alle 0 dann 1 ansonsten 0</a:t>
            </a:r>
          </a:p>
          <a:p>
            <a:r>
              <a:rPr lang="de-DE" sz="2000" dirty="0"/>
              <a:t>Da eine Vorhersage getroffen werden soll, werden die Sensordaten in neue rollende Mittelwerte und rollende Standardabweichung überführt mit einem 12 Zeilen Fenster. 5x12 = 60 min also ein Stunden </a:t>
            </a:r>
            <a:r>
              <a:rPr lang="de-DE" sz="2000" dirty="0" err="1"/>
              <a:t>fenster</a:t>
            </a:r>
            <a:endParaRPr lang="de-DE" sz="2000" dirty="0"/>
          </a:p>
          <a:p>
            <a:r>
              <a:rPr lang="de-DE" sz="2000" dirty="0"/>
              <a:t>Die alten Spalten werden entfernt</a:t>
            </a:r>
          </a:p>
          <a:p>
            <a:r>
              <a:rPr lang="de-DE" sz="2000" dirty="0"/>
              <a:t>Zuletzt wird der Index in Python zurückgesetzt</a:t>
            </a:r>
          </a:p>
        </p:txBody>
      </p:sp>
      <p:pic>
        <p:nvPicPr>
          <p:cNvPr id="6" name="Grafik 5">
            <a:extLst>
              <a:ext uri="{FF2B5EF4-FFF2-40B4-BE49-F238E27FC236}">
                <a16:creationId xmlns:a16="http://schemas.microsoft.com/office/drawing/2014/main" id="{ACDBDE3D-203D-74EE-D8BB-0593031B7413}"/>
              </a:ext>
            </a:extLst>
          </p:cNvPr>
          <p:cNvPicPr>
            <a:picLocks noChangeAspect="1"/>
          </p:cNvPicPr>
          <p:nvPr/>
        </p:nvPicPr>
        <p:blipFill>
          <a:blip r:embed="rId2"/>
          <a:stretch>
            <a:fillRect/>
          </a:stretch>
        </p:blipFill>
        <p:spPr>
          <a:xfrm>
            <a:off x="6819479" y="1823200"/>
            <a:ext cx="5369472" cy="3281344"/>
          </a:xfrm>
          <a:prstGeom prst="rect">
            <a:avLst/>
          </a:prstGeom>
        </p:spPr>
      </p:pic>
    </p:spTree>
    <p:extLst>
      <p:ext uri="{BB962C8B-B14F-4D97-AF65-F5344CB8AC3E}">
        <p14:creationId xmlns:p14="http://schemas.microsoft.com/office/powerpoint/2010/main" val="1393615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2">
            <a:extLst>
              <a:ext uri="{FF2B5EF4-FFF2-40B4-BE49-F238E27FC236}">
                <a16:creationId xmlns:a16="http://schemas.microsoft.com/office/drawing/2014/main" id="{ABC3E223-12AA-B681-2055-F57E33ED6901}"/>
              </a:ext>
            </a:extLst>
          </p:cNvPr>
          <p:cNvGraphicFramePr>
            <a:graphicFrameLocks noGrp="1"/>
          </p:cNvGraphicFramePr>
          <p:nvPr>
            <p:ph idx="1"/>
          </p:nvPr>
        </p:nvGraphicFramePr>
        <p:xfrm>
          <a:off x="838200" y="1825625"/>
          <a:ext cx="10515600" cy="3106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el 1">
            <a:extLst>
              <a:ext uri="{FF2B5EF4-FFF2-40B4-BE49-F238E27FC236}">
                <a16:creationId xmlns:a16="http://schemas.microsoft.com/office/drawing/2014/main" id="{3D12C5CA-E520-8343-6B63-F98E42E089BC}"/>
              </a:ext>
            </a:extLst>
          </p:cNvPr>
          <p:cNvSpPr>
            <a:spLocks noGrp="1"/>
          </p:cNvSpPr>
          <p:nvPr>
            <p:ph type="title"/>
          </p:nvPr>
        </p:nvSpPr>
        <p:spPr/>
        <p:txBody>
          <a:bodyPr/>
          <a:lstStyle/>
          <a:p>
            <a:r>
              <a:rPr lang="de-DE" dirty="0"/>
              <a:t>Unstrukturierte Daten – </a:t>
            </a:r>
            <a:r>
              <a:rPr lang="de-DE" dirty="0" err="1"/>
              <a:t>Preparation</a:t>
            </a:r>
            <a:endParaRPr lang="en-US" dirty="0"/>
          </a:p>
        </p:txBody>
      </p:sp>
      <p:sp>
        <p:nvSpPr>
          <p:cNvPr id="3" name="Foliennummernplatzhalter 2">
            <a:extLst>
              <a:ext uri="{FF2B5EF4-FFF2-40B4-BE49-F238E27FC236}">
                <a16:creationId xmlns:a16="http://schemas.microsoft.com/office/drawing/2014/main" id="{66E82FF0-7C33-EB61-21BC-FE1AE8AC619F}"/>
              </a:ext>
            </a:extLst>
          </p:cNvPr>
          <p:cNvSpPr>
            <a:spLocks noGrp="1"/>
          </p:cNvSpPr>
          <p:nvPr>
            <p:ph type="sldNum" sz="quarter" idx="12"/>
          </p:nvPr>
        </p:nvSpPr>
        <p:spPr/>
        <p:txBody>
          <a:bodyPr/>
          <a:lstStyle/>
          <a:p>
            <a:fld id="{C921D49C-F2C9-4773-B40D-55A32CD1AF58}" type="slidenum">
              <a:rPr lang="en-US" smtClean="0"/>
              <a:t>13</a:t>
            </a:fld>
            <a:endParaRPr lang="en-US"/>
          </a:p>
        </p:txBody>
      </p:sp>
    </p:spTree>
    <p:extLst>
      <p:ext uri="{BB962C8B-B14F-4D97-AF65-F5344CB8AC3E}">
        <p14:creationId xmlns:p14="http://schemas.microsoft.com/office/powerpoint/2010/main" val="2309664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178CFE-FBE8-5935-86EA-A2176B408ED4}"/>
              </a:ext>
            </a:extLst>
          </p:cNvPr>
          <p:cNvSpPr>
            <a:spLocks noGrp="1"/>
          </p:cNvSpPr>
          <p:nvPr>
            <p:ph type="title"/>
          </p:nvPr>
        </p:nvSpPr>
        <p:spPr/>
        <p:txBody>
          <a:bodyPr/>
          <a:lstStyle/>
          <a:p>
            <a:r>
              <a:rPr lang="de-DE" dirty="0"/>
              <a:t>Unstrukturierte Daten – Zugriffverfahren	</a:t>
            </a:r>
            <a:endParaRPr lang="en-US" dirty="0"/>
          </a:p>
        </p:txBody>
      </p:sp>
      <p:sp>
        <p:nvSpPr>
          <p:cNvPr id="3" name="Inhaltsplatzhalter 2">
            <a:extLst>
              <a:ext uri="{FF2B5EF4-FFF2-40B4-BE49-F238E27FC236}">
                <a16:creationId xmlns:a16="http://schemas.microsoft.com/office/drawing/2014/main" id="{6C3850A4-35DC-2356-DAB8-91704D667AA0}"/>
              </a:ext>
            </a:extLst>
          </p:cNvPr>
          <p:cNvSpPr>
            <a:spLocks noGrp="1"/>
          </p:cNvSpPr>
          <p:nvPr>
            <p:ph idx="1"/>
          </p:nvPr>
        </p:nvSpPr>
        <p:spPr>
          <a:xfrm>
            <a:off x="838200" y="1825625"/>
            <a:ext cx="10515600" cy="3106593"/>
          </a:xfrm>
        </p:spPr>
        <p:txBody>
          <a:bodyPr>
            <a:normAutofit/>
          </a:bodyPr>
          <a:lstStyle/>
          <a:p>
            <a:r>
              <a:rPr lang="de-DE" sz="2400" dirty="0"/>
              <a:t>Da die Log Daten unstrukturiert sind, werden diese in einer Mongo DB Datenbank gespeichert</a:t>
            </a:r>
          </a:p>
          <a:p>
            <a:r>
              <a:rPr lang="de-DE" sz="2400" dirty="0"/>
              <a:t>Speicherung erfolgt auf MongoDB Atlas, damit ein Zugriff für externes Analytics Team möglich ist</a:t>
            </a:r>
            <a:endParaRPr lang="en-US" sz="2400" dirty="0"/>
          </a:p>
          <a:p>
            <a:r>
              <a:rPr lang="en-US" sz="2400" dirty="0"/>
              <a:t>Da es SSL </a:t>
            </a:r>
            <a:r>
              <a:rPr lang="en-US" sz="2400" dirty="0" err="1"/>
              <a:t>Probleme</a:t>
            </a:r>
            <a:r>
              <a:rPr lang="en-US" sz="2400" dirty="0"/>
              <a:t> </a:t>
            </a:r>
            <a:r>
              <a:rPr lang="en-US" sz="2400" dirty="0" err="1"/>
              <a:t>bei</a:t>
            </a:r>
            <a:r>
              <a:rPr lang="en-US" sz="2400" dirty="0"/>
              <a:t> </a:t>
            </a:r>
            <a:r>
              <a:rPr lang="en-US" sz="2400" dirty="0" err="1"/>
              <a:t>direktem</a:t>
            </a:r>
            <a:r>
              <a:rPr lang="en-US" sz="2400" dirty="0"/>
              <a:t> </a:t>
            </a:r>
            <a:r>
              <a:rPr lang="en-US" sz="2400" dirty="0" err="1"/>
              <a:t>Zugriff</a:t>
            </a:r>
            <a:r>
              <a:rPr lang="en-US" sz="2400" dirty="0"/>
              <a:t> </a:t>
            </a:r>
            <a:r>
              <a:rPr lang="en-US" sz="2400" dirty="0" err="1"/>
              <a:t>gibt</a:t>
            </a:r>
            <a:r>
              <a:rPr lang="en-US" sz="2400" dirty="0"/>
              <a:t>, </a:t>
            </a:r>
            <a:r>
              <a:rPr lang="en-US" sz="2400" dirty="0" err="1"/>
              <a:t>wurde</a:t>
            </a:r>
            <a:r>
              <a:rPr lang="en-US" sz="2400" dirty="0"/>
              <a:t> </a:t>
            </a:r>
            <a:r>
              <a:rPr lang="en-US" sz="2400" dirty="0" err="1"/>
              <a:t>eine</a:t>
            </a:r>
            <a:r>
              <a:rPr lang="en-US" sz="2400" dirty="0"/>
              <a:t> REST API </a:t>
            </a:r>
            <a:r>
              <a:rPr lang="en-US" sz="2400" dirty="0" err="1"/>
              <a:t>zu</a:t>
            </a:r>
            <a:r>
              <a:rPr lang="en-US" sz="2400" dirty="0"/>
              <a:t> der </a:t>
            </a:r>
            <a:r>
              <a:rPr lang="en-US" sz="2400" dirty="0" err="1"/>
              <a:t>Datenbank</a:t>
            </a:r>
            <a:r>
              <a:rPr lang="en-US" sz="2400" dirty="0"/>
              <a:t> in Atlas </a:t>
            </a:r>
            <a:r>
              <a:rPr lang="en-US" sz="2400" dirty="0" err="1"/>
              <a:t>aufgesetzt</a:t>
            </a:r>
            <a:r>
              <a:rPr lang="en-US" sz="2400" dirty="0"/>
              <a:t> (</a:t>
            </a:r>
            <a:r>
              <a:rPr lang="en-US" sz="2400" dirty="0" err="1"/>
              <a:t>Berechtigungsstufe</a:t>
            </a:r>
            <a:r>
              <a:rPr lang="en-US" sz="2400" dirty="0"/>
              <a:t> </a:t>
            </a:r>
            <a:r>
              <a:rPr lang="en-US" sz="2400" dirty="0" err="1"/>
              <a:t>ist</a:t>
            </a:r>
            <a:r>
              <a:rPr lang="en-US" sz="2400" dirty="0"/>
              <a:t> “</a:t>
            </a:r>
            <a:r>
              <a:rPr lang="en-US" sz="2400" dirty="0" err="1"/>
              <a:t>nur</a:t>
            </a:r>
            <a:r>
              <a:rPr lang="en-US" sz="2400" dirty="0"/>
              <a:t>” lessen)</a:t>
            </a:r>
          </a:p>
        </p:txBody>
      </p:sp>
      <p:pic>
        <p:nvPicPr>
          <p:cNvPr id="6" name="Grafik 5">
            <a:extLst>
              <a:ext uri="{FF2B5EF4-FFF2-40B4-BE49-F238E27FC236}">
                <a16:creationId xmlns:a16="http://schemas.microsoft.com/office/drawing/2014/main" id="{DC128D4B-4D05-01E5-2B51-6A50879BBB5C}"/>
              </a:ext>
            </a:extLst>
          </p:cNvPr>
          <p:cNvPicPr>
            <a:picLocks noChangeAspect="1"/>
          </p:cNvPicPr>
          <p:nvPr/>
        </p:nvPicPr>
        <p:blipFill>
          <a:blip r:embed="rId3"/>
          <a:stretch>
            <a:fillRect/>
          </a:stretch>
        </p:blipFill>
        <p:spPr>
          <a:xfrm>
            <a:off x="1265767" y="4149854"/>
            <a:ext cx="7312020" cy="2435335"/>
          </a:xfrm>
          <a:prstGeom prst="rect">
            <a:avLst/>
          </a:prstGeom>
        </p:spPr>
      </p:pic>
      <p:sp>
        <p:nvSpPr>
          <p:cNvPr id="5" name="Textfeld 4">
            <a:extLst>
              <a:ext uri="{FF2B5EF4-FFF2-40B4-BE49-F238E27FC236}">
                <a16:creationId xmlns:a16="http://schemas.microsoft.com/office/drawing/2014/main" id="{6826E7FF-C9A1-579A-F49D-A5FFA01A404A}"/>
              </a:ext>
            </a:extLst>
          </p:cNvPr>
          <p:cNvSpPr txBox="1"/>
          <p:nvPr/>
        </p:nvSpPr>
        <p:spPr>
          <a:xfrm>
            <a:off x="4876799" y="6585189"/>
            <a:ext cx="4033308" cy="246221"/>
          </a:xfrm>
          <a:prstGeom prst="rect">
            <a:avLst/>
          </a:prstGeom>
          <a:noFill/>
        </p:spPr>
        <p:txBody>
          <a:bodyPr wrap="square">
            <a:spAutoFit/>
          </a:bodyPr>
          <a:lstStyle/>
          <a:p>
            <a:r>
              <a:rPr lang="en-US" sz="1000" dirty="0"/>
              <a:t>Quelle: https://www.mongodb.com/docs/atlas/app-services/data-api/</a:t>
            </a:r>
          </a:p>
        </p:txBody>
      </p:sp>
      <p:sp>
        <p:nvSpPr>
          <p:cNvPr id="4" name="Foliennummernplatzhalter 3">
            <a:extLst>
              <a:ext uri="{FF2B5EF4-FFF2-40B4-BE49-F238E27FC236}">
                <a16:creationId xmlns:a16="http://schemas.microsoft.com/office/drawing/2014/main" id="{B7D0C8AF-75DC-DBF4-3593-B329ACAB56F0}"/>
              </a:ext>
            </a:extLst>
          </p:cNvPr>
          <p:cNvSpPr>
            <a:spLocks noGrp="1"/>
          </p:cNvSpPr>
          <p:nvPr>
            <p:ph type="sldNum" sz="quarter" idx="12"/>
          </p:nvPr>
        </p:nvSpPr>
        <p:spPr/>
        <p:txBody>
          <a:bodyPr/>
          <a:lstStyle/>
          <a:p>
            <a:fld id="{C921D49C-F2C9-4773-B40D-55A32CD1AF58}" type="slidenum">
              <a:rPr lang="en-US" smtClean="0"/>
              <a:t>14</a:t>
            </a:fld>
            <a:endParaRPr lang="en-US"/>
          </a:p>
        </p:txBody>
      </p:sp>
      <p:sp>
        <p:nvSpPr>
          <p:cNvPr id="7" name="Textfeld 6">
            <a:extLst>
              <a:ext uri="{FF2B5EF4-FFF2-40B4-BE49-F238E27FC236}">
                <a16:creationId xmlns:a16="http://schemas.microsoft.com/office/drawing/2014/main" id="{AA4919D2-0332-CD35-C986-3D7F30501815}"/>
              </a:ext>
            </a:extLst>
          </p:cNvPr>
          <p:cNvSpPr txBox="1"/>
          <p:nvPr/>
        </p:nvSpPr>
        <p:spPr>
          <a:xfrm>
            <a:off x="1232953" y="6567851"/>
            <a:ext cx="3216279" cy="276999"/>
          </a:xfrm>
          <a:prstGeom prst="rect">
            <a:avLst/>
          </a:prstGeom>
          <a:noFill/>
        </p:spPr>
        <p:txBody>
          <a:bodyPr wrap="square" rtlCol="0">
            <a:spAutoFit/>
          </a:bodyPr>
          <a:lstStyle/>
          <a:p>
            <a:r>
              <a:rPr lang="de-DE" sz="1200" i="1" dirty="0"/>
              <a:t>Implementierung Datenbankzugriff MongoDB</a:t>
            </a:r>
          </a:p>
        </p:txBody>
      </p:sp>
    </p:spTree>
    <p:extLst>
      <p:ext uri="{BB962C8B-B14F-4D97-AF65-F5344CB8AC3E}">
        <p14:creationId xmlns:p14="http://schemas.microsoft.com/office/powerpoint/2010/main" val="2912983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12C5CA-E520-8343-6B63-F98E42E089BC}"/>
              </a:ext>
            </a:extLst>
          </p:cNvPr>
          <p:cNvSpPr>
            <a:spLocks noGrp="1"/>
          </p:cNvSpPr>
          <p:nvPr>
            <p:ph type="title"/>
          </p:nvPr>
        </p:nvSpPr>
        <p:spPr/>
        <p:txBody>
          <a:bodyPr/>
          <a:lstStyle/>
          <a:p>
            <a:r>
              <a:rPr lang="en-US" dirty="0"/>
              <a:t>Data Preparation </a:t>
            </a:r>
            <a:r>
              <a:rPr lang="de-DE" dirty="0"/>
              <a:t>– Text aufbereiten</a:t>
            </a:r>
            <a:endParaRPr lang="en-US" dirty="0"/>
          </a:p>
        </p:txBody>
      </p:sp>
      <p:sp>
        <p:nvSpPr>
          <p:cNvPr id="3" name="Inhaltsplatzhalter 2">
            <a:extLst>
              <a:ext uri="{FF2B5EF4-FFF2-40B4-BE49-F238E27FC236}">
                <a16:creationId xmlns:a16="http://schemas.microsoft.com/office/drawing/2014/main" id="{B42A4488-4288-36D2-8D40-F4E607B2120E}"/>
              </a:ext>
            </a:extLst>
          </p:cNvPr>
          <p:cNvSpPr>
            <a:spLocks noGrp="1"/>
          </p:cNvSpPr>
          <p:nvPr>
            <p:ph idx="1"/>
          </p:nvPr>
        </p:nvSpPr>
        <p:spPr/>
        <p:txBody>
          <a:bodyPr>
            <a:normAutofit/>
          </a:bodyPr>
          <a:lstStyle/>
          <a:p>
            <a:r>
              <a:rPr lang="de-DE" dirty="0"/>
              <a:t>Die Log Daten werden als JSON </a:t>
            </a:r>
            <a:r>
              <a:rPr lang="de-DE" dirty="0" err="1"/>
              <a:t>Object</a:t>
            </a:r>
            <a:r>
              <a:rPr lang="de-DE" dirty="0"/>
              <a:t> über die API zur Verfügung gestellt</a:t>
            </a:r>
          </a:p>
          <a:p>
            <a:r>
              <a:rPr lang="de-DE" dirty="0"/>
              <a:t>Für die Verwendung der Texte müssen die Objekte in ein Dataframe umgewandelt werden</a:t>
            </a:r>
          </a:p>
          <a:p>
            <a:r>
              <a:rPr lang="de-DE" dirty="0"/>
              <a:t>Der Dataframe muss anschließend in Kleinschreibung überführt werden für die Nutzung von Normalisierungsverfahren</a:t>
            </a:r>
          </a:p>
          <a:p>
            <a:r>
              <a:rPr lang="de-DE" dirty="0"/>
              <a:t>Anschließend werden die Texte mit </a:t>
            </a:r>
            <a:r>
              <a:rPr lang="de-DE" dirty="0" err="1"/>
              <a:t>Stemming</a:t>
            </a:r>
            <a:r>
              <a:rPr lang="de-DE" dirty="0"/>
              <a:t> in ihre Stammform überführt. </a:t>
            </a:r>
            <a:r>
              <a:rPr lang="de-DE" dirty="0" err="1"/>
              <a:t>Stemming</a:t>
            </a:r>
            <a:r>
              <a:rPr lang="de-DE" dirty="0"/>
              <a:t> schneidet hierbei die Endungen von Wörtern ab und ermöglicht die Reduzierung von eindeutigen Wörtern</a:t>
            </a:r>
          </a:p>
        </p:txBody>
      </p:sp>
      <p:sp>
        <p:nvSpPr>
          <p:cNvPr id="7" name="Textfeld 6">
            <a:extLst>
              <a:ext uri="{FF2B5EF4-FFF2-40B4-BE49-F238E27FC236}">
                <a16:creationId xmlns:a16="http://schemas.microsoft.com/office/drawing/2014/main" id="{1978FCCC-8A7C-A54E-6783-77D1D0B12A62}"/>
              </a:ext>
            </a:extLst>
          </p:cNvPr>
          <p:cNvSpPr txBox="1"/>
          <p:nvPr/>
        </p:nvSpPr>
        <p:spPr>
          <a:xfrm>
            <a:off x="4819650" y="6507718"/>
            <a:ext cx="2695575" cy="261610"/>
          </a:xfrm>
          <a:prstGeom prst="rect">
            <a:avLst/>
          </a:prstGeom>
          <a:noFill/>
        </p:spPr>
        <p:txBody>
          <a:bodyPr wrap="square">
            <a:spAutoFit/>
          </a:bodyPr>
          <a:lstStyle/>
          <a:p>
            <a:r>
              <a:rPr lang="en-US" sz="1050" dirty="0"/>
              <a:t>https://www.nltk.org/api/nltk.stem.html</a:t>
            </a:r>
          </a:p>
        </p:txBody>
      </p:sp>
    </p:spTree>
    <p:extLst>
      <p:ext uri="{BB962C8B-B14F-4D97-AF65-F5344CB8AC3E}">
        <p14:creationId xmlns:p14="http://schemas.microsoft.com/office/powerpoint/2010/main" val="169978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12C5CA-E520-8343-6B63-F98E42E089BC}"/>
              </a:ext>
            </a:extLst>
          </p:cNvPr>
          <p:cNvSpPr>
            <a:spLocks noGrp="1"/>
          </p:cNvSpPr>
          <p:nvPr>
            <p:ph type="title"/>
          </p:nvPr>
        </p:nvSpPr>
        <p:spPr/>
        <p:txBody>
          <a:bodyPr/>
          <a:lstStyle/>
          <a:p>
            <a:r>
              <a:rPr lang="en-US" dirty="0"/>
              <a:t>Data Preparation </a:t>
            </a:r>
            <a:r>
              <a:rPr lang="de-DE" dirty="0"/>
              <a:t>– Text aufbereiten</a:t>
            </a:r>
            <a:endParaRPr lang="en-US" dirty="0"/>
          </a:p>
        </p:txBody>
      </p:sp>
      <p:sp>
        <p:nvSpPr>
          <p:cNvPr id="3" name="Inhaltsplatzhalter 2">
            <a:extLst>
              <a:ext uri="{FF2B5EF4-FFF2-40B4-BE49-F238E27FC236}">
                <a16:creationId xmlns:a16="http://schemas.microsoft.com/office/drawing/2014/main" id="{B42A4488-4288-36D2-8D40-F4E607B2120E}"/>
              </a:ext>
            </a:extLst>
          </p:cNvPr>
          <p:cNvSpPr>
            <a:spLocks noGrp="1"/>
          </p:cNvSpPr>
          <p:nvPr>
            <p:ph idx="1"/>
          </p:nvPr>
        </p:nvSpPr>
        <p:spPr/>
        <p:txBody>
          <a:bodyPr>
            <a:normAutofit/>
          </a:bodyPr>
          <a:lstStyle/>
          <a:p>
            <a:r>
              <a:rPr lang="de-DE" dirty="0"/>
              <a:t>Die Log Daten werden als JSON Objekt über die API zur Verfügung gestellt</a:t>
            </a:r>
          </a:p>
          <a:p>
            <a:r>
              <a:rPr lang="de-DE" dirty="0"/>
              <a:t>Für die Verwendung der Texte müssen die Objekte in ein Dataframe umgewandelt werden</a:t>
            </a:r>
          </a:p>
          <a:p>
            <a:r>
              <a:rPr lang="de-DE" dirty="0"/>
              <a:t>Das Dataframe muss anschließend in Kleinschreibung überführt werden für die anschließende Nutzung von Normalisierungsverfahren</a:t>
            </a:r>
          </a:p>
          <a:p>
            <a:r>
              <a:rPr lang="de-DE" dirty="0"/>
              <a:t>Anschließend werden die Texte mit </a:t>
            </a:r>
            <a:r>
              <a:rPr lang="de-DE" dirty="0" err="1"/>
              <a:t>Stemming</a:t>
            </a:r>
            <a:r>
              <a:rPr lang="de-DE" dirty="0"/>
              <a:t> in ihre Stammform überführt. </a:t>
            </a:r>
            <a:r>
              <a:rPr lang="de-DE" dirty="0" err="1"/>
              <a:t>Stemming</a:t>
            </a:r>
            <a:r>
              <a:rPr lang="de-DE" dirty="0"/>
              <a:t> schneidet hierbei die Endungen von Wörtern ab und ermöglicht die Reduzierung auf eindeutige Wörter</a:t>
            </a:r>
          </a:p>
        </p:txBody>
      </p:sp>
      <p:sp>
        <p:nvSpPr>
          <p:cNvPr id="7" name="Textfeld 6">
            <a:extLst>
              <a:ext uri="{FF2B5EF4-FFF2-40B4-BE49-F238E27FC236}">
                <a16:creationId xmlns:a16="http://schemas.microsoft.com/office/drawing/2014/main" id="{1978FCCC-8A7C-A54E-6783-77D1D0B12A62}"/>
              </a:ext>
            </a:extLst>
          </p:cNvPr>
          <p:cNvSpPr txBox="1"/>
          <p:nvPr/>
        </p:nvSpPr>
        <p:spPr>
          <a:xfrm>
            <a:off x="4819650" y="6507718"/>
            <a:ext cx="2695575" cy="261610"/>
          </a:xfrm>
          <a:prstGeom prst="rect">
            <a:avLst/>
          </a:prstGeom>
          <a:noFill/>
        </p:spPr>
        <p:txBody>
          <a:bodyPr wrap="square">
            <a:spAutoFit/>
          </a:bodyPr>
          <a:lstStyle/>
          <a:p>
            <a:r>
              <a:rPr lang="en-US" sz="1050" dirty="0"/>
              <a:t>https://www.nltk.org/api/nltk.stem.html</a:t>
            </a:r>
          </a:p>
        </p:txBody>
      </p:sp>
      <p:sp>
        <p:nvSpPr>
          <p:cNvPr id="4" name="Foliennummernplatzhalter 3">
            <a:extLst>
              <a:ext uri="{FF2B5EF4-FFF2-40B4-BE49-F238E27FC236}">
                <a16:creationId xmlns:a16="http://schemas.microsoft.com/office/drawing/2014/main" id="{DDEE13F7-A8D9-C724-7305-702096AA1558}"/>
              </a:ext>
            </a:extLst>
          </p:cNvPr>
          <p:cNvSpPr>
            <a:spLocks noGrp="1"/>
          </p:cNvSpPr>
          <p:nvPr>
            <p:ph type="sldNum" sz="quarter" idx="12"/>
          </p:nvPr>
        </p:nvSpPr>
        <p:spPr/>
        <p:txBody>
          <a:bodyPr/>
          <a:lstStyle/>
          <a:p>
            <a:fld id="{C921D49C-F2C9-4773-B40D-55A32CD1AF58}" type="slidenum">
              <a:rPr lang="en-US" smtClean="0"/>
              <a:t>16</a:t>
            </a:fld>
            <a:endParaRPr lang="en-US"/>
          </a:p>
        </p:txBody>
      </p:sp>
    </p:spTree>
    <p:extLst>
      <p:ext uri="{BB962C8B-B14F-4D97-AF65-F5344CB8AC3E}">
        <p14:creationId xmlns:p14="http://schemas.microsoft.com/office/powerpoint/2010/main" val="916925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ED323-3D69-342F-E829-D64987B7031B}"/>
              </a:ext>
            </a:extLst>
          </p:cNvPr>
          <p:cNvSpPr>
            <a:spLocks noGrp="1"/>
          </p:cNvSpPr>
          <p:nvPr>
            <p:ph type="title"/>
          </p:nvPr>
        </p:nvSpPr>
        <p:spPr/>
        <p:txBody>
          <a:bodyPr/>
          <a:lstStyle/>
          <a:p>
            <a:r>
              <a:rPr lang="en-US" dirty="0"/>
              <a:t>Data Preparation </a:t>
            </a:r>
            <a:r>
              <a:rPr lang="de-DE" dirty="0"/>
              <a:t>– Daten bereinigen</a:t>
            </a:r>
            <a:endParaRPr lang="en-US" dirty="0"/>
          </a:p>
        </p:txBody>
      </p:sp>
      <p:sp>
        <p:nvSpPr>
          <p:cNvPr id="3" name="Inhaltsplatzhalter 2">
            <a:extLst>
              <a:ext uri="{FF2B5EF4-FFF2-40B4-BE49-F238E27FC236}">
                <a16:creationId xmlns:a16="http://schemas.microsoft.com/office/drawing/2014/main" id="{8A15403E-8717-A7BD-3FDF-A663923B7D88}"/>
              </a:ext>
            </a:extLst>
          </p:cNvPr>
          <p:cNvSpPr>
            <a:spLocks noGrp="1"/>
          </p:cNvSpPr>
          <p:nvPr>
            <p:ph idx="1"/>
          </p:nvPr>
        </p:nvSpPr>
        <p:spPr/>
        <p:txBody>
          <a:bodyPr>
            <a:normAutofit/>
          </a:bodyPr>
          <a:lstStyle/>
          <a:p>
            <a:r>
              <a:rPr lang="de-DE" dirty="0"/>
              <a:t>In den Daten sind Errors ohne eine </a:t>
            </a:r>
            <a:r>
              <a:rPr lang="de-DE" dirty="0" err="1"/>
              <a:t>LogMessage</a:t>
            </a:r>
            <a:r>
              <a:rPr lang="de-DE" dirty="0"/>
              <a:t> vorhanden. Unter der Annahme, dass dies bei Maschinen Logs nicht normal ist, werden diese Daten entfernt:</a:t>
            </a:r>
          </a:p>
          <a:p>
            <a:endParaRPr lang="de-DE" dirty="0"/>
          </a:p>
          <a:p>
            <a:r>
              <a:rPr lang="de-DE" dirty="0"/>
              <a:t>Verhältnis zwischen </a:t>
            </a:r>
            <a:r>
              <a:rPr lang="de-DE" dirty="0" err="1"/>
              <a:t>ServiceOK</a:t>
            </a:r>
            <a:r>
              <a:rPr lang="de-DE" dirty="0"/>
              <a:t> = 1 und </a:t>
            </a:r>
            <a:r>
              <a:rPr lang="de-DE" dirty="0" err="1"/>
              <a:t>ServiceOK</a:t>
            </a:r>
            <a:r>
              <a:rPr lang="de-DE" dirty="0"/>
              <a:t> = 0</a:t>
            </a:r>
          </a:p>
          <a:p>
            <a:r>
              <a:rPr lang="de-DE" dirty="0">
                <a:sym typeface="Wingdings" panose="05000000000000000000" pitchFamily="2" charset="2"/>
              </a:rPr>
              <a:t>Aufgrund des stark ungleichen Verhältnisses waren die</a:t>
            </a:r>
          </a:p>
          <a:p>
            <a:pPr marL="0" indent="0">
              <a:buNone/>
            </a:pPr>
            <a:r>
              <a:rPr lang="de-DE" dirty="0">
                <a:sym typeface="Wingdings" panose="05000000000000000000" pitchFamily="2" charset="2"/>
              </a:rPr>
              <a:t>Ergebnisse immer bei 1.00</a:t>
            </a:r>
          </a:p>
          <a:p>
            <a:r>
              <a:rPr lang="de-DE" dirty="0">
                <a:sym typeface="Wingdings" panose="05000000000000000000" pitchFamily="2" charset="2"/>
              </a:rPr>
              <a:t>Durch Sampling mittels SMOTE wird das Verhältnis durch künstliche Daten ausgeglichen werden</a:t>
            </a:r>
            <a:endParaRPr lang="en-US" dirty="0"/>
          </a:p>
        </p:txBody>
      </p:sp>
      <p:pic>
        <p:nvPicPr>
          <p:cNvPr id="5" name="Grafik 4">
            <a:extLst>
              <a:ext uri="{FF2B5EF4-FFF2-40B4-BE49-F238E27FC236}">
                <a16:creationId xmlns:a16="http://schemas.microsoft.com/office/drawing/2014/main" id="{C0E85B62-3686-953B-8DEB-1F46C805A5CA}"/>
              </a:ext>
            </a:extLst>
          </p:cNvPr>
          <p:cNvPicPr>
            <a:picLocks noChangeAspect="1"/>
          </p:cNvPicPr>
          <p:nvPr/>
        </p:nvPicPr>
        <p:blipFill>
          <a:blip r:embed="rId2"/>
          <a:stretch>
            <a:fillRect/>
          </a:stretch>
        </p:blipFill>
        <p:spPr>
          <a:xfrm>
            <a:off x="1145156" y="3033325"/>
            <a:ext cx="6705600" cy="523875"/>
          </a:xfrm>
          <a:prstGeom prst="rect">
            <a:avLst/>
          </a:prstGeom>
        </p:spPr>
      </p:pic>
      <p:pic>
        <p:nvPicPr>
          <p:cNvPr id="7" name="Grafik 6">
            <a:extLst>
              <a:ext uri="{FF2B5EF4-FFF2-40B4-BE49-F238E27FC236}">
                <a16:creationId xmlns:a16="http://schemas.microsoft.com/office/drawing/2014/main" id="{688F84F9-E796-B64F-0C3D-D1472B5502ED}"/>
              </a:ext>
            </a:extLst>
          </p:cNvPr>
          <p:cNvPicPr>
            <a:picLocks noChangeAspect="1"/>
          </p:cNvPicPr>
          <p:nvPr/>
        </p:nvPicPr>
        <p:blipFill>
          <a:blip r:embed="rId3"/>
          <a:stretch>
            <a:fillRect/>
          </a:stretch>
        </p:blipFill>
        <p:spPr>
          <a:xfrm>
            <a:off x="9538423" y="3183633"/>
            <a:ext cx="1399331" cy="1082816"/>
          </a:xfrm>
          <a:prstGeom prst="rect">
            <a:avLst/>
          </a:prstGeom>
        </p:spPr>
      </p:pic>
      <p:sp>
        <p:nvSpPr>
          <p:cNvPr id="9" name="Textfeld 8">
            <a:extLst>
              <a:ext uri="{FF2B5EF4-FFF2-40B4-BE49-F238E27FC236}">
                <a16:creationId xmlns:a16="http://schemas.microsoft.com/office/drawing/2014/main" id="{9C32954B-0F11-3BC8-0AEA-DB1C2B489F92}"/>
              </a:ext>
            </a:extLst>
          </p:cNvPr>
          <p:cNvSpPr txBox="1"/>
          <p:nvPr/>
        </p:nvSpPr>
        <p:spPr>
          <a:xfrm>
            <a:off x="3008935" y="6523053"/>
            <a:ext cx="6634597" cy="261610"/>
          </a:xfrm>
          <a:prstGeom prst="rect">
            <a:avLst/>
          </a:prstGeom>
          <a:noFill/>
        </p:spPr>
        <p:txBody>
          <a:bodyPr wrap="square">
            <a:spAutoFit/>
          </a:bodyPr>
          <a:lstStyle/>
          <a:p>
            <a:r>
              <a:rPr lang="en-US" sz="1100" dirty="0"/>
              <a:t>Quelle: https://imbalanced-learn.org/stable/references/generated/imblearn.over_sampling.SMOTE.html</a:t>
            </a:r>
          </a:p>
        </p:txBody>
      </p:sp>
      <p:sp>
        <p:nvSpPr>
          <p:cNvPr id="4" name="Foliennummernplatzhalter 3">
            <a:extLst>
              <a:ext uri="{FF2B5EF4-FFF2-40B4-BE49-F238E27FC236}">
                <a16:creationId xmlns:a16="http://schemas.microsoft.com/office/drawing/2014/main" id="{D9967BA5-3D54-6B6C-49BD-DB80A3459021}"/>
              </a:ext>
            </a:extLst>
          </p:cNvPr>
          <p:cNvSpPr>
            <a:spLocks noGrp="1"/>
          </p:cNvSpPr>
          <p:nvPr>
            <p:ph type="sldNum" sz="quarter" idx="12"/>
          </p:nvPr>
        </p:nvSpPr>
        <p:spPr/>
        <p:txBody>
          <a:bodyPr/>
          <a:lstStyle/>
          <a:p>
            <a:fld id="{C921D49C-F2C9-4773-B40D-55A32CD1AF58}" type="slidenum">
              <a:rPr lang="en-US" smtClean="0"/>
              <a:t>17</a:t>
            </a:fld>
            <a:endParaRPr lang="en-US"/>
          </a:p>
        </p:txBody>
      </p:sp>
    </p:spTree>
    <p:extLst>
      <p:ext uri="{BB962C8B-B14F-4D97-AF65-F5344CB8AC3E}">
        <p14:creationId xmlns:p14="http://schemas.microsoft.com/office/powerpoint/2010/main" val="170476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7839B-6B4A-8796-4081-445C76F5D84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1717784-02AB-149A-1F3A-E170AC8BFCDC}"/>
              </a:ext>
            </a:extLst>
          </p:cNvPr>
          <p:cNvSpPr>
            <a:spLocks noGrp="1"/>
          </p:cNvSpPr>
          <p:nvPr>
            <p:ph type="ctrTitle"/>
          </p:nvPr>
        </p:nvSpPr>
        <p:spPr>
          <a:xfrm>
            <a:off x="1524000" y="3736350"/>
            <a:ext cx="9144000" cy="2387600"/>
          </a:xfrm>
        </p:spPr>
        <p:txBody>
          <a:bodyPr/>
          <a:lstStyle/>
          <a:p>
            <a:r>
              <a:rPr lang="de-DE" dirty="0"/>
              <a:t>Modeling</a:t>
            </a:r>
            <a:endParaRPr lang="en-US" dirty="0"/>
          </a:p>
        </p:txBody>
      </p:sp>
      <p:pic>
        <p:nvPicPr>
          <p:cNvPr id="3" name="Picture 2" descr="What is CRISP DM? - Data Science Process Alliance">
            <a:extLst>
              <a:ext uri="{FF2B5EF4-FFF2-40B4-BE49-F238E27FC236}">
                <a16:creationId xmlns:a16="http://schemas.microsoft.com/office/drawing/2014/main" id="{C82AA5DA-2C4D-184A-382F-DFDD4522B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C942B774-0C3F-D3C2-3A3C-06BB142E9972}"/>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Tree>
    <p:extLst>
      <p:ext uri="{BB962C8B-B14F-4D97-AF65-F5344CB8AC3E}">
        <p14:creationId xmlns:p14="http://schemas.microsoft.com/office/powerpoint/2010/main" val="3079551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DD05F-0546-D693-AF05-559790649D29}"/>
              </a:ext>
            </a:extLst>
          </p:cNvPr>
          <p:cNvSpPr>
            <a:spLocks noGrp="1"/>
          </p:cNvSpPr>
          <p:nvPr>
            <p:ph type="title"/>
          </p:nvPr>
        </p:nvSpPr>
        <p:spPr/>
        <p:txBody>
          <a:bodyPr/>
          <a:lstStyle/>
          <a:p>
            <a:r>
              <a:rPr lang="en-US" dirty="0"/>
              <a:t>Modeling – </a:t>
            </a:r>
            <a:r>
              <a:rPr lang="en-US" dirty="0" err="1"/>
              <a:t>Strukt</a:t>
            </a:r>
            <a:r>
              <a:rPr lang="en-US" dirty="0"/>
              <a:t>. </a:t>
            </a:r>
            <a:r>
              <a:rPr lang="en-US" dirty="0" err="1"/>
              <a:t>Daten</a:t>
            </a:r>
            <a:r>
              <a:rPr lang="en-US" dirty="0"/>
              <a:t> </a:t>
            </a:r>
            <a:r>
              <a:rPr lang="en-US" dirty="0" err="1"/>
              <a:t>Modellauswahl</a:t>
            </a:r>
            <a:endParaRPr lang="en-US" dirty="0"/>
          </a:p>
        </p:txBody>
      </p:sp>
      <p:sp>
        <p:nvSpPr>
          <p:cNvPr id="3" name="Inhaltsplatzhalter 2">
            <a:extLst>
              <a:ext uri="{FF2B5EF4-FFF2-40B4-BE49-F238E27FC236}">
                <a16:creationId xmlns:a16="http://schemas.microsoft.com/office/drawing/2014/main" id="{29CDD0D3-B573-FA21-06B1-610EBA7B28DE}"/>
              </a:ext>
            </a:extLst>
          </p:cNvPr>
          <p:cNvSpPr>
            <a:spLocks noGrp="1"/>
          </p:cNvSpPr>
          <p:nvPr>
            <p:ph idx="1"/>
          </p:nvPr>
        </p:nvSpPr>
        <p:spPr>
          <a:xfrm>
            <a:off x="2768600" y="1644637"/>
            <a:ext cx="5634567" cy="561974"/>
          </a:xfrm>
        </p:spPr>
        <p:txBody>
          <a:bodyPr/>
          <a:lstStyle/>
          <a:p>
            <a:pPr marL="0" indent="0">
              <a:buNone/>
            </a:pPr>
            <a:r>
              <a:rPr lang="en-US" dirty="0" err="1"/>
              <a:t>Erstellen</a:t>
            </a:r>
            <a:r>
              <a:rPr lang="en-US" dirty="0"/>
              <a:t> von </a:t>
            </a:r>
            <a:r>
              <a:rPr lang="en-US" dirty="0" err="1"/>
              <a:t>rollenden</a:t>
            </a:r>
            <a:r>
              <a:rPr lang="en-US" dirty="0"/>
              <a:t> </a:t>
            </a:r>
            <a:r>
              <a:rPr lang="en-US" dirty="0" err="1"/>
              <a:t>Mittelwerten</a:t>
            </a:r>
            <a:endParaRPr lang="en-US" dirty="0"/>
          </a:p>
        </p:txBody>
      </p:sp>
      <p:sp>
        <p:nvSpPr>
          <p:cNvPr id="4" name="Foliennummernplatzhalter 3">
            <a:extLst>
              <a:ext uri="{FF2B5EF4-FFF2-40B4-BE49-F238E27FC236}">
                <a16:creationId xmlns:a16="http://schemas.microsoft.com/office/drawing/2014/main" id="{954A0D9F-62F1-0915-E630-7FE424BB5DBF}"/>
              </a:ext>
            </a:extLst>
          </p:cNvPr>
          <p:cNvSpPr>
            <a:spLocks noGrp="1"/>
          </p:cNvSpPr>
          <p:nvPr>
            <p:ph type="sldNum" sz="quarter" idx="12"/>
          </p:nvPr>
        </p:nvSpPr>
        <p:spPr/>
        <p:txBody>
          <a:bodyPr/>
          <a:lstStyle/>
          <a:p>
            <a:fld id="{C921D49C-F2C9-4773-B40D-55A32CD1AF58}" type="slidenum">
              <a:rPr lang="en-US" smtClean="0"/>
              <a:t>19</a:t>
            </a:fld>
            <a:endParaRPr lang="en-US"/>
          </a:p>
        </p:txBody>
      </p:sp>
      <p:pic>
        <p:nvPicPr>
          <p:cNvPr id="7" name="Grafik 6">
            <a:extLst>
              <a:ext uri="{FF2B5EF4-FFF2-40B4-BE49-F238E27FC236}">
                <a16:creationId xmlns:a16="http://schemas.microsoft.com/office/drawing/2014/main" id="{AC8D75F3-3C81-7B4C-2FDF-DA993B0B7AEB}"/>
              </a:ext>
            </a:extLst>
          </p:cNvPr>
          <p:cNvPicPr>
            <a:picLocks noChangeAspect="1"/>
          </p:cNvPicPr>
          <p:nvPr/>
        </p:nvPicPr>
        <p:blipFill>
          <a:blip r:embed="rId2"/>
          <a:stretch>
            <a:fillRect/>
          </a:stretch>
        </p:blipFill>
        <p:spPr>
          <a:xfrm>
            <a:off x="606268" y="3413541"/>
            <a:ext cx="5162042" cy="1913516"/>
          </a:xfrm>
          <a:prstGeom prst="rect">
            <a:avLst/>
          </a:prstGeom>
          <a:ln w="19050">
            <a:solidFill>
              <a:schemeClr val="tx1"/>
            </a:solidFill>
          </a:ln>
        </p:spPr>
      </p:pic>
      <p:sp>
        <p:nvSpPr>
          <p:cNvPr id="8" name="Textfeld 7">
            <a:extLst>
              <a:ext uri="{FF2B5EF4-FFF2-40B4-BE49-F238E27FC236}">
                <a16:creationId xmlns:a16="http://schemas.microsoft.com/office/drawing/2014/main" id="{6120FE39-AE56-C45C-0597-8D65A1A8CA03}"/>
              </a:ext>
            </a:extLst>
          </p:cNvPr>
          <p:cNvSpPr txBox="1"/>
          <p:nvPr/>
        </p:nvSpPr>
        <p:spPr>
          <a:xfrm>
            <a:off x="520948" y="5381669"/>
            <a:ext cx="2933700" cy="276999"/>
          </a:xfrm>
          <a:prstGeom prst="rect">
            <a:avLst/>
          </a:prstGeom>
          <a:noFill/>
        </p:spPr>
        <p:txBody>
          <a:bodyPr wrap="square" rtlCol="0">
            <a:spAutoFit/>
          </a:bodyPr>
          <a:lstStyle/>
          <a:p>
            <a:r>
              <a:rPr lang="de-DE" sz="1200" i="1" dirty="0"/>
              <a:t>Kennzahlen Logistische Regression</a:t>
            </a:r>
          </a:p>
        </p:txBody>
      </p:sp>
      <p:pic>
        <p:nvPicPr>
          <p:cNvPr id="5" name="Grafik 4">
            <a:extLst>
              <a:ext uri="{FF2B5EF4-FFF2-40B4-BE49-F238E27FC236}">
                <a16:creationId xmlns:a16="http://schemas.microsoft.com/office/drawing/2014/main" id="{F3D1582A-FD8B-FCF1-1AF1-3E270579D066}"/>
              </a:ext>
            </a:extLst>
          </p:cNvPr>
          <p:cNvPicPr>
            <a:picLocks noChangeAspect="1"/>
          </p:cNvPicPr>
          <p:nvPr/>
        </p:nvPicPr>
        <p:blipFill>
          <a:blip r:embed="rId3"/>
          <a:stretch>
            <a:fillRect/>
          </a:stretch>
        </p:blipFill>
        <p:spPr>
          <a:xfrm>
            <a:off x="6574367" y="3413541"/>
            <a:ext cx="4886954" cy="1910963"/>
          </a:xfrm>
          <a:prstGeom prst="rect">
            <a:avLst/>
          </a:prstGeom>
          <a:ln w="19050">
            <a:solidFill>
              <a:schemeClr val="tx1"/>
            </a:solidFill>
          </a:ln>
        </p:spPr>
      </p:pic>
      <p:sp>
        <p:nvSpPr>
          <p:cNvPr id="9" name="Textfeld 8">
            <a:extLst>
              <a:ext uri="{FF2B5EF4-FFF2-40B4-BE49-F238E27FC236}">
                <a16:creationId xmlns:a16="http://schemas.microsoft.com/office/drawing/2014/main" id="{222F6B2E-3F7B-8265-F30C-D1003CFD72A6}"/>
              </a:ext>
            </a:extLst>
          </p:cNvPr>
          <p:cNvSpPr txBox="1"/>
          <p:nvPr/>
        </p:nvSpPr>
        <p:spPr>
          <a:xfrm>
            <a:off x="6489144" y="5381669"/>
            <a:ext cx="2933700" cy="276999"/>
          </a:xfrm>
          <a:prstGeom prst="rect">
            <a:avLst/>
          </a:prstGeom>
          <a:noFill/>
        </p:spPr>
        <p:txBody>
          <a:bodyPr wrap="square" rtlCol="0">
            <a:spAutoFit/>
          </a:bodyPr>
          <a:lstStyle/>
          <a:p>
            <a:r>
              <a:rPr lang="de-DE" sz="1200" i="1" dirty="0"/>
              <a:t>Kennzahlen Random Forrest</a:t>
            </a:r>
          </a:p>
        </p:txBody>
      </p:sp>
      <p:sp>
        <p:nvSpPr>
          <p:cNvPr id="10" name="Textfeld 9">
            <a:extLst>
              <a:ext uri="{FF2B5EF4-FFF2-40B4-BE49-F238E27FC236}">
                <a16:creationId xmlns:a16="http://schemas.microsoft.com/office/drawing/2014/main" id="{6CB5EF4E-A9D7-C092-4875-9B601188C5C2}"/>
              </a:ext>
            </a:extLst>
          </p:cNvPr>
          <p:cNvSpPr txBox="1"/>
          <p:nvPr/>
        </p:nvSpPr>
        <p:spPr>
          <a:xfrm>
            <a:off x="1816100" y="2595590"/>
            <a:ext cx="2404533" cy="369332"/>
          </a:xfrm>
          <a:prstGeom prst="rect">
            <a:avLst/>
          </a:prstGeom>
          <a:noFill/>
        </p:spPr>
        <p:txBody>
          <a:bodyPr wrap="square">
            <a:spAutoFit/>
          </a:bodyPr>
          <a:lstStyle/>
          <a:p>
            <a:pPr marL="0" indent="0">
              <a:buNone/>
            </a:pPr>
            <a:r>
              <a:rPr lang="en-US" dirty="0" err="1"/>
              <a:t>Logistische</a:t>
            </a:r>
            <a:r>
              <a:rPr lang="en-US" dirty="0"/>
              <a:t> Regression:</a:t>
            </a:r>
          </a:p>
        </p:txBody>
      </p:sp>
      <p:sp>
        <p:nvSpPr>
          <p:cNvPr id="12" name="Textfeld 11">
            <a:extLst>
              <a:ext uri="{FF2B5EF4-FFF2-40B4-BE49-F238E27FC236}">
                <a16:creationId xmlns:a16="http://schemas.microsoft.com/office/drawing/2014/main" id="{D2BBE6E3-E707-D29F-7395-423D9E5C2C4A}"/>
              </a:ext>
            </a:extLst>
          </p:cNvPr>
          <p:cNvSpPr txBox="1"/>
          <p:nvPr/>
        </p:nvSpPr>
        <p:spPr>
          <a:xfrm>
            <a:off x="6963833" y="2595590"/>
            <a:ext cx="3018367" cy="369332"/>
          </a:xfrm>
          <a:prstGeom prst="rect">
            <a:avLst/>
          </a:prstGeom>
          <a:noFill/>
        </p:spPr>
        <p:txBody>
          <a:bodyPr wrap="square">
            <a:spAutoFit/>
          </a:bodyPr>
          <a:lstStyle/>
          <a:p>
            <a:r>
              <a:rPr lang="en-US" dirty="0"/>
              <a:t>Random </a:t>
            </a:r>
            <a:r>
              <a:rPr lang="en-US" dirty="0" err="1"/>
              <a:t>forrest</a:t>
            </a:r>
            <a:r>
              <a:rPr lang="en-US" dirty="0"/>
              <a:t> </a:t>
            </a:r>
            <a:r>
              <a:rPr lang="en-US" dirty="0" err="1"/>
              <a:t>Algorithmus</a:t>
            </a:r>
            <a:r>
              <a:rPr lang="en-US" dirty="0"/>
              <a:t>:</a:t>
            </a:r>
          </a:p>
        </p:txBody>
      </p:sp>
      <p:sp>
        <p:nvSpPr>
          <p:cNvPr id="13" name="Inhaltsplatzhalter 2">
            <a:extLst>
              <a:ext uri="{FF2B5EF4-FFF2-40B4-BE49-F238E27FC236}">
                <a16:creationId xmlns:a16="http://schemas.microsoft.com/office/drawing/2014/main" id="{5037E51B-7A49-666C-6B52-23FCC37AAE56}"/>
              </a:ext>
            </a:extLst>
          </p:cNvPr>
          <p:cNvSpPr txBox="1">
            <a:spLocks/>
          </p:cNvSpPr>
          <p:nvPr/>
        </p:nvSpPr>
        <p:spPr>
          <a:xfrm>
            <a:off x="3619500" y="5969460"/>
            <a:ext cx="5634567" cy="56197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Es </a:t>
            </a:r>
            <a:r>
              <a:rPr lang="en-US" dirty="0" err="1"/>
              <a:t>wird</a:t>
            </a:r>
            <a:r>
              <a:rPr lang="en-US" dirty="0"/>
              <a:t> der Random </a:t>
            </a:r>
            <a:r>
              <a:rPr lang="en-US" dirty="0" err="1"/>
              <a:t>forrest</a:t>
            </a:r>
            <a:r>
              <a:rPr lang="en-US" dirty="0"/>
              <a:t> </a:t>
            </a:r>
            <a:r>
              <a:rPr lang="en-US" dirty="0" err="1"/>
              <a:t>Algorithmus</a:t>
            </a:r>
            <a:r>
              <a:rPr lang="en-US" dirty="0"/>
              <a:t> </a:t>
            </a:r>
            <a:r>
              <a:rPr lang="en-US" dirty="0" err="1"/>
              <a:t>gewählt</a:t>
            </a:r>
            <a:r>
              <a:rPr lang="en-US" dirty="0"/>
              <a:t> </a:t>
            </a:r>
            <a:r>
              <a:rPr lang="en-US" dirty="0" err="1"/>
              <a:t>wegen</a:t>
            </a:r>
            <a:r>
              <a:rPr lang="en-US" dirty="0"/>
              <a:t> </a:t>
            </a:r>
            <a:r>
              <a:rPr lang="en-US" dirty="0" err="1"/>
              <a:t>einer</a:t>
            </a:r>
            <a:r>
              <a:rPr lang="en-US" dirty="0"/>
              <a:t> </a:t>
            </a:r>
            <a:r>
              <a:rPr lang="en-US" dirty="0" err="1"/>
              <a:t>besseren</a:t>
            </a:r>
            <a:r>
              <a:rPr lang="en-US" dirty="0"/>
              <a:t> performance.</a:t>
            </a:r>
          </a:p>
        </p:txBody>
      </p:sp>
    </p:spTree>
    <p:extLst>
      <p:ext uri="{BB962C8B-B14F-4D97-AF65-F5344CB8AC3E}">
        <p14:creationId xmlns:p14="http://schemas.microsoft.com/office/powerpoint/2010/main" val="386582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EA947-6821-862E-41A1-50E0AC54F0B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60B199E-D421-4351-7401-AC6721B4B5D7}"/>
              </a:ext>
            </a:extLst>
          </p:cNvPr>
          <p:cNvSpPr>
            <a:spLocks noGrp="1"/>
          </p:cNvSpPr>
          <p:nvPr>
            <p:ph type="ctrTitle"/>
          </p:nvPr>
        </p:nvSpPr>
        <p:spPr>
          <a:xfrm>
            <a:off x="1524000" y="3736350"/>
            <a:ext cx="9144000" cy="2387600"/>
          </a:xfrm>
        </p:spPr>
        <p:txBody>
          <a:bodyPr/>
          <a:lstStyle/>
          <a:p>
            <a:r>
              <a:rPr lang="de-DE" b="1" dirty="0"/>
              <a:t>Business</a:t>
            </a:r>
            <a:r>
              <a:rPr lang="de-DE" dirty="0"/>
              <a:t> Understanding</a:t>
            </a:r>
            <a:endParaRPr lang="en-US" dirty="0"/>
          </a:p>
        </p:txBody>
      </p:sp>
      <p:pic>
        <p:nvPicPr>
          <p:cNvPr id="3" name="Picture 2" descr="What is CRISP DM? - Data Science Process Alliance">
            <a:extLst>
              <a:ext uri="{FF2B5EF4-FFF2-40B4-BE49-F238E27FC236}">
                <a16:creationId xmlns:a16="http://schemas.microsoft.com/office/drawing/2014/main" id="{6A8A96BB-DEBD-8198-030F-D9D7ED25A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8E8549F8-2D76-E201-81F3-185EF62FD091}"/>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
        <p:nvSpPr>
          <p:cNvPr id="5" name="Foliennummernplatzhalter 4">
            <a:extLst>
              <a:ext uri="{FF2B5EF4-FFF2-40B4-BE49-F238E27FC236}">
                <a16:creationId xmlns:a16="http://schemas.microsoft.com/office/drawing/2014/main" id="{9069057C-5080-2204-F5D9-21186178F312}"/>
              </a:ext>
            </a:extLst>
          </p:cNvPr>
          <p:cNvSpPr>
            <a:spLocks noGrp="1"/>
          </p:cNvSpPr>
          <p:nvPr>
            <p:ph type="sldNum" sz="quarter" idx="12"/>
          </p:nvPr>
        </p:nvSpPr>
        <p:spPr/>
        <p:txBody>
          <a:bodyPr/>
          <a:lstStyle/>
          <a:p>
            <a:fld id="{C921D49C-F2C9-4773-B40D-55A32CD1AF58}" type="slidenum">
              <a:rPr lang="en-US" smtClean="0"/>
              <a:t>2</a:t>
            </a:fld>
            <a:endParaRPr lang="en-US"/>
          </a:p>
        </p:txBody>
      </p:sp>
    </p:spTree>
    <p:extLst>
      <p:ext uri="{BB962C8B-B14F-4D97-AF65-F5344CB8AC3E}">
        <p14:creationId xmlns:p14="http://schemas.microsoft.com/office/powerpoint/2010/main" val="1404934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DD05F-0546-D693-AF05-559790649D29}"/>
              </a:ext>
            </a:extLst>
          </p:cNvPr>
          <p:cNvSpPr>
            <a:spLocks noGrp="1"/>
          </p:cNvSpPr>
          <p:nvPr>
            <p:ph type="title"/>
          </p:nvPr>
        </p:nvSpPr>
        <p:spPr>
          <a:xfrm>
            <a:off x="734569" y="18722"/>
            <a:ext cx="6070120" cy="868680"/>
          </a:xfrm>
        </p:spPr>
        <p:txBody>
          <a:bodyPr anchor="ctr">
            <a:normAutofit fontScale="90000"/>
          </a:bodyPr>
          <a:lstStyle/>
          <a:p>
            <a:r>
              <a:rPr lang="en-US" sz="4000" dirty="0"/>
              <a:t>Modeling – </a:t>
            </a:r>
            <a:r>
              <a:rPr lang="en-US" sz="4000" dirty="0" err="1"/>
              <a:t>Strukt</a:t>
            </a:r>
            <a:r>
              <a:rPr lang="en-US" sz="4000" dirty="0"/>
              <a:t>. </a:t>
            </a:r>
            <a:r>
              <a:rPr lang="en-US" sz="4000" dirty="0" err="1"/>
              <a:t>Daten</a:t>
            </a:r>
            <a:r>
              <a:rPr lang="en-US" sz="4000" dirty="0"/>
              <a:t> Modell </a:t>
            </a:r>
            <a:r>
              <a:rPr lang="en-US" sz="4000" dirty="0" err="1"/>
              <a:t>Erstellung</a:t>
            </a:r>
            <a:endParaRPr lang="en-US" sz="4000" dirty="0"/>
          </a:p>
        </p:txBody>
      </p:sp>
      <p:sp>
        <p:nvSpPr>
          <p:cNvPr id="3" name="Inhaltsplatzhalter 2">
            <a:extLst>
              <a:ext uri="{FF2B5EF4-FFF2-40B4-BE49-F238E27FC236}">
                <a16:creationId xmlns:a16="http://schemas.microsoft.com/office/drawing/2014/main" id="{29CDD0D3-B573-FA21-06B1-610EBA7B28DE}"/>
              </a:ext>
            </a:extLst>
          </p:cNvPr>
          <p:cNvSpPr>
            <a:spLocks noGrp="1"/>
          </p:cNvSpPr>
          <p:nvPr>
            <p:ph idx="1"/>
          </p:nvPr>
        </p:nvSpPr>
        <p:spPr>
          <a:xfrm>
            <a:off x="446206" y="775893"/>
            <a:ext cx="6070120" cy="3337953"/>
          </a:xfrm>
        </p:spPr>
        <p:txBody>
          <a:bodyPr anchor="ctr">
            <a:normAutofit/>
          </a:bodyPr>
          <a:lstStyle/>
          <a:p>
            <a:r>
              <a:rPr lang="en-US" sz="2000" dirty="0" err="1"/>
              <a:t>Zunächst</a:t>
            </a:r>
            <a:r>
              <a:rPr lang="en-US" sz="2000" dirty="0"/>
              <a:t> Train Test Split um Trainings und </a:t>
            </a:r>
            <a:r>
              <a:rPr lang="en-US" sz="2000" dirty="0" err="1"/>
              <a:t>Testdaten</a:t>
            </a:r>
            <a:r>
              <a:rPr lang="en-US" sz="2000" dirty="0"/>
              <a:t> </a:t>
            </a:r>
            <a:r>
              <a:rPr lang="en-US" sz="2000" dirty="0" err="1"/>
              <a:t>zu</a:t>
            </a:r>
            <a:r>
              <a:rPr lang="en-US" sz="2000" dirty="0"/>
              <a:t> </a:t>
            </a:r>
            <a:r>
              <a:rPr lang="en-US" sz="2000" dirty="0" err="1"/>
              <a:t>erhalten</a:t>
            </a:r>
            <a:endParaRPr lang="en-US" sz="2000" dirty="0"/>
          </a:p>
          <a:p>
            <a:r>
              <a:rPr lang="en-US" sz="2000" dirty="0" err="1"/>
              <a:t>Fitten</a:t>
            </a:r>
            <a:r>
              <a:rPr lang="en-US" sz="2000" dirty="0"/>
              <a:t> der </a:t>
            </a:r>
            <a:r>
              <a:rPr lang="en-US" sz="2000" dirty="0" err="1"/>
              <a:t>einzelnen</a:t>
            </a:r>
            <a:r>
              <a:rPr lang="en-US" sz="2000" dirty="0"/>
              <a:t> </a:t>
            </a:r>
            <a:r>
              <a:rPr lang="en-US" sz="2000" dirty="0" err="1"/>
              <a:t>Modelle</a:t>
            </a:r>
            <a:endParaRPr lang="en-US" sz="2000" dirty="0"/>
          </a:p>
          <a:p>
            <a:r>
              <a:rPr lang="en-US" sz="2000" dirty="0" err="1"/>
              <a:t>Vergleich</a:t>
            </a:r>
            <a:r>
              <a:rPr lang="en-US" sz="2000" dirty="0"/>
              <a:t> der </a:t>
            </a:r>
            <a:r>
              <a:rPr lang="en-US" sz="2000" dirty="0" err="1"/>
              <a:t>Modelle</a:t>
            </a:r>
            <a:endParaRPr lang="en-US" sz="2000" dirty="0"/>
          </a:p>
          <a:p>
            <a:r>
              <a:rPr lang="en-US" sz="2000" dirty="0"/>
              <a:t>Die </a:t>
            </a:r>
            <a:r>
              <a:rPr lang="en-US" sz="2000" dirty="0" err="1"/>
              <a:t>Modelle</a:t>
            </a:r>
            <a:r>
              <a:rPr lang="en-US" sz="2000" dirty="0"/>
              <a:t> RF und GB </a:t>
            </a:r>
            <a:r>
              <a:rPr lang="en-US" sz="2000" dirty="0" err="1"/>
              <a:t>haben</a:t>
            </a:r>
            <a:r>
              <a:rPr lang="en-US" sz="2000" dirty="0"/>
              <a:t> </a:t>
            </a:r>
            <a:r>
              <a:rPr lang="en-US" sz="2000" dirty="0" err="1"/>
              <a:t>beide</a:t>
            </a:r>
            <a:r>
              <a:rPr lang="en-US" sz="2000" dirty="0"/>
              <a:t> </a:t>
            </a:r>
            <a:r>
              <a:rPr lang="en-US" sz="2000" dirty="0" err="1"/>
              <a:t>gute</a:t>
            </a:r>
            <a:r>
              <a:rPr lang="en-US" sz="2000" dirty="0"/>
              <a:t> </a:t>
            </a:r>
            <a:r>
              <a:rPr lang="en-US" sz="2000" dirty="0" err="1"/>
              <a:t>Ergebnisse</a:t>
            </a:r>
            <a:endParaRPr lang="en-US" sz="2000" dirty="0"/>
          </a:p>
          <a:p>
            <a:r>
              <a:rPr lang="en-US" sz="2000" dirty="0"/>
              <a:t>Auch die </a:t>
            </a:r>
            <a:r>
              <a:rPr lang="en-US" sz="2000" dirty="0" err="1"/>
              <a:t>Konfusions</a:t>
            </a:r>
            <a:r>
              <a:rPr lang="en-US" sz="2000" dirty="0"/>
              <a:t> </a:t>
            </a:r>
            <a:r>
              <a:rPr lang="en-US" sz="2000" dirty="0" err="1"/>
              <a:t>Matritzen</a:t>
            </a:r>
            <a:r>
              <a:rPr lang="en-US" sz="2000" dirty="0"/>
              <a:t> </a:t>
            </a:r>
            <a:r>
              <a:rPr lang="en-US" sz="2000" dirty="0" err="1"/>
              <a:t>sind</a:t>
            </a:r>
            <a:r>
              <a:rPr lang="en-US" sz="2000" dirty="0"/>
              <a:t> </a:t>
            </a:r>
            <a:r>
              <a:rPr lang="en-US" sz="2000" dirty="0" err="1"/>
              <a:t>zufriedenstellend</a:t>
            </a:r>
            <a:endParaRPr lang="en-US" sz="2000" dirty="0"/>
          </a:p>
        </p:txBody>
      </p:sp>
      <p:sp>
        <p:nvSpPr>
          <p:cNvPr id="15" name="Rectangle 14">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390" y="0"/>
            <a:ext cx="4606609" cy="6858000"/>
          </a:xfrm>
          <a:prstGeom prst="rect">
            <a:avLst/>
          </a:prstGeom>
          <a:solidFill>
            <a:srgbClr val="FFFFFF"/>
          </a:solidFill>
          <a:ln>
            <a:noFill/>
          </a:ln>
          <a:effectLst>
            <a:outerShdw blurRad="381000" dist="317500" dir="570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7">
            <a:extLst>
              <a:ext uri="{FF2B5EF4-FFF2-40B4-BE49-F238E27FC236}">
                <a16:creationId xmlns:a16="http://schemas.microsoft.com/office/drawing/2014/main" id="{87C59393-D426-21CD-689E-C0A482EAA1FD}"/>
              </a:ext>
            </a:extLst>
          </p:cNvPr>
          <p:cNvPicPr>
            <a:picLocks noChangeAspect="1"/>
          </p:cNvPicPr>
          <p:nvPr/>
        </p:nvPicPr>
        <p:blipFill>
          <a:blip r:embed="rId2"/>
          <a:stretch>
            <a:fillRect/>
          </a:stretch>
        </p:blipFill>
        <p:spPr>
          <a:xfrm>
            <a:off x="8198171" y="2643382"/>
            <a:ext cx="3381043" cy="1369322"/>
          </a:xfrm>
          <a:prstGeom prst="rect">
            <a:avLst/>
          </a:prstGeom>
        </p:spPr>
      </p:pic>
      <p:pic>
        <p:nvPicPr>
          <p:cNvPr id="6" name="Grafik 5">
            <a:extLst>
              <a:ext uri="{FF2B5EF4-FFF2-40B4-BE49-F238E27FC236}">
                <a16:creationId xmlns:a16="http://schemas.microsoft.com/office/drawing/2014/main" id="{89E356D2-DEE4-9485-0C3D-ED53194CDC8C}"/>
              </a:ext>
            </a:extLst>
          </p:cNvPr>
          <p:cNvPicPr>
            <a:picLocks noChangeAspect="1"/>
          </p:cNvPicPr>
          <p:nvPr/>
        </p:nvPicPr>
        <p:blipFill>
          <a:blip r:embed="rId3"/>
          <a:stretch>
            <a:fillRect/>
          </a:stretch>
        </p:blipFill>
        <p:spPr>
          <a:xfrm>
            <a:off x="8198172" y="713642"/>
            <a:ext cx="3381043" cy="1346297"/>
          </a:xfrm>
          <a:prstGeom prst="rect">
            <a:avLst/>
          </a:prstGeom>
        </p:spPr>
      </p:pic>
      <p:pic>
        <p:nvPicPr>
          <p:cNvPr id="10" name="Grafik 9">
            <a:extLst>
              <a:ext uri="{FF2B5EF4-FFF2-40B4-BE49-F238E27FC236}">
                <a16:creationId xmlns:a16="http://schemas.microsoft.com/office/drawing/2014/main" id="{E2EC9B92-E2C6-BF7A-BA75-AB84012038D1}"/>
              </a:ext>
            </a:extLst>
          </p:cNvPr>
          <p:cNvPicPr>
            <a:picLocks noChangeAspect="1"/>
          </p:cNvPicPr>
          <p:nvPr/>
        </p:nvPicPr>
        <p:blipFill>
          <a:blip r:embed="rId4"/>
          <a:stretch>
            <a:fillRect/>
          </a:stretch>
        </p:blipFill>
        <p:spPr>
          <a:xfrm>
            <a:off x="8198173" y="4750254"/>
            <a:ext cx="3381043" cy="1318606"/>
          </a:xfrm>
          <a:prstGeom prst="rect">
            <a:avLst/>
          </a:prstGeom>
        </p:spPr>
      </p:pic>
      <p:sp>
        <p:nvSpPr>
          <p:cNvPr id="11" name="Textfeld 10">
            <a:extLst>
              <a:ext uri="{FF2B5EF4-FFF2-40B4-BE49-F238E27FC236}">
                <a16:creationId xmlns:a16="http://schemas.microsoft.com/office/drawing/2014/main" id="{4B4E0BAA-97C3-C927-FA12-1B0F0E2A66F4}"/>
              </a:ext>
            </a:extLst>
          </p:cNvPr>
          <p:cNvSpPr txBox="1"/>
          <p:nvPr/>
        </p:nvSpPr>
        <p:spPr>
          <a:xfrm>
            <a:off x="8751203" y="268396"/>
            <a:ext cx="2274982" cy="369332"/>
          </a:xfrm>
          <a:prstGeom prst="rect">
            <a:avLst/>
          </a:prstGeom>
          <a:noFill/>
        </p:spPr>
        <p:txBody>
          <a:bodyPr wrap="none" rtlCol="0">
            <a:spAutoFit/>
          </a:bodyPr>
          <a:lstStyle/>
          <a:p>
            <a:r>
              <a:rPr lang="de-DE" dirty="0"/>
              <a:t>Logistische Regression</a:t>
            </a:r>
          </a:p>
        </p:txBody>
      </p:sp>
      <p:sp>
        <p:nvSpPr>
          <p:cNvPr id="12" name="Textfeld 11">
            <a:extLst>
              <a:ext uri="{FF2B5EF4-FFF2-40B4-BE49-F238E27FC236}">
                <a16:creationId xmlns:a16="http://schemas.microsoft.com/office/drawing/2014/main" id="{ABA34D36-F28E-A3CD-E6B5-7E7F89038705}"/>
              </a:ext>
            </a:extLst>
          </p:cNvPr>
          <p:cNvSpPr txBox="1"/>
          <p:nvPr/>
        </p:nvSpPr>
        <p:spPr>
          <a:xfrm>
            <a:off x="8825782" y="2260204"/>
            <a:ext cx="1684372" cy="369332"/>
          </a:xfrm>
          <a:prstGeom prst="rect">
            <a:avLst/>
          </a:prstGeom>
          <a:noFill/>
        </p:spPr>
        <p:txBody>
          <a:bodyPr wrap="none" rtlCol="0">
            <a:spAutoFit/>
          </a:bodyPr>
          <a:lstStyle/>
          <a:p>
            <a:r>
              <a:rPr lang="de-DE" dirty="0"/>
              <a:t>Random Forrest</a:t>
            </a:r>
          </a:p>
        </p:txBody>
      </p:sp>
      <p:sp>
        <p:nvSpPr>
          <p:cNvPr id="13" name="Textfeld 12">
            <a:extLst>
              <a:ext uri="{FF2B5EF4-FFF2-40B4-BE49-F238E27FC236}">
                <a16:creationId xmlns:a16="http://schemas.microsoft.com/office/drawing/2014/main" id="{46184E7C-86FF-5C57-9CF1-6701B666EC9F}"/>
              </a:ext>
            </a:extLst>
          </p:cNvPr>
          <p:cNvSpPr txBox="1"/>
          <p:nvPr/>
        </p:nvSpPr>
        <p:spPr>
          <a:xfrm>
            <a:off x="8751203" y="4247803"/>
            <a:ext cx="1872820" cy="369332"/>
          </a:xfrm>
          <a:prstGeom prst="rect">
            <a:avLst/>
          </a:prstGeom>
          <a:noFill/>
        </p:spPr>
        <p:txBody>
          <a:bodyPr wrap="none" rtlCol="0">
            <a:spAutoFit/>
          </a:bodyPr>
          <a:lstStyle/>
          <a:p>
            <a:r>
              <a:rPr lang="de-DE" dirty="0"/>
              <a:t>Gradient </a:t>
            </a:r>
            <a:r>
              <a:rPr lang="de-DE" dirty="0" err="1"/>
              <a:t>Boosting</a:t>
            </a:r>
            <a:endParaRPr lang="de-DE" dirty="0"/>
          </a:p>
        </p:txBody>
      </p:sp>
      <p:pic>
        <p:nvPicPr>
          <p:cNvPr id="18" name="Grafik 17">
            <a:extLst>
              <a:ext uri="{FF2B5EF4-FFF2-40B4-BE49-F238E27FC236}">
                <a16:creationId xmlns:a16="http://schemas.microsoft.com/office/drawing/2014/main" id="{A367A0DD-72D8-7DE8-2935-3DF433CA2985}"/>
              </a:ext>
            </a:extLst>
          </p:cNvPr>
          <p:cNvPicPr>
            <a:picLocks noChangeAspect="1"/>
          </p:cNvPicPr>
          <p:nvPr/>
        </p:nvPicPr>
        <p:blipFill>
          <a:blip r:embed="rId5"/>
          <a:stretch>
            <a:fillRect/>
          </a:stretch>
        </p:blipFill>
        <p:spPr>
          <a:xfrm>
            <a:off x="696918" y="3721391"/>
            <a:ext cx="5568695" cy="2898431"/>
          </a:xfrm>
          <a:prstGeom prst="rect">
            <a:avLst/>
          </a:prstGeom>
        </p:spPr>
      </p:pic>
    </p:spTree>
    <p:extLst>
      <p:ext uri="{BB962C8B-B14F-4D97-AF65-F5344CB8AC3E}">
        <p14:creationId xmlns:p14="http://schemas.microsoft.com/office/powerpoint/2010/main" val="2314895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DEB6D8-69BA-5231-425F-A5534C10FBB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C8AF254-7564-8FFC-11CC-9D55D43A00E9}"/>
              </a:ext>
            </a:extLst>
          </p:cNvPr>
          <p:cNvSpPr>
            <a:spLocks noGrp="1"/>
          </p:cNvSpPr>
          <p:nvPr>
            <p:ph type="title"/>
          </p:nvPr>
        </p:nvSpPr>
        <p:spPr>
          <a:xfrm>
            <a:off x="734569" y="18722"/>
            <a:ext cx="6070120" cy="868680"/>
          </a:xfrm>
        </p:spPr>
        <p:txBody>
          <a:bodyPr anchor="ctr">
            <a:normAutofit fontScale="90000"/>
          </a:bodyPr>
          <a:lstStyle/>
          <a:p>
            <a:r>
              <a:rPr lang="en-US" sz="4000" dirty="0"/>
              <a:t>Modeling – </a:t>
            </a:r>
            <a:r>
              <a:rPr lang="en-US" sz="4000" dirty="0" err="1"/>
              <a:t>Strukt</a:t>
            </a:r>
            <a:r>
              <a:rPr lang="en-US" sz="4000" dirty="0"/>
              <a:t>. </a:t>
            </a:r>
            <a:r>
              <a:rPr lang="en-US" sz="4000" dirty="0" err="1"/>
              <a:t>Daten</a:t>
            </a:r>
            <a:r>
              <a:rPr lang="en-US" sz="4000" dirty="0"/>
              <a:t> Modell </a:t>
            </a:r>
            <a:r>
              <a:rPr lang="en-US" sz="4000" dirty="0" err="1"/>
              <a:t>Vergleich</a:t>
            </a:r>
            <a:endParaRPr lang="en-US" sz="4000" dirty="0"/>
          </a:p>
        </p:txBody>
      </p:sp>
      <p:sp>
        <p:nvSpPr>
          <p:cNvPr id="3" name="Inhaltsplatzhalter 2">
            <a:extLst>
              <a:ext uri="{FF2B5EF4-FFF2-40B4-BE49-F238E27FC236}">
                <a16:creationId xmlns:a16="http://schemas.microsoft.com/office/drawing/2014/main" id="{140709B2-5770-C2F9-04EE-C72ABA493F63}"/>
              </a:ext>
            </a:extLst>
          </p:cNvPr>
          <p:cNvSpPr>
            <a:spLocks noGrp="1"/>
          </p:cNvSpPr>
          <p:nvPr>
            <p:ph idx="1"/>
          </p:nvPr>
        </p:nvSpPr>
        <p:spPr>
          <a:xfrm>
            <a:off x="446206" y="650051"/>
            <a:ext cx="6070120" cy="2677992"/>
          </a:xfrm>
        </p:spPr>
        <p:txBody>
          <a:bodyPr anchor="ctr">
            <a:normAutofit/>
          </a:bodyPr>
          <a:lstStyle/>
          <a:p>
            <a:r>
              <a:rPr lang="en-US" sz="2000" dirty="0"/>
              <a:t>Da der F1 Score </a:t>
            </a:r>
            <a:r>
              <a:rPr lang="en-US" sz="2000" dirty="0" err="1"/>
              <a:t>etwas</a:t>
            </a:r>
            <a:r>
              <a:rPr lang="en-US" sz="2000" dirty="0"/>
              <a:t> </a:t>
            </a:r>
            <a:r>
              <a:rPr lang="en-US" sz="2000" dirty="0" err="1"/>
              <a:t>besser</a:t>
            </a:r>
            <a:r>
              <a:rPr lang="en-US" sz="2000" dirty="0"/>
              <a:t> </a:t>
            </a:r>
            <a:r>
              <a:rPr lang="en-US" sz="2000" dirty="0" err="1"/>
              <a:t>beim</a:t>
            </a:r>
            <a:r>
              <a:rPr lang="en-US" sz="2000" dirty="0"/>
              <a:t> Gradient Boosting Modell </a:t>
            </a:r>
            <a:r>
              <a:rPr lang="en-US" sz="2000" dirty="0" err="1"/>
              <a:t>besser</a:t>
            </a:r>
            <a:r>
              <a:rPr lang="en-US" sz="2000" dirty="0"/>
              <a:t> </a:t>
            </a:r>
            <a:r>
              <a:rPr lang="en-US" sz="2000" dirty="0" err="1"/>
              <a:t>ist</a:t>
            </a:r>
            <a:r>
              <a:rPr lang="en-US" sz="2000" dirty="0"/>
              <a:t>, </a:t>
            </a:r>
            <a:r>
              <a:rPr lang="en-US" sz="2000" dirty="0" err="1"/>
              <a:t>wird</a:t>
            </a:r>
            <a:r>
              <a:rPr lang="en-US" sz="2000" dirty="0"/>
              <a:t> </a:t>
            </a:r>
            <a:r>
              <a:rPr lang="en-US" sz="2000" dirty="0" err="1"/>
              <a:t>dieser</a:t>
            </a:r>
            <a:r>
              <a:rPr lang="en-US" sz="2000" dirty="0"/>
              <a:t> </a:t>
            </a:r>
            <a:r>
              <a:rPr lang="en-US" sz="2000" dirty="0" err="1"/>
              <a:t>verwendet</a:t>
            </a:r>
            <a:endParaRPr lang="en-US" sz="2000" dirty="0"/>
          </a:p>
          <a:p>
            <a:r>
              <a:rPr lang="en-US" sz="2000" dirty="0" err="1"/>
              <a:t>Zusätzlich</a:t>
            </a:r>
            <a:r>
              <a:rPr lang="en-US" sz="2000" dirty="0"/>
              <a:t> warden die ROC </a:t>
            </a:r>
            <a:r>
              <a:rPr lang="en-US" sz="2000" dirty="0" err="1"/>
              <a:t>Kurven</a:t>
            </a:r>
            <a:r>
              <a:rPr lang="en-US" sz="2000" dirty="0"/>
              <a:t> und AUC </a:t>
            </a:r>
            <a:r>
              <a:rPr lang="en-US" sz="2000" dirty="0" err="1"/>
              <a:t>Werte</a:t>
            </a:r>
            <a:r>
              <a:rPr lang="en-US" sz="2000" dirty="0"/>
              <a:t> </a:t>
            </a:r>
            <a:r>
              <a:rPr lang="en-US" sz="2000" dirty="0" err="1"/>
              <a:t>Verglichen</a:t>
            </a:r>
            <a:r>
              <a:rPr lang="en-US" sz="2000" dirty="0"/>
              <a:t>- </a:t>
            </a:r>
            <a:r>
              <a:rPr lang="en-US" sz="2000" dirty="0" err="1"/>
              <a:t>dadurch</a:t>
            </a:r>
            <a:r>
              <a:rPr lang="en-US" sz="2000" dirty="0"/>
              <a:t> </a:t>
            </a:r>
            <a:r>
              <a:rPr lang="en-US" sz="2000" dirty="0" err="1"/>
              <a:t>sieht</a:t>
            </a:r>
            <a:r>
              <a:rPr lang="en-US" sz="2000" dirty="0"/>
              <a:t> man welches Modell </a:t>
            </a:r>
            <a:r>
              <a:rPr lang="en-US" sz="2000" dirty="0" err="1"/>
              <a:t>besser</a:t>
            </a:r>
            <a:r>
              <a:rPr lang="en-US" sz="2000" dirty="0"/>
              <a:t> </a:t>
            </a:r>
            <a:r>
              <a:rPr lang="en-US" sz="2000" dirty="0" err="1"/>
              <a:t>darin</a:t>
            </a:r>
            <a:r>
              <a:rPr lang="en-US" sz="2000" dirty="0"/>
              <a:t> </a:t>
            </a:r>
            <a:r>
              <a:rPr lang="en-US" sz="2000" dirty="0" err="1"/>
              <a:t>ist</a:t>
            </a:r>
            <a:r>
              <a:rPr lang="en-US" sz="2000" dirty="0"/>
              <a:t> Klassen </a:t>
            </a:r>
            <a:r>
              <a:rPr lang="en-US" sz="2000" dirty="0" err="1"/>
              <a:t>zu</a:t>
            </a:r>
            <a:r>
              <a:rPr lang="en-US" sz="2000" dirty="0"/>
              <a:t> </a:t>
            </a:r>
            <a:r>
              <a:rPr lang="en-US" sz="2000" dirty="0" err="1"/>
              <a:t>unterscheiden</a:t>
            </a:r>
            <a:endParaRPr lang="en-US" sz="2000" dirty="0"/>
          </a:p>
          <a:p>
            <a:r>
              <a:rPr lang="en-US" sz="2000" dirty="0"/>
              <a:t>Es </a:t>
            </a:r>
            <a:r>
              <a:rPr lang="en-US" sz="2000" dirty="0" err="1"/>
              <a:t>ist</a:t>
            </a:r>
            <a:r>
              <a:rPr lang="en-US" sz="2000" dirty="0"/>
              <a:t> </a:t>
            </a:r>
            <a:r>
              <a:rPr lang="en-US" sz="2000" dirty="0" err="1"/>
              <a:t>zu</a:t>
            </a:r>
            <a:r>
              <a:rPr lang="en-US" sz="2000" dirty="0"/>
              <a:t> </a:t>
            </a:r>
            <a:r>
              <a:rPr lang="en-US" sz="2000" dirty="0" err="1"/>
              <a:t>erkennen</a:t>
            </a:r>
            <a:r>
              <a:rPr lang="en-US" sz="2000" dirty="0"/>
              <a:t> </a:t>
            </a:r>
            <a:r>
              <a:rPr lang="en-US" sz="2000" dirty="0" err="1"/>
              <a:t>dass</a:t>
            </a:r>
            <a:r>
              <a:rPr lang="en-US" sz="2000" dirty="0"/>
              <a:t> der Gradient Boosting </a:t>
            </a:r>
            <a:r>
              <a:rPr lang="en-US" sz="2000" dirty="0" err="1"/>
              <a:t>Algorithmus</a:t>
            </a:r>
            <a:r>
              <a:rPr lang="en-US" sz="2000" dirty="0"/>
              <a:t> </a:t>
            </a:r>
            <a:r>
              <a:rPr lang="en-US" sz="2000" dirty="0" err="1"/>
              <a:t>etwas</a:t>
            </a:r>
            <a:r>
              <a:rPr lang="en-US" sz="2000" dirty="0"/>
              <a:t> </a:t>
            </a:r>
            <a:r>
              <a:rPr lang="en-US" sz="2000" dirty="0" err="1"/>
              <a:t>besser</a:t>
            </a:r>
            <a:r>
              <a:rPr lang="en-US" sz="2000" dirty="0"/>
              <a:t> </a:t>
            </a:r>
            <a:r>
              <a:rPr lang="en-US" sz="2000" dirty="0" err="1"/>
              <a:t>unterscheiden</a:t>
            </a:r>
            <a:r>
              <a:rPr lang="en-US" sz="2000" dirty="0"/>
              <a:t> </a:t>
            </a:r>
            <a:r>
              <a:rPr lang="en-US" sz="2000" dirty="0" err="1"/>
              <a:t>kann</a:t>
            </a:r>
            <a:endParaRPr lang="en-US" sz="2000" dirty="0"/>
          </a:p>
        </p:txBody>
      </p:sp>
      <p:sp>
        <p:nvSpPr>
          <p:cNvPr id="15" name="Rectangle 14">
            <a:extLst>
              <a:ext uri="{FF2B5EF4-FFF2-40B4-BE49-F238E27FC236}">
                <a16:creationId xmlns:a16="http://schemas.microsoft.com/office/drawing/2014/main" id="{B3AFABA4-E91B-3053-B062-37A362F48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390" y="0"/>
            <a:ext cx="4606609" cy="6858000"/>
          </a:xfrm>
          <a:prstGeom prst="rect">
            <a:avLst/>
          </a:prstGeom>
          <a:solidFill>
            <a:srgbClr val="FFFFFF"/>
          </a:solidFill>
          <a:ln>
            <a:noFill/>
          </a:ln>
          <a:effectLst>
            <a:outerShdw blurRad="381000" dist="317500" dir="570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7">
            <a:extLst>
              <a:ext uri="{FF2B5EF4-FFF2-40B4-BE49-F238E27FC236}">
                <a16:creationId xmlns:a16="http://schemas.microsoft.com/office/drawing/2014/main" id="{B1E4829A-A793-36E1-163A-D2957E074F6A}"/>
              </a:ext>
            </a:extLst>
          </p:cNvPr>
          <p:cNvPicPr>
            <a:picLocks noChangeAspect="1"/>
          </p:cNvPicPr>
          <p:nvPr/>
        </p:nvPicPr>
        <p:blipFill>
          <a:blip r:embed="rId2"/>
          <a:stretch>
            <a:fillRect/>
          </a:stretch>
        </p:blipFill>
        <p:spPr>
          <a:xfrm>
            <a:off x="8198171" y="2643382"/>
            <a:ext cx="3381043" cy="1369322"/>
          </a:xfrm>
          <a:prstGeom prst="rect">
            <a:avLst/>
          </a:prstGeom>
        </p:spPr>
      </p:pic>
      <p:pic>
        <p:nvPicPr>
          <p:cNvPr id="6" name="Grafik 5">
            <a:extLst>
              <a:ext uri="{FF2B5EF4-FFF2-40B4-BE49-F238E27FC236}">
                <a16:creationId xmlns:a16="http://schemas.microsoft.com/office/drawing/2014/main" id="{C4DD0AF7-1D7E-619D-B7FB-F9241A338782}"/>
              </a:ext>
            </a:extLst>
          </p:cNvPr>
          <p:cNvPicPr>
            <a:picLocks noChangeAspect="1"/>
          </p:cNvPicPr>
          <p:nvPr/>
        </p:nvPicPr>
        <p:blipFill>
          <a:blip r:embed="rId3"/>
          <a:stretch>
            <a:fillRect/>
          </a:stretch>
        </p:blipFill>
        <p:spPr>
          <a:xfrm>
            <a:off x="8198172" y="713642"/>
            <a:ext cx="3381043" cy="1346297"/>
          </a:xfrm>
          <a:prstGeom prst="rect">
            <a:avLst/>
          </a:prstGeom>
        </p:spPr>
      </p:pic>
      <p:pic>
        <p:nvPicPr>
          <p:cNvPr id="10" name="Grafik 9">
            <a:extLst>
              <a:ext uri="{FF2B5EF4-FFF2-40B4-BE49-F238E27FC236}">
                <a16:creationId xmlns:a16="http://schemas.microsoft.com/office/drawing/2014/main" id="{9C2F2260-E7CB-808A-4842-6203AEE91D32}"/>
              </a:ext>
            </a:extLst>
          </p:cNvPr>
          <p:cNvPicPr>
            <a:picLocks noChangeAspect="1"/>
          </p:cNvPicPr>
          <p:nvPr/>
        </p:nvPicPr>
        <p:blipFill>
          <a:blip r:embed="rId4"/>
          <a:stretch>
            <a:fillRect/>
          </a:stretch>
        </p:blipFill>
        <p:spPr>
          <a:xfrm>
            <a:off x="8198173" y="4750254"/>
            <a:ext cx="3381043" cy="1318606"/>
          </a:xfrm>
          <a:prstGeom prst="rect">
            <a:avLst/>
          </a:prstGeom>
        </p:spPr>
      </p:pic>
      <p:sp>
        <p:nvSpPr>
          <p:cNvPr id="11" name="Textfeld 10">
            <a:extLst>
              <a:ext uri="{FF2B5EF4-FFF2-40B4-BE49-F238E27FC236}">
                <a16:creationId xmlns:a16="http://schemas.microsoft.com/office/drawing/2014/main" id="{FFC50C27-32DD-ABB9-6A1E-B6BB437CCD40}"/>
              </a:ext>
            </a:extLst>
          </p:cNvPr>
          <p:cNvSpPr txBox="1"/>
          <p:nvPr/>
        </p:nvSpPr>
        <p:spPr>
          <a:xfrm>
            <a:off x="8751203" y="268396"/>
            <a:ext cx="2274982" cy="369332"/>
          </a:xfrm>
          <a:prstGeom prst="rect">
            <a:avLst/>
          </a:prstGeom>
          <a:noFill/>
        </p:spPr>
        <p:txBody>
          <a:bodyPr wrap="none" rtlCol="0">
            <a:spAutoFit/>
          </a:bodyPr>
          <a:lstStyle/>
          <a:p>
            <a:r>
              <a:rPr lang="de-DE" dirty="0"/>
              <a:t>Logistische Regression</a:t>
            </a:r>
          </a:p>
        </p:txBody>
      </p:sp>
      <p:sp>
        <p:nvSpPr>
          <p:cNvPr id="12" name="Textfeld 11">
            <a:extLst>
              <a:ext uri="{FF2B5EF4-FFF2-40B4-BE49-F238E27FC236}">
                <a16:creationId xmlns:a16="http://schemas.microsoft.com/office/drawing/2014/main" id="{50C89B30-3B43-CEA8-0F84-3A0AE9FB6947}"/>
              </a:ext>
            </a:extLst>
          </p:cNvPr>
          <p:cNvSpPr txBox="1"/>
          <p:nvPr/>
        </p:nvSpPr>
        <p:spPr>
          <a:xfrm>
            <a:off x="8825782" y="2260204"/>
            <a:ext cx="1684372" cy="369332"/>
          </a:xfrm>
          <a:prstGeom prst="rect">
            <a:avLst/>
          </a:prstGeom>
          <a:noFill/>
        </p:spPr>
        <p:txBody>
          <a:bodyPr wrap="none" rtlCol="0">
            <a:spAutoFit/>
          </a:bodyPr>
          <a:lstStyle/>
          <a:p>
            <a:r>
              <a:rPr lang="de-DE" dirty="0"/>
              <a:t>Random Forrest</a:t>
            </a:r>
          </a:p>
        </p:txBody>
      </p:sp>
      <p:sp>
        <p:nvSpPr>
          <p:cNvPr id="13" name="Textfeld 12">
            <a:extLst>
              <a:ext uri="{FF2B5EF4-FFF2-40B4-BE49-F238E27FC236}">
                <a16:creationId xmlns:a16="http://schemas.microsoft.com/office/drawing/2014/main" id="{A37E204C-4E73-14B4-C49A-95D7D1C4F28D}"/>
              </a:ext>
            </a:extLst>
          </p:cNvPr>
          <p:cNvSpPr txBox="1"/>
          <p:nvPr/>
        </p:nvSpPr>
        <p:spPr>
          <a:xfrm>
            <a:off x="8751203" y="4247803"/>
            <a:ext cx="1872820" cy="369332"/>
          </a:xfrm>
          <a:prstGeom prst="rect">
            <a:avLst/>
          </a:prstGeom>
          <a:noFill/>
        </p:spPr>
        <p:txBody>
          <a:bodyPr wrap="none" rtlCol="0">
            <a:spAutoFit/>
          </a:bodyPr>
          <a:lstStyle/>
          <a:p>
            <a:r>
              <a:rPr lang="de-DE" dirty="0"/>
              <a:t>Gradient </a:t>
            </a:r>
            <a:r>
              <a:rPr lang="de-DE" dirty="0" err="1"/>
              <a:t>Boosting</a:t>
            </a:r>
            <a:endParaRPr lang="de-DE" dirty="0"/>
          </a:p>
        </p:txBody>
      </p:sp>
      <p:pic>
        <p:nvPicPr>
          <p:cNvPr id="5" name="Grafik 4">
            <a:extLst>
              <a:ext uri="{FF2B5EF4-FFF2-40B4-BE49-F238E27FC236}">
                <a16:creationId xmlns:a16="http://schemas.microsoft.com/office/drawing/2014/main" id="{EE1F019B-8147-EF39-FD6F-E679B538381F}"/>
              </a:ext>
            </a:extLst>
          </p:cNvPr>
          <p:cNvPicPr>
            <a:picLocks noChangeAspect="1"/>
          </p:cNvPicPr>
          <p:nvPr/>
        </p:nvPicPr>
        <p:blipFill>
          <a:blip r:embed="rId5"/>
          <a:stretch>
            <a:fillRect/>
          </a:stretch>
        </p:blipFill>
        <p:spPr>
          <a:xfrm>
            <a:off x="1489391" y="3118103"/>
            <a:ext cx="4606609" cy="3626310"/>
          </a:xfrm>
          <a:prstGeom prst="rect">
            <a:avLst/>
          </a:prstGeom>
        </p:spPr>
      </p:pic>
    </p:spTree>
    <p:extLst>
      <p:ext uri="{BB962C8B-B14F-4D97-AF65-F5344CB8AC3E}">
        <p14:creationId xmlns:p14="http://schemas.microsoft.com/office/powerpoint/2010/main" val="1208763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D3F4A6-EFAC-75A6-8838-2DA2F234EA60}"/>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72B1E55-E878-4925-5610-41865F936976}"/>
              </a:ext>
            </a:extLst>
          </p:cNvPr>
          <p:cNvSpPr>
            <a:spLocks noGrp="1"/>
          </p:cNvSpPr>
          <p:nvPr>
            <p:ph type="title"/>
          </p:nvPr>
        </p:nvSpPr>
        <p:spPr>
          <a:xfrm>
            <a:off x="838200" y="556337"/>
            <a:ext cx="6797405" cy="1651404"/>
          </a:xfrm>
        </p:spPr>
        <p:txBody>
          <a:bodyPr>
            <a:normAutofit/>
          </a:bodyPr>
          <a:lstStyle/>
          <a:p>
            <a:r>
              <a:rPr lang="en-US" sz="4000" dirty="0"/>
              <a:t>Modeling – </a:t>
            </a:r>
            <a:r>
              <a:rPr lang="en-US" sz="4000" dirty="0" err="1"/>
              <a:t>Strukt</a:t>
            </a:r>
            <a:r>
              <a:rPr lang="en-US" sz="4000" dirty="0"/>
              <a:t>. </a:t>
            </a:r>
            <a:r>
              <a:rPr lang="en-US" sz="4000" dirty="0" err="1"/>
              <a:t>Daten</a:t>
            </a:r>
            <a:r>
              <a:rPr lang="en-US" sz="4000" dirty="0"/>
              <a:t> Modell </a:t>
            </a:r>
            <a:r>
              <a:rPr lang="en-US" sz="4000" dirty="0" err="1"/>
              <a:t>weitere</a:t>
            </a:r>
            <a:r>
              <a:rPr lang="en-US" sz="4000" dirty="0"/>
              <a:t> </a:t>
            </a:r>
            <a:r>
              <a:rPr lang="en-US" sz="4000" dirty="0" err="1"/>
              <a:t>untersuchungen</a:t>
            </a:r>
            <a:endParaRPr lang="en-US" sz="4000" dirty="0"/>
          </a:p>
        </p:txBody>
      </p:sp>
      <p:sp>
        <p:nvSpPr>
          <p:cNvPr id="3" name="Inhaltsplatzhalter 2">
            <a:extLst>
              <a:ext uri="{FF2B5EF4-FFF2-40B4-BE49-F238E27FC236}">
                <a16:creationId xmlns:a16="http://schemas.microsoft.com/office/drawing/2014/main" id="{87ECCFDC-4AA1-6447-729F-74F08CBC33E9}"/>
              </a:ext>
            </a:extLst>
          </p:cNvPr>
          <p:cNvSpPr>
            <a:spLocks noGrp="1"/>
          </p:cNvSpPr>
          <p:nvPr>
            <p:ph idx="1"/>
          </p:nvPr>
        </p:nvSpPr>
        <p:spPr>
          <a:xfrm>
            <a:off x="838200" y="2401330"/>
            <a:ext cx="6797405" cy="3719384"/>
          </a:xfrm>
        </p:spPr>
        <p:txBody>
          <a:bodyPr>
            <a:normAutofit/>
          </a:bodyPr>
          <a:lstStyle/>
          <a:p>
            <a:r>
              <a:rPr lang="en-US" sz="2000" dirty="0"/>
              <a:t>Um </a:t>
            </a:r>
            <a:r>
              <a:rPr lang="en-US" sz="2000" dirty="0" err="1"/>
              <a:t>zu</a:t>
            </a:r>
            <a:r>
              <a:rPr lang="en-US" sz="2000" dirty="0"/>
              <a:t> </a:t>
            </a:r>
            <a:r>
              <a:rPr lang="en-US" sz="2000" dirty="0" err="1"/>
              <a:t>untersuchen</a:t>
            </a:r>
            <a:r>
              <a:rPr lang="en-US" sz="2000" dirty="0"/>
              <a:t> </a:t>
            </a:r>
            <a:r>
              <a:rPr lang="en-US" sz="2000" dirty="0" err="1"/>
              <a:t>wie</a:t>
            </a:r>
            <a:r>
              <a:rPr lang="en-US" sz="2000" dirty="0"/>
              <a:t> </a:t>
            </a:r>
            <a:r>
              <a:rPr lang="en-US" sz="2000" dirty="0" err="1"/>
              <a:t>viele</a:t>
            </a:r>
            <a:r>
              <a:rPr lang="en-US" sz="2000" dirty="0"/>
              <a:t> </a:t>
            </a:r>
            <a:r>
              <a:rPr lang="en-US" sz="2000" dirty="0" err="1"/>
              <a:t>Falscheinschätzungen</a:t>
            </a:r>
            <a:r>
              <a:rPr lang="en-US" sz="2000" dirty="0"/>
              <a:t> es gab und </a:t>
            </a:r>
            <a:r>
              <a:rPr lang="en-US" sz="2000" dirty="0" err="1"/>
              <a:t>wie</a:t>
            </a:r>
            <a:r>
              <a:rPr lang="en-US" sz="2000" dirty="0"/>
              <a:t> die </a:t>
            </a:r>
            <a:r>
              <a:rPr lang="en-US" sz="2000" dirty="0" err="1"/>
              <a:t>Wahrscheinlichkeiten</a:t>
            </a:r>
            <a:r>
              <a:rPr lang="en-US" sz="2000" dirty="0"/>
              <a:t> der </a:t>
            </a:r>
            <a:r>
              <a:rPr lang="en-US" sz="2000" dirty="0" err="1"/>
              <a:t>Vorhersage</a:t>
            </a:r>
            <a:r>
              <a:rPr lang="en-US" sz="2000" dirty="0"/>
              <a:t> </a:t>
            </a:r>
            <a:r>
              <a:rPr lang="en-US" sz="2000" dirty="0" err="1"/>
              <a:t>kann</a:t>
            </a:r>
            <a:r>
              <a:rPr lang="en-US" sz="2000" dirty="0"/>
              <a:t> man die Probability </a:t>
            </a:r>
            <a:r>
              <a:rPr lang="en-US" sz="2000" dirty="0" err="1"/>
              <a:t>berechnen</a:t>
            </a:r>
            <a:r>
              <a:rPr lang="en-US" sz="2000" dirty="0"/>
              <a:t> und </a:t>
            </a:r>
            <a:r>
              <a:rPr lang="en-US" sz="2000" dirty="0" err="1"/>
              <a:t>dann</a:t>
            </a:r>
            <a:r>
              <a:rPr lang="en-US" sz="2000" dirty="0"/>
              <a:t> die </a:t>
            </a:r>
            <a:r>
              <a:rPr lang="en-US" sz="2000" dirty="0" err="1"/>
              <a:t>ungleichen</a:t>
            </a:r>
            <a:r>
              <a:rPr lang="en-US" sz="2000" dirty="0"/>
              <a:t> Actual und Predicted Values </a:t>
            </a:r>
            <a:r>
              <a:rPr lang="en-US" sz="2000" dirty="0" err="1"/>
              <a:t>zählen</a:t>
            </a:r>
            <a:endParaRPr lang="en-US" sz="2000" dirty="0"/>
          </a:p>
          <a:p>
            <a:r>
              <a:rPr lang="en-US" sz="2000" dirty="0"/>
              <a:t>Da die </a:t>
            </a:r>
            <a:r>
              <a:rPr lang="en-US" sz="2000" dirty="0" err="1"/>
              <a:t>Zielvariable</a:t>
            </a:r>
            <a:r>
              <a:rPr lang="en-US" sz="2000" dirty="0"/>
              <a:t> ca. 70% </a:t>
            </a:r>
            <a:r>
              <a:rPr lang="en-US" sz="2000" dirty="0" err="1"/>
              <a:t>zu</a:t>
            </a:r>
            <a:r>
              <a:rPr lang="en-US" sz="2000" dirty="0"/>
              <a:t> 30% </a:t>
            </a:r>
            <a:r>
              <a:rPr lang="en-US" sz="2000" dirty="0" err="1"/>
              <a:t>verteilt</a:t>
            </a:r>
            <a:r>
              <a:rPr lang="en-US" sz="2000" dirty="0"/>
              <a:t> </a:t>
            </a:r>
            <a:r>
              <a:rPr lang="en-US" sz="2000" dirty="0" err="1"/>
              <a:t>ist</a:t>
            </a:r>
            <a:r>
              <a:rPr lang="en-US" sz="2000" dirty="0"/>
              <a:t>, </a:t>
            </a:r>
            <a:r>
              <a:rPr lang="en-US" sz="2000" dirty="0" err="1"/>
              <a:t>kann</a:t>
            </a:r>
            <a:r>
              <a:rPr lang="en-US" sz="2000" dirty="0"/>
              <a:t> man </a:t>
            </a:r>
            <a:r>
              <a:rPr lang="en-US" sz="2000" dirty="0" err="1"/>
              <a:t>hier</a:t>
            </a:r>
            <a:r>
              <a:rPr lang="en-US" sz="2000" dirty="0"/>
              <a:t> </a:t>
            </a:r>
            <a:r>
              <a:rPr lang="en-US" sz="2000" dirty="0" err="1"/>
              <a:t>noch</a:t>
            </a:r>
            <a:r>
              <a:rPr lang="en-US" sz="2000" dirty="0"/>
              <a:t> </a:t>
            </a:r>
            <a:r>
              <a:rPr lang="en-US" sz="2000" dirty="0" err="1"/>
              <a:t>normalisieren</a:t>
            </a:r>
            <a:r>
              <a:rPr lang="en-US" sz="2000" dirty="0"/>
              <a:t> um </a:t>
            </a:r>
            <a:r>
              <a:rPr lang="en-US" sz="2000" dirty="0" err="1"/>
              <a:t>eine</a:t>
            </a:r>
            <a:r>
              <a:rPr lang="en-US" sz="2000" dirty="0"/>
              <a:t> </a:t>
            </a:r>
            <a:r>
              <a:rPr lang="en-US" sz="2000" dirty="0" err="1"/>
              <a:t>bessere</a:t>
            </a:r>
            <a:r>
              <a:rPr lang="en-US" sz="2000" dirty="0"/>
              <a:t> Performance </a:t>
            </a:r>
            <a:r>
              <a:rPr lang="en-US" sz="2000" dirty="0" err="1"/>
              <a:t>zu</a:t>
            </a:r>
            <a:r>
              <a:rPr lang="en-US" sz="2000" dirty="0"/>
              <a:t> </a:t>
            </a:r>
            <a:r>
              <a:rPr lang="en-US" sz="2000" dirty="0" err="1"/>
              <a:t>bekommen</a:t>
            </a:r>
            <a:endParaRPr lang="en-US" sz="2000" dirty="0"/>
          </a:p>
          <a:p>
            <a:r>
              <a:rPr lang="en-US" sz="2000" dirty="0" err="1"/>
              <a:t>Nach</a:t>
            </a:r>
            <a:r>
              <a:rPr lang="en-US" sz="2000" dirty="0"/>
              <a:t> dem </a:t>
            </a:r>
            <a:r>
              <a:rPr lang="en-US" sz="2000" dirty="0" err="1"/>
              <a:t>normalisieren</a:t>
            </a:r>
            <a:r>
              <a:rPr lang="en-US" sz="2000" dirty="0"/>
              <a:t> </a:t>
            </a:r>
            <a:r>
              <a:rPr lang="en-US" sz="2000" dirty="0" err="1"/>
              <a:t>ist</a:t>
            </a:r>
            <a:r>
              <a:rPr lang="en-US" sz="2000" dirty="0"/>
              <a:t> die </a:t>
            </a:r>
            <a:r>
              <a:rPr lang="en-US" sz="2000" dirty="0" err="1"/>
              <a:t>Zielvariable</a:t>
            </a:r>
            <a:r>
              <a:rPr lang="en-US" sz="2000" dirty="0"/>
              <a:t> fast </a:t>
            </a:r>
            <a:r>
              <a:rPr lang="en-US" sz="2000" dirty="0" err="1"/>
              <a:t>gleich</a:t>
            </a:r>
            <a:r>
              <a:rPr lang="en-US" sz="2000" dirty="0"/>
              <a:t> </a:t>
            </a:r>
            <a:r>
              <a:rPr lang="en-US" sz="2000" dirty="0" err="1"/>
              <a:t>verteilt</a:t>
            </a:r>
            <a:endParaRPr lang="en-US" sz="2000" dirty="0"/>
          </a:p>
        </p:txBody>
      </p:sp>
      <p:pic>
        <p:nvPicPr>
          <p:cNvPr id="6" name="Grafik 5">
            <a:extLst>
              <a:ext uri="{FF2B5EF4-FFF2-40B4-BE49-F238E27FC236}">
                <a16:creationId xmlns:a16="http://schemas.microsoft.com/office/drawing/2014/main" id="{F70E1E0E-DDDE-E0C4-3D93-5EF4D08054C7}"/>
              </a:ext>
            </a:extLst>
          </p:cNvPr>
          <p:cNvPicPr>
            <a:picLocks noChangeAspect="1"/>
          </p:cNvPicPr>
          <p:nvPr/>
        </p:nvPicPr>
        <p:blipFill rotWithShape="1">
          <a:blip r:embed="rId2"/>
          <a:srcRect r="-3" b="12715"/>
          <a:stretch/>
        </p:blipFill>
        <p:spPr>
          <a:xfrm>
            <a:off x="8473806" y="146062"/>
            <a:ext cx="2940118" cy="3168155"/>
          </a:xfrm>
          <a:prstGeom prst="rect">
            <a:avLst/>
          </a:prstGeom>
        </p:spPr>
      </p:pic>
      <p:pic>
        <p:nvPicPr>
          <p:cNvPr id="8" name="Grafik 7">
            <a:extLst>
              <a:ext uri="{FF2B5EF4-FFF2-40B4-BE49-F238E27FC236}">
                <a16:creationId xmlns:a16="http://schemas.microsoft.com/office/drawing/2014/main" id="{2ECBBEC4-978B-5828-E5C3-9D46C76E537B}"/>
              </a:ext>
            </a:extLst>
          </p:cNvPr>
          <p:cNvPicPr>
            <a:picLocks noChangeAspect="1"/>
          </p:cNvPicPr>
          <p:nvPr/>
        </p:nvPicPr>
        <p:blipFill>
          <a:blip r:embed="rId3"/>
          <a:stretch>
            <a:fillRect/>
          </a:stretch>
        </p:blipFill>
        <p:spPr>
          <a:xfrm>
            <a:off x="7914466" y="3362007"/>
            <a:ext cx="3995623" cy="899015"/>
          </a:xfrm>
          <a:prstGeom prst="rect">
            <a:avLst/>
          </a:prstGeom>
        </p:spPr>
      </p:pic>
      <p:pic>
        <p:nvPicPr>
          <p:cNvPr id="10" name="Grafik 9">
            <a:extLst>
              <a:ext uri="{FF2B5EF4-FFF2-40B4-BE49-F238E27FC236}">
                <a16:creationId xmlns:a16="http://schemas.microsoft.com/office/drawing/2014/main" id="{CEBBFE87-F354-0394-6414-9E89FE4F9B88}"/>
              </a:ext>
            </a:extLst>
          </p:cNvPr>
          <p:cNvPicPr>
            <a:picLocks noChangeAspect="1"/>
          </p:cNvPicPr>
          <p:nvPr/>
        </p:nvPicPr>
        <p:blipFill>
          <a:blip r:embed="rId4"/>
          <a:stretch>
            <a:fillRect/>
          </a:stretch>
        </p:blipFill>
        <p:spPr>
          <a:xfrm>
            <a:off x="7759082" y="4404332"/>
            <a:ext cx="4306390" cy="2327474"/>
          </a:xfrm>
          <a:prstGeom prst="rect">
            <a:avLst/>
          </a:prstGeom>
        </p:spPr>
      </p:pic>
    </p:spTree>
    <p:extLst>
      <p:ext uri="{BB962C8B-B14F-4D97-AF65-F5344CB8AC3E}">
        <p14:creationId xmlns:p14="http://schemas.microsoft.com/office/powerpoint/2010/main" val="1313365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125C15-49BF-D3D8-A768-FA358140004E}"/>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D3ED55-E30D-7F3F-8F33-1BDCAF725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C9D9DF3-120C-EF97-1DD3-84E9DFBC9A45}"/>
              </a:ext>
            </a:extLst>
          </p:cNvPr>
          <p:cNvSpPr>
            <a:spLocks noGrp="1"/>
          </p:cNvSpPr>
          <p:nvPr>
            <p:ph type="title"/>
          </p:nvPr>
        </p:nvSpPr>
        <p:spPr>
          <a:xfrm>
            <a:off x="393701" y="352823"/>
            <a:ext cx="6477000" cy="1651404"/>
          </a:xfrm>
        </p:spPr>
        <p:txBody>
          <a:bodyPr>
            <a:normAutofit fontScale="90000"/>
          </a:bodyPr>
          <a:lstStyle/>
          <a:p>
            <a:r>
              <a:rPr lang="en-US" sz="4000" dirty="0"/>
              <a:t>Modeling – </a:t>
            </a:r>
            <a:r>
              <a:rPr lang="en-US" sz="4000" dirty="0" err="1"/>
              <a:t>Strukt</a:t>
            </a:r>
            <a:r>
              <a:rPr lang="en-US" sz="4000" dirty="0"/>
              <a:t>. </a:t>
            </a:r>
            <a:r>
              <a:rPr lang="en-US" sz="4000" dirty="0" err="1"/>
              <a:t>Daten</a:t>
            </a:r>
            <a:r>
              <a:rPr lang="en-US" sz="4000" dirty="0"/>
              <a:t> Modell </a:t>
            </a:r>
            <a:r>
              <a:rPr lang="en-US" sz="4000" dirty="0" err="1"/>
              <a:t>mit</a:t>
            </a:r>
            <a:r>
              <a:rPr lang="en-US" sz="4000" dirty="0"/>
              <a:t> </a:t>
            </a:r>
            <a:r>
              <a:rPr lang="en-US" sz="4000" dirty="0" err="1"/>
              <a:t>normalisierten</a:t>
            </a:r>
            <a:r>
              <a:rPr lang="en-US" sz="4000" dirty="0"/>
              <a:t> </a:t>
            </a:r>
            <a:r>
              <a:rPr lang="en-US" sz="4000" dirty="0" err="1"/>
              <a:t>Werten</a:t>
            </a:r>
            <a:r>
              <a:rPr lang="en-US" sz="4000" dirty="0"/>
              <a:t> </a:t>
            </a:r>
            <a:r>
              <a:rPr lang="en-US" sz="4000" dirty="0" err="1"/>
              <a:t>erstellen</a:t>
            </a:r>
            <a:r>
              <a:rPr lang="en-US" sz="4000" dirty="0"/>
              <a:t> und </a:t>
            </a:r>
            <a:r>
              <a:rPr lang="en-US" sz="4000" dirty="0" err="1"/>
              <a:t>vergleichen</a:t>
            </a:r>
            <a:endParaRPr lang="en-US" sz="4000" dirty="0"/>
          </a:p>
        </p:txBody>
      </p:sp>
      <p:sp>
        <p:nvSpPr>
          <p:cNvPr id="3" name="Inhaltsplatzhalter 2">
            <a:extLst>
              <a:ext uri="{FF2B5EF4-FFF2-40B4-BE49-F238E27FC236}">
                <a16:creationId xmlns:a16="http://schemas.microsoft.com/office/drawing/2014/main" id="{3B1CB389-1C9C-B1AC-A294-E09A21C686EB}"/>
              </a:ext>
            </a:extLst>
          </p:cNvPr>
          <p:cNvSpPr>
            <a:spLocks noGrp="1"/>
          </p:cNvSpPr>
          <p:nvPr>
            <p:ph idx="1"/>
          </p:nvPr>
        </p:nvSpPr>
        <p:spPr>
          <a:xfrm>
            <a:off x="838200" y="2401330"/>
            <a:ext cx="3996447" cy="3719384"/>
          </a:xfrm>
        </p:spPr>
        <p:txBody>
          <a:bodyPr>
            <a:normAutofit fontScale="85000" lnSpcReduction="20000"/>
          </a:bodyPr>
          <a:lstStyle/>
          <a:p>
            <a:r>
              <a:rPr lang="en-US" sz="2000" dirty="0"/>
              <a:t>Das Modell </a:t>
            </a:r>
            <a:r>
              <a:rPr lang="en-US" sz="2000" dirty="0" err="1"/>
              <a:t>erreicht</a:t>
            </a:r>
            <a:r>
              <a:rPr lang="en-US" sz="2000" dirty="0"/>
              <a:t> </a:t>
            </a:r>
            <a:r>
              <a:rPr lang="en-US" sz="2000" dirty="0" err="1"/>
              <a:t>noch</a:t>
            </a:r>
            <a:r>
              <a:rPr lang="en-US" sz="2000" dirty="0"/>
              <a:t> </a:t>
            </a:r>
            <a:r>
              <a:rPr lang="en-US" sz="2000" dirty="0" err="1"/>
              <a:t>bessere</a:t>
            </a:r>
            <a:r>
              <a:rPr lang="en-US" sz="2000" dirty="0"/>
              <a:t> </a:t>
            </a:r>
            <a:r>
              <a:rPr lang="en-US" sz="2000" dirty="0" err="1"/>
              <a:t>Werte</a:t>
            </a:r>
            <a:endParaRPr lang="en-US" sz="2000" dirty="0"/>
          </a:p>
          <a:p>
            <a:r>
              <a:rPr lang="en-US" sz="2000" dirty="0"/>
              <a:t>Um </a:t>
            </a:r>
            <a:r>
              <a:rPr lang="en-US" sz="2000" dirty="0" err="1"/>
              <a:t>zu</a:t>
            </a:r>
            <a:r>
              <a:rPr lang="en-US" sz="2000" dirty="0"/>
              <a:t> </a:t>
            </a:r>
            <a:r>
              <a:rPr lang="en-US" sz="2000" dirty="0" err="1"/>
              <a:t>prüfen</a:t>
            </a:r>
            <a:r>
              <a:rPr lang="en-US" sz="2000" dirty="0"/>
              <a:t> </a:t>
            </a:r>
            <a:r>
              <a:rPr lang="en-US" sz="2000" dirty="0" err="1"/>
              <a:t>ob</a:t>
            </a:r>
            <a:r>
              <a:rPr lang="en-US" sz="2000" dirty="0"/>
              <a:t> </a:t>
            </a:r>
            <a:r>
              <a:rPr lang="en-US" sz="2000" dirty="0" err="1"/>
              <a:t>Modelle</a:t>
            </a:r>
            <a:r>
              <a:rPr lang="en-US" sz="2000" dirty="0"/>
              <a:t> </a:t>
            </a:r>
            <a:r>
              <a:rPr lang="en-US" sz="2000" dirty="0" err="1"/>
              <a:t>overfitten</a:t>
            </a:r>
            <a:r>
              <a:rPr lang="en-US" sz="2000" dirty="0"/>
              <a:t>, </a:t>
            </a:r>
            <a:r>
              <a:rPr lang="en-US" sz="2000" dirty="0" err="1"/>
              <a:t>können</a:t>
            </a:r>
            <a:r>
              <a:rPr lang="en-US" sz="2000" dirty="0"/>
              <a:t> Learning </a:t>
            </a:r>
            <a:r>
              <a:rPr lang="en-US" sz="2000" dirty="0" err="1"/>
              <a:t>Kurven</a:t>
            </a:r>
            <a:r>
              <a:rPr lang="en-US" sz="2000" dirty="0"/>
              <a:t> </a:t>
            </a:r>
            <a:r>
              <a:rPr lang="en-US" sz="2000" dirty="0" err="1"/>
              <a:t>geplottet</a:t>
            </a:r>
            <a:r>
              <a:rPr lang="en-US" sz="2000" dirty="0"/>
              <a:t> </a:t>
            </a:r>
            <a:r>
              <a:rPr lang="en-US" sz="2000" dirty="0" err="1"/>
              <a:t>werden</a:t>
            </a:r>
            <a:r>
              <a:rPr lang="en-US" sz="2000" dirty="0"/>
              <a:t>. </a:t>
            </a:r>
            <a:r>
              <a:rPr lang="en-US" sz="2000" dirty="0" err="1"/>
              <a:t>Diese</a:t>
            </a:r>
            <a:r>
              <a:rPr lang="en-US" sz="2000" dirty="0"/>
              <a:t> </a:t>
            </a:r>
            <a:r>
              <a:rPr lang="en-US" sz="2000" dirty="0" err="1"/>
              <a:t>zeigen</a:t>
            </a:r>
            <a:r>
              <a:rPr lang="en-US" sz="2000" dirty="0"/>
              <a:t> den </a:t>
            </a:r>
            <a:r>
              <a:rPr lang="en-US" sz="2000" dirty="0" err="1"/>
              <a:t>Verlauf</a:t>
            </a:r>
            <a:r>
              <a:rPr lang="en-US" sz="2000" dirty="0"/>
              <a:t> an </a:t>
            </a:r>
            <a:r>
              <a:rPr lang="en-US" sz="2000" dirty="0" err="1"/>
              <a:t>wie</a:t>
            </a:r>
            <a:r>
              <a:rPr lang="en-US" sz="2000" dirty="0"/>
              <a:t> das Modell </a:t>
            </a:r>
            <a:r>
              <a:rPr lang="en-US" sz="2000" dirty="0" err="1"/>
              <a:t>bei</a:t>
            </a:r>
            <a:r>
              <a:rPr lang="en-US" sz="2000" dirty="0"/>
              <a:t> den </a:t>
            </a:r>
            <a:r>
              <a:rPr lang="en-US" sz="2000" dirty="0" err="1"/>
              <a:t>Trainingsdaten</a:t>
            </a:r>
            <a:r>
              <a:rPr lang="en-US" sz="2000" dirty="0"/>
              <a:t> </a:t>
            </a:r>
            <a:r>
              <a:rPr lang="en-US" sz="2000" dirty="0" err="1"/>
              <a:t>lernt</a:t>
            </a:r>
            <a:r>
              <a:rPr lang="en-US" sz="2000" dirty="0"/>
              <a:t>  und </a:t>
            </a:r>
            <a:r>
              <a:rPr lang="en-US" sz="2000" dirty="0" err="1"/>
              <a:t>wie</a:t>
            </a:r>
            <a:r>
              <a:rPr lang="en-US" sz="2000" dirty="0"/>
              <a:t> die </a:t>
            </a:r>
            <a:r>
              <a:rPr lang="en-US" sz="2000" dirty="0" err="1"/>
              <a:t>Testdaten</a:t>
            </a:r>
            <a:r>
              <a:rPr lang="en-US" sz="2000" dirty="0"/>
              <a:t> </a:t>
            </a:r>
            <a:r>
              <a:rPr lang="en-US" sz="2000" dirty="0" err="1"/>
              <a:t>sich</a:t>
            </a:r>
            <a:r>
              <a:rPr lang="en-US" sz="2000" dirty="0"/>
              <a:t> </a:t>
            </a:r>
            <a:r>
              <a:rPr lang="en-US" sz="2000" dirty="0" err="1"/>
              <a:t>entwickeln</a:t>
            </a:r>
            <a:endParaRPr lang="en-US" sz="2000" dirty="0"/>
          </a:p>
          <a:p>
            <a:r>
              <a:rPr lang="en-US" sz="2000" dirty="0" err="1"/>
              <a:t>Wenn</a:t>
            </a:r>
            <a:r>
              <a:rPr lang="en-US" sz="2000" dirty="0"/>
              <a:t> </a:t>
            </a:r>
            <a:r>
              <a:rPr lang="en-US" sz="2000" dirty="0" err="1"/>
              <a:t>beide</a:t>
            </a:r>
            <a:r>
              <a:rPr lang="en-US" sz="2000" dirty="0"/>
              <a:t> </a:t>
            </a:r>
            <a:r>
              <a:rPr lang="en-US" sz="2000" dirty="0" err="1"/>
              <a:t>Kurven</a:t>
            </a:r>
            <a:r>
              <a:rPr lang="en-US" sz="2000" dirty="0"/>
              <a:t> von </a:t>
            </a:r>
            <a:r>
              <a:rPr lang="en-US" sz="2000" dirty="0" err="1"/>
              <a:t>anfang</a:t>
            </a:r>
            <a:r>
              <a:rPr lang="en-US" sz="2000" dirty="0"/>
              <a:t> an nah </a:t>
            </a:r>
            <a:r>
              <a:rPr lang="en-US" sz="2000" dirty="0" err="1"/>
              <a:t>beieinander</a:t>
            </a:r>
            <a:r>
              <a:rPr lang="en-US" sz="2000" dirty="0"/>
              <a:t> </a:t>
            </a:r>
            <a:r>
              <a:rPr lang="en-US" sz="2000" dirty="0" err="1"/>
              <a:t>sind</a:t>
            </a:r>
            <a:r>
              <a:rPr lang="en-US" sz="2000" dirty="0"/>
              <a:t> </a:t>
            </a:r>
            <a:r>
              <a:rPr lang="en-US" sz="2000" dirty="0" err="1"/>
              <a:t>lässt</a:t>
            </a:r>
            <a:r>
              <a:rPr lang="en-US" sz="2000" dirty="0"/>
              <a:t> das auf overfitting </a:t>
            </a:r>
            <a:r>
              <a:rPr lang="en-US" sz="2000" dirty="0" err="1"/>
              <a:t>vermuten</a:t>
            </a:r>
            <a:endParaRPr lang="en-US" sz="2000" dirty="0"/>
          </a:p>
          <a:p>
            <a:r>
              <a:rPr lang="en-US" sz="2000" dirty="0" err="1"/>
              <a:t>Beide</a:t>
            </a:r>
            <a:r>
              <a:rPr lang="en-US" sz="2000" dirty="0"/>
              <a:t> </a:t>
            </a:r>
            <a:r>
              <a:rPr lang="en-US" sz="2000" dirty="0" err="1"/>
              <a:t>Kurven</a:t>
            </a:r>
            <a:r>
              <a:rPr lang="en-US" sz="2000" dirty="0"/>
              <a:t> </a:t>
            </a:r>
            <a:r>
              <a:rPr lang="en-US" sz="2000" dirty="0" err="1"/>
              <a:t>bilden</a:t>
            </a:r>
            <a:r>
              <a:rPr lang="en-US" sz="2000" dirty="0"/>
              <a:t> </a:t>
            </a:r>
            <a:r>
              <a:rPr lang="en-US" sz="2000" dirty="0" err="1"/>
              <a:t>ein</a:t>
            </a:r>
            <a:r>
              <a:rPr lang="en-US" sz="2000" dirty="0"/>
              <a:t> </a:t>
            </a:r>
            <a:r>
              <a:rPr lang="en-US" sz="2000" dirty="0" err="1"/>
              <a:t>gutes</a:t>
            </a:r>
            <a:r>
              <a:rPr lang="en-US" sz="2000" dirty="0"/>
              <a:t> Modell ab, </a:t>
            </a:r>
            <a:r>
              <a:rPr lang="en-US" sz="2000" dirty="0" err="1"/>
              <a:t>wobei</a:t>
            </a:r>
            <a:r>
              <a:rPr lang="en-US" sz="2000" dirty="0"/>
              <a:t> </a:t>
            </a:r>
            <a:r>
              <a:rPr lang="en-US" sz="2000" dirty="0" err="1"/>
              <a:t>rechts</a:t>
            </a:r>
            <a:r>
              <a:rPr lang="en-US" sz="2000" dirty="0"/>
              <a:t> </a:t>
            </a:r>
            <a:r>
              <a:rPr lang="en-US" sz="2000" dirty="0" err="1"/>
              <a:t>etwas</a:t>
            </a:r>
            <a:r>
              <a:rPr lang="en-US" sz="2000" dirty="0"/>
              <a:t> </a:t>
            </a:r>
            <a:r>
              <a:rPr lang="en-US" sz="2000" dirty="0" err="1"/>
              <a:t>besser</a:t>
            </a:r>
            <a:r>
              <a:rPr lang="en-US" sz="2000" dirty="0"/>
              <a:t> </a:t>
            </a:r>
            <a:r>
              <a:rPr lang="en-US" sz="2000" dirty="0" err="1"/>
              <a:t>dargestellt</a:t>
            </a:r>
            <a:r>
              <a:rPr lang="en-US" sz="2000" dirty="0"/>
              <a:t> </a:t>
            </a:r>
            <a:r>
              <a:rPr lang="en-US" sz="2000" dirty="0" err="1"/>
              <a:t>ist</a:t>
            </a:r>
            <a:r>
              <a:rPr lang="en-US" sz="2000" dirty="0"/>
              <a:t>, </a:t>
            </a:r>
            <a:r>
              <a:rPr lang="en-US" sz="2000" dirty="0" err="1"/>
              <a:t>denn</a:t>
            </a:r>
            <a:r>
              <a:rPr lang="en-US" sz="2000" dirty="0"/>
              <a:t> trainings accuracy </a:t>
            </a:r>
            <a:r>
              <a:rPr lang="en-US" sz="2000" dirty="0" err="1"/>
              <a:t>nimmt</a:t>
            </a:r>
            <a:r>
              <a:rPr lang="en-US" sz="2000" dirty="0"/>
              <a:t> </a:t>
            </a:r>
            <a:r>
              <a:rPr lang="en-US" sz="2000" dirty="0" err="1"/>
              <a:t>anfang</a:t>
            </a:r>
            <a:r>
              <a:rPr lang="en-US" sz="2000" dirty="0"/>
              <a:t> ab und Test accuracy </a:t>
            </a:r>
            <a:r>
              <a:rPr lang="en-US" sz="2000" dirty="0" err="1"/>
              <a:t>nimmt</a:t>
            </a:r>
            <a:r>
              <a:rPr lang="en-US" sz="2000" dirty="0"/>
              <a:t> </a:t>
            </a:r>
            <a:r>
              <a:rPr lang="en-US" sz="2000" dirty="0" err="1"/>
              <a:t>zu</a:t>
            </a:r>
            <a:r>
              <a:rPr lang="en-US" sz="2000" dirty="0"/>
              <a:t>. </a:t>
            </a:r>
          </a:p>
          <a:p>
            <a:r>
              <a:rPr lang="en-US" sz="2000" dirty="0"/>
              <a:t>Da </a:t>
            </a:r>
            <a:r>
              <a:rPr lang="en-US" sz="2000" dirty="0" err="1"/>
              <a:t>beide</a:t>
            </a:r>
            <a:r>
              <a:rPr lang="en-US" sz="2000" dirty="0"/>
              <a:t> </a:t>
            </a:r>
            <a:r>
              <a:rPr lang="en-US" sz="2000" dirty="0" err="1"/>
              <a:t>Modelle</a:t>
            </a:r>
            <a:r>
              <a:rPr lang="en-US" sz="2000" dirty="0"/>
              <a:t> gut </a:t>
            </a:r>
            <a:r>
              <a:rPr lang="en-US" sz="2000" dirty="0" err="1"/>
              <a:t>aussehen</a:t>
            </a:r>
            <a:r>
              <a:rPr lang="en-US" sz="2000" dirty="0"/>
              <a:t> und overfitting </a:t>
            </a:r>
            <a:r>
              <a:rPr lang="en-US" sz="2000" dirty="0" err="1"/>
              <a:t>kein</a:t>
            </a:r>
            <a:r>
              <a:rPr lang="en-US" sz="2000" dirty="0"/>
              <a:t> Thema </a:t>
            </a:r>
            <a:r>
              <a:rPr lang="en-US" sz="2000" dirty="0" err="1"/>
              <a:t>zu</a:t>
            </a:r>
            <a:r>
              <a:rPr lang="en-US" sz="2000" dirty="0"/>
              <a:t> sein </a:t>
            </a:r>
            <a:r>
              <a:rPr lang="en-US" sz="2000" dirty="0" err="1"/>
              <a:t>scheint</a:t>
            </a:r>
            <a:r>
              <a:rPr lang="en-US" sz="2000" dirty="0"/>
              <a:t> </a:t>
            </a:r>
            <a:r>
              <a:rPr lang="en-US" sz="2000" dirty="0" err="1"/>
              <a:t>wird</a:t>
            </a:r>
            <a:r>
              <a:rPr lang="en-US" sz="2000" dirty="0"/>
              <a:t> </a:t>
            </a:r>
            <a:r>
              <a:rPr lang="en-US" sz="2000" dirty="0" err="1"/>
              <a:t>sich</a:t>
            </a:r>
            <a:r>
              <a:rPr lang="en-US" sz="2000" dirty="0"/>
              <a:t> für das Modell </a:t>
            </a:r>
            <a:r>
              <a:rPr lang="en-US" sz="2000" dirty="0" err="1"/>
              <a:t>mit</a:t>
            </a:r>
            <a:r>
              <a:rPr lang="en-US" sz="2000" dirty="0"/>
              <a:t> </a:t>
            </a:r>
            <a:r>
              <a:rPr lang="en-US" sz="2000" dirty="0" err="1"/>
              <a:t>auschließlich</a:t>
            </a:r>
            <a:r>
              <a:rPr lang="en-US" sz="2000" dirty="0"/>
              <a:t> real </a:t>
            </a:r>
            <a:r>
              <a:rPr lang="en-US" sz="2000" dirty="0" err="1"/>
              <a:t>Daten</a:t>
            </a:r>
            <a:r>
              <a:rPr lang="en-US" sz="2000" dirty="0"/>
              <a:t> </a:t>
            </a:r>
            <a:r>
              <a:rPr lang="en-US" sz="2000" dirty="0" err="1"/>
              <a:t>entschieden</a:t>
            </a:r>
            <a:endParaRPr lang="en-US" sz="2000" dirty="0"/>
          </a:p>
          <a:p>
            <a:endParaRPr lang="en-US" sz="2000" dirty="0"/>
          </a:p>
          <a:p>
            <a:endParaRPr lang="en-US" sz="2000" dirty="0"/>
          </a:p>
        </p:txBody>
      </p:sp>
      <p:pic>
        <p:nvPicPr>
          <p:cNvPr id="5" name="Grafik 4">
            <a:extLst>
              <a:ext uri="{FF2B5EF4-FFF2-40B4-BE49-F238E27FC236}">
                <a16:creationId xmlns:a16="http://schemas.microsoft.com/office/drawing/2014/main" id="{990D760F-8FC4-6032-6F42-1BA1C54B8683}"/>
              </a:ext>
            </a:extLst>
          </p:cNvPr>
          <p:cNvPicPr>
            <a:picLocks noChangeAspect="1"/>
          </p:cNvPicPr>
          <p:nvPr/>
        </p:nvPicPr>
        <p:blipFill>
          <a:blip r:embed="rId2"/>
          <a:stretch>
            <a:fillRect/>
          </a:stretch>
        </p:blipFill>
        <p:spPr>
          <a:xfrm>
            <a:off x="6820712" y="0"/>
            <a:ext cx="5368239" cy="2775077"/>
          </a:xfrm>
          <a:prstGeom prst="rect">
            <a:avLst/>
          </a:prstGeom>
        </p:spPr>
      </p:pic>
      <p:pic>
        <p:nvPicPr>
          <p:cNvPr id="9" name="Grafik 8">
            <a:extLst>
              <a:ext uri="{FF2B5EF4-FFF2-40B4-BE49-F238E27FC236}">
                <a16:creationId xmlns:a16="http://schemas.microsoft.com/office/drawing/2014/main" id="{8F7C2FB9-8251-6AA3-EBC3-81974C4B5DDB}"/>
              </a:ext>
            </a:extLst>
          </p:cNvPr>
          <p:cNvPicPr>
            <a:picLocks noChangeAspect="1"/>
          </p:cNvPicPr>
          <p:nvPr/>
        </p:nvPicPr>
        <p:blipFill>
          <a:blip r:embed="rId3"/>
          <a:stretch>
            <a:fillRect/>
          </a:stretch>
        </p:blipFill>
        <p:spPr>
          <a:xfrm>
            <a:off x="4834647" y="3195536"/>
            <a:ext cx="3392906" cy="3429000"/>
          </a:xfrm>
          <a:prstGeom prst="rect">
            <a:avLst/>
          </a:prstGeom>
        </p:spPr>
      </p:pic>
      <p:pic>
        <p:nvPicPr>
          <p:cNvPr id="12" name="Grafik 11">
            <a:extLst>
              <a:ext uri="{FF2B5EF4-FFF2-40B4-BE49-F238E27FC236}">
                <a16:creationId xmlns:a16="http://schemas.microsoft.com/office/drawing/2014/main" id="{043A5294-B38A-0146-C154-71414C4975F5}"/>
              </a:ext>
            </a:extLst>
          </p:cNvPr>
          <p:cNvPicPr>
            <a:picLocks noChangeAspect="1"/>
          </p:cNvPicPr>
          <p:nvPr/>
        </p:nvPicPr>
        <p:blipFill>
          <a:blip r:embed="rId4"/>
          <a:stretch>
            <a:fillRect/>
          </a:stretch>
        </p:blipFill>
        <p:spPr>
          <a:xfrm>
            <a:off x="8665414" y="3195536"/>
            <a:ext cx="3526586" cy="3526586"/>
          </a:xfrm>
          <a:prstGeom prst="rect">
            <a:avLst/>
          </a:prstGeom>
        </p:spPr>
      </p:pic>
      <p:sp>
        <p:nvSpPr>
          <p:cNvPr id="13" name="Textfeld 12">
            <a:extLst>
              <a:ext uri="{FF2B5EF4-FFF2-40B4-BE49-F238E27FC236}">
                <a16:creationId xmlns:a16="http://schemas.microsoft.com/office/drawing/2014/main" id="{E6ECA4D5-BDDC-8DA7-C35F-8FD02929FA07}"/>
              </a:ext>
            </a:extLst>
          </p:cNvPr>
          <p:cNvSpPr txBox="1"/>
          <p:nvPr/>
        </p:nvSpPr>
        <p:spPr>
          <a:xfrm>
            <a:off x="5947499" y="2874079"/>
            <a:ext cx="1605063" cy="369332"/>
          </a:xfrm>
          <a:prstGeom prst="rect">
            <a:avLst/>
          </a:prstGeom>
          <a:noFill/>
        </p:spPr>
        <p:txBody>
          <a:bodyPr wrap="square" rtlCol="0">
            <a:spAutoFit/>
          </a:bodyPr>
          <a:lstStyle/>
          <a:p>
            <a:r>
              <a:rPr lang="de-DE" dirty="0"/>
              <a:t>Real Daten</a:t>
            </a:r>
          </a:p>
        </p:txBody>
      </p:sp>
      <p:sp>
        <p:nvSpPr>
          <p:cNvPr id="14" name="Textfeld 13">
            <a:extLst>
              <a:ext uri="{FF2B5EF4-FFF2-40B4-BE49-F238E27FC236}">
                <a16:creationId xmlns:a16="http://schemas.microsoft.com/office/drawing/2014/main" id="{DC34114C-9642-84AE-130B-9C71CD7000FB}"/>
              </a:ext>
            </a:extLst>
          </p:cNvPr>
          <p:cNvSpPr txBox="1"/>
          <p:nvPr/>
        </p:nvSpPr>
        <p:spPr>
          <a:xfrm>
            <a:off x="9669295" y="2826204"/>
            <a:ext cx="2155331" cy="369332"/>
          </a:xfrm>
          <a:prstGeom prst="rect">
            <a:avLst/>
          </a:prstGeom>
          <a:noFill/>
        </p:spPr>
        <p:txBody>
          <a:bodyPr wrap="square" rtlCol="0">
            <a:spAutoFit/>
          </a:bodyPr>
          <a:lstStyle/>
          <a:p>
            <a:r>
              <a:rPr lang="de-DE" dirty="0" err="1"/>
              <a:t>Oversampled</a:t>
            </a:r>
            <a:r>
              <a:rPr lang="de-DE" dirty="0"/>
              <a:t> Daten</a:t>
            </a:r>
          </a:p>
        </p:txBody>
      </p:sp>
    </p:spTree>
    <p:extLst>
      <p:ext uri="{BB962C8B-B14F-4D97-AF65-F5344CB8AC3E}">
        <p14:creationId xmlns:p14="http://schemas.microsoft.com/office/powerpoint/2010/main" val="2022200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7E241-2815-C2AE-A134-2FEE5BC18A9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B5EB2B8-4D6D-4A9B-0BFC-C37F3888FBD4}"/>
              </a:ext>
            </a:extLst>
          </p:cNvPr>
          <p:cNvSpPr>
            <a:spLocks noGrp="1"/>
          </p:cNvSpPr>
          <p:nvPr>
            <p:ph type="title"/>
          </p:nvPr>
        </p:nvSpPr>
        <p:spPr/>
        <p:txBody>
          <a:bodyPr/>
          <a:lstStyle/>
          <a:p>
            <a:r>
              <a:rPr lang="en-US" dirty="0"/>
              <a:t>Modeling - </a:t>
            </a:r>
            <a:r>
              <a:rPr lang="en-US" dirty="0" err="1"/>
              <a:t>Strukt</a:t>
            </a:r>
            <a:r>
              <a:rPr lang="en-US" dirty="0"/>
              <a:t>. </a:t>
            </a:r>
            <a:r>
              <a:rPr lang="en-US" dirty="0" err="1"/>
              <a:t>Daten</a:t>
            </a:r>
            <a:r>
              <a:rPr lang="en-US" dirty="0"/>
              <a:t> </a:t>
            </a:r>
            <a:r>
              <a:rPr lang="en-US" dirty="0" err="1"/>
              <a:t>Modellauswahl</a:t>
            </a:r>
            <a:endParaRPr lang="en-US" dirty="0"/>
          </a:p>
        </p:txBody>
      </p:sp>
      <p:sp>
        <p:nvSpPr>
          <p:cNvPr id="3" name="Inhaltsplatzhalter 2">
            <a:extLst>
              <a:ext uri="{FF2B5EF4-FFF2-40B4-BE49-F238E27FC236}">
                <a16:creationId xmlns:a16="http://schemas.microsoft.com/office/drawing/2014/main" id="{B40A32BF-9525-3420-3DF6-4D31BC0E08F1}"/>
              </a:ext>
            </a:extLst>
          </p:cNvPr>
          <p:cNvSpPr>
            <a:spLocks noGrp="1"/>
          </p:cNvSpPr>
          <p:nvPr>
            <p:ph idx="1"/>
          </p:nvPr>
        </p:nvSpPr>
        <p:spPr>
          <a:xfrm>
            <a:off x="838200" y="1825625"/>
            <a:ext cx="10515600" cy="436230"/>
          </a:xfrm>
        </p:spPr>
        <p:txBody>
          <a:bodyPr>
            <a:normAutofit fontScale="92500" lnSpcReduction="10000"/>
          </a:bodyPr>
          <a:lstStyle/>
          <a:p>
            <a:pPr marL="0" indent="0">
              <a:buNone/>
            </a:pPr>
            <a:r>
              <a:rPr lang="en-US" dirty="0" err="1"/>
              <a:t>Betrachtung</a:t>
            </a:r>
            <a:r>
              <a:rPr lang="en-US" dirty="0"/>
              <a:t> der Feature Importance:</a:t>
            </a:r>
          </a:p>
        </p:txBody>
      </p:sp>
      <p:sp>
        <p:nvSpPr>
          <p:cNvPr id="4" name="Foliennummernplatzhalter 3">
            <a:extLst>
              <a:ext uri="{FF2B5EF4-FFF2-40B4-BE49-F238E27FC236}">
                <a16:creationId xmlns:a16="http://schemas.microsoft.com/office/drawing/2014/main" id="{1E5DF504-98E4-CCF4-0877-321D98D2E2A7}"/>
              </a:ext>
            </a:extLst>
          </p:cNvPr>
          <p:cNvSpPr>
            <a:spLocks noGrp="1"/>
          </p:cNvSpPr>
          <p:nvPr>
            <p:ph type="sldNum" sz="quarter" idx="12"/>
          </p:nvPr>
        </p:nvSpPr>
        <p:spPr/>
        <p:txBody>
          <a:bodyPr/>
          <a:lstStyle/>
          <a:p>
            <a:fld id="{C921D49C-F2C9-4773-B40D-55A32CD1AF58}" type="slidenum">
              <a:rPr lang="en-US" smtClean="0"/>
              <a:t>24</a:t>
            </a:fld>
            <a:endParaRPr lang="en-US"/>
          </a:p>
        </p:txBody>
      </p:sp>
      <p:pic>
        <p:nvPicPr>
          <p:cNvPr id="7" name="Grafik 6">
            <a:extLst>
              <a:ext uri="{FF2B5EF4-FFF2-40B4-BE49-F238E27FC236}">
                <a16:creationId xmlns:a16="http://schemas.microsoft.com/office/drawing/2014/main" id="{02C9BF1E-48E0-0380-41BC-EFADF3F4B626}"/>
              </a:ext>
            </a:extLst>
          </p:cNvPr>
          <p:cNvPicPr>
            <a:picLocks noChangeAspect="1"/>
          </p:cNvPicPr>
          <p:nvPr/>
        </p:nvPicPr>
        <p:blipFill>
          <a:blip r:embed="rId2"/>
          <a:stretch>
            <a:fillRect/>
          </a:stretch>
        </p:blipFill>
        <p:spPr>
          <a:xfrm>
            <a:off x="2700866" y="2261855"/>
            <a:ext cx="5751653" cy="3478878"/>
          </a:xfrm>
          <a:prstGeom prst="rect">
            <a:avLst/>
          </a:prstGeom>
        </p:spPr>
      </p:pic>
      <p:sp>
        <p:nvSpPr>
          <p:cNvPr id="8" name="Textfeld 7">
            <a:extLst>
              <a:ext uri="{FF2B5EF4-FFF2-40B4-BE49-F238E27FC236}">
                <a16:creationId xmlns:a16="http://schemas.microsoft.com/office/drawing/2014/main" id="{6E9EA181-C938-F3F0-0A84-5711F27F4A9B}"/>
              </a:ext>
            </a:extLst>
          </p:cNvPr>
          <p:cNvSpPr txBox="1"/>
          <p:nvPr/>
        </p:nvSpPr>
        <p:spPr>
          <a:xfrm>
            <a:off x="2785533" y="5691927"/>
            <a:ext cx="2933700" cy="276999"/>
          </a:xfrm>
          <a:prstGeom prst="rect">
            <a:avLst/>
          </a:prstGeom>
          <a:noFill/>
        </p:spPr>
        <p:txBody>
          <a:bodyPr wrap="square" rtlCol="0">
            <a:spAutoFit/>
          </a:bodyPr>
          <a:lstStyle/>
          <a:p>
            <a:r>
              <a:rPr lang="de-DE" sz="1200" i="1" dirty="0"/>
              <a:t>Feature </a:t>
            </a:r>
            <a:r>
              <a:rPr lang="de-DE" sz="1200" i="1" dirty="0" err="1"/>
              <a:t>Importance</a:t>
            </a:r>
            <a:r>
              <a:rPr lang="de-DE" sz="1200" i="1" dirty="0"/>
              <a:t> Random Forrest</a:t>
            </a:r>
          </a:p>
        </p:txBody>
      </p:sp>
      <p:sp>
        <p:nvSpPr>
          <p:cNvPr id="9" name="Inhaltsplatzhalter 2">
            <a:extLst>
              <a:ext uri="{FF2B5EF4-FFF2-40B4-BE49-F238E27FC236}">
                <a16:creationId xmlns:a16="http://schemas.microsoft.com/office/drawing/2014/main" id="{9A1A05C3-A270-FEFB-AEA1-CE7FC80C3BD7}"/>
              </a:ext>
            </a:extLst>
          </p:cNvPr>
          <p:cNvSpPr txBox="1">
            <a:spLocks/>
          </p:cNvSpPr>
          <p:nvPr/>
        </p:nvSpPr>
        <p:spPr>
          <a:xfrm>
            <a:off x="838200" y="6176963"/>
            <a:ext cx="10515600" cy="43623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Die </a:t>
            </a:r>
            <a:r>
              <a:rPr lang="en-US" dirty="0" err="1"/>
              <a:t>genutzten</a:t>
            </a:r>
            <a:r>
              <a:rPr lang="en-US" dirty="0"/>
              <a:t> Features </a:t>
            </a:r>
            <a:r>
              <a:rPr lang="en-US" dirty="0" err="1"/>
              <a:t>sind</a:t>
            </a:r>
            <a:r>
              <a:rPr lang="en-US" dirty="0"/>
              <a:t> </a:t>
            </a:r>
            <a:r>
              <a:rPr lang="en-US" dirty="0" err="1"/>
              <a:t>ähnlich</a:t>
            </a:r>
            <a:r>
              <a:rPr lang="en-US" dirty="0"/>
              <a:t> </a:t>
            </a:r>
            <a:r>
              <a:rPr lang="en-US" dirty="0" err="1"/>
              <a:t>wichtig</a:t>
            </a:r>
            <a:r>
              <a:rPr lang="en-US" dirty="0"/>
              <a:t> -&gt; </a:t>
            </a:r>
            <a:r>
              <a:rPr lang="en-US" dirty="0" err="1"/>
              <a:t>Werden</a:t>
            </a:r>
            <a:r>
              <a:rPr lang="en-US" dirty="0"/>
              <a:t> alle </a:t>
            </a:r>
            <a:r>
              <a:rPr lang="en-US" dirty="0" err="1"/>
              <a:t>berücksichtigt</a:t>
            </a:r>
            <a:endParaRPr lang="en-US" dirty="0"/>
          </a:p>
        </p:txBody>
      </p:sp>
    </p:spTree>
    <p:extLst>
      <p:ext uri="{BB962C8B-B14F-4D97-AF65-F5344CB8AC3E}">
        <p14:creationId xmlns:p14="http://schemas.microsoft.com/office/powerpoint/2010/main" val="3329159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CB0C3E-037F-A156-2883-28F2C9582A29}"/>
              </a:ext>
            </a:extLst>
          </p:cNvPr>
          <p:cNvSpPr>
            <a:spLocks noGrp="1"/>
          </p:cNvSpPr>
          <p:nvPr>
            <p:ph type="title"/>
          </p:nvPr>
        </p:nvSpPr>
        <p:spPr/>
        <p:txBody>
          <a:bodyPr/>
          <a:lstStyle/>
          <a:p>
            <a:r>
              <a:rPr lang="de-DE" dirty="0"/>
              <a:t>Modeling - </a:t>
            </a:r>
            <a:r>
              <a:rPr lang="en-US" dirty="0" err="1"/>
              <a:t>Unstrukt</a:t>
            </a:r>
            <a:r>
              <a:rPr lang="en-US" dirty="0"/>
              <a:t>. </a:t>
            </a:r>
            <a:r>
              <a:rPr lang="en-US" dirty="0" err="1"/>
              <a:t>Daten</a:t>
            </a:r>
            <a:r>
              <a:rPr lang="en-US" dirty="0"/>
              <a:t> </a:t>
            </a:r>
            <a:r>
              <a:rPr lang="de-DE" dirty="0"/>
              <a:t>Log Daten Split</a:t>
            </a:r>
          </a:p>
        </p:txBody>
      </p:sp>
      <p:sp>
        <p:nvSpPr>
          <p:cNvPr id="3" name="Inhaltsplatzhalter 2">
            <a:extLst>
              <a:ext uri="{FF2B5EF4-FFF2-40B4-BE49-F238E27FC236}">
                <a16:creationId xmlns:a16="http://schemas.microsoft.com/office/drawing/2014/main" id="{C7DD3096-BA73-2A02-748F-FC2E6D867B53}"/>
              </a:ext>
            </a:extLst>
          </p:cNvPr>
          <p:cNvSpPr>
            <a:spLocks noGrp="1"/>
          </p:cNvSpPr>
          <p:nvPr>
            <p:ph idx="1"/>
          </p:nvPr>
        </p:nvSpPr>
        <p:spPr/>
        <p:txBody>
          <a:bodyPr/>
          <a:lstStyle/>
          <a:p>
            <a:r>
              <a:rPr lang="de-DE" dirty="0"/>
              <a:t>Die Daten wurden in Trainings- und </a:t>
            </a:r>
            <a:r>
              <a:rPr lang="de-DE" dirty="0" err="1"/>
              <a:t>Testsdaten</a:t>
            </a:r>
            <a:r>
              <a:rPr lang="de-DE" dirty="0"/>
              <a:t> im Verhältnis 80:20 geteilt</a:t>
            </a:r>
          </a:p>
          <a:p>
            <a:endParaRPr lang="de-DE" dirty="0"/>
          </a:p>
          <a:p>
            <a:endParaRPr lang="de-DE" dirty="0"/>
          </a:p>
          <a:p>
            <a:endParaRPr lang="de-DE" dirty="0"/>
          </a:p>
          <a:p>
            <a:r>
              <a:rPr lang="de-DE" dirty="0"/>
              <a:t>Anschließend werden die Werte der </a:t>
            </a:r>
            <a:r>
              <a:rPr lang="de-DE" dirty="0" err="1"/>
              <a:t>Stem</a:t>
            </a:r>
            <a:r>
              <a:rPr lang="de-DE" dirty="0"/>
              <a:t> Spalte Vektorisiert, damit sie in der Analyse genutzt werden können</a:t>
            </a:r>
          </a:p>
          <a:p>
            <a:pPr marL="0" indent="0">
              <a:buNone/>
            </a:pPr>
            <a:endParaRPr lang="de-DE" dirty="0"/>
          </a:p>
          <a:p>
            <a:endParaRPr lang="de-DE" dirty="0"/>
          </a:p>
          <a:p>
            <a:endParaRPr lang="de-DE" dirty="0"/>
          </a:p>
        </p:txBody>
      </p:sp>
      <p:pic>
        <p:nvPicPr>
          <p:cNvPr id="7" name="Grafik 6">
            <a:extLst>
              <a:ext uri="{FF2B5EF4-FFF2-40B4-BE49-F238E27FC236}">
                <a16:creationId xmlns:a16="http://schemas.microsoft.com/office/drawing/2014/main" id="{61ACF681-92AA-33FA-CBB9-88E87BE60C80}"/>
              </a:ext>
            </a:extLst>
          </p:cNvPr>
          <p:cNvPicPr>
            <a:picLocks noChangeAspect="1"/>
          </p:cNvPicPr>
          <p:nvPr/>
        </p:nvPicPr>
        <p:blipFill>
          <a:blip r:embed="rId2"/>
          <a:stretch>
            <a:fillRect/>
          </a:stretch>
        </p:blipFill>
        <p:spPr>
          <a:xfrm>
            <a:off x="1095375" y="5048249"/>
            <a:ext cx="5229225" cy="1445477"/>
          </a:xfrm>
          <a:prstGeom prst="rect">
            <a:avLst/>
          </a:prstGeom>
        </p:spPr>
      </p:pic>
      <p:sp>
        <p:nvSpPr>
          <p:cNvPr id="9" name="Textfeld 8">
            <a:extLst>
              <a:ext uri="{FF2B5EF4-FFF2-40B4-BE49-F238E27FC236}">
                <a16:creationId xmlns:a16="http://schemas.microsoft.com/office/drawing/2014/main" id="{76CDECC2-996D-0C44-1C6B-B001555582C6}"/>
              </a:ext>
            </a:extLst>
          </p:cNvPr>
          <p:cNvSpPr txBox="1"/>
          <p:nvPr/>
        </p:nvSpPr>
        <p:spPr>
          <a:xfrm>
            <a:off x="1038225" y="6492875"/>
            <a:ext cx="6096000" cy="246221"/>
          </a:xfrm>
          <a:prstGeom prst="rect">
            <a:avLst/>
          </a:prstGeom>
          <a:noFill/>
        </p:spPr>
        <p:txBody>
          <a:bodyPr wrap="square">
            <a:spAutoFit/>
          </a:bodyPr>
          <a:lstStyle/>
          <a:p>
            <a:r>
              <a:rPr lang="en-US" sz="1000" dirty="0"/>
              <a:t>Quelle: https://scikit-learn.org/stable/modules/generated/sklearn.feature_extraction.text.TfidfVectorizer.html</a:t>
            </a:r>
          </a:p>
        </p:txBody>
      </p:sp>
      <p:pic>
        <p:nvPicPr>
          <p:cNvPr id="11" name="Grafik 10">
            <a:extLst>
              <a:ext uri="{FF2B5EF4-FFF2-40B4-BE49-F238E27FC236}">
                <a16:creationId xmlns:a16="http://schemas.microsoft.com/office/drawing/2014/main" id="{A0B2382A-F34A-47F1-F6B4-7D7D8EC6F1F4}"/>
              </a:ext>
            </a:extLst>
          </p:cNvPr>
          <p:cNvPicPr>
            <a:picLocks noChangeAspect="1"/>
          </p:cNvPicPr>
          <p:nvPr/>
        </p:nvPicPr>
        <p:blipFill>
          <a:blip r:embed="rId3"/>
          <a:stretch>
            <a:fillRect/>
          </a:stretch>
        </p:blipFill>
        <p:spPr>
          <a:xfrm>
            <a:off x="1128712" y="2733674"/>
            <a:ext cx="6840872" cy="1247775"/>
          </a:xfrm>
          <a:prstGeom prst="rect">
            <a:avLst/>
          </a:prstGeom>
        </p:spPr>
      </p:pic>
      <p:sp>
        <p:nvSpPr>
          <p:cNvPr id="13" name="Textfeld 12">
            <a:extLst>
              <a:ext uri="{FF2B5EF4-FFF2-40B4-BE49-F238E27FC236}">
                <a16:creationId xmlns:a16="http://schemas.microsoft.com/office/drawing/2014/main" id="{D760C95C-937A-D060-2B42-135595507850}"/>
              </a:ext>
            </a:extLst>
          </p:cNvPr>
          <p:cNvSpPr txBox="1"/>
          <p:nvPr/>
        </p:nvSpPr>
        <p:spPr>
          <a:xfrm>
            <a:off x="1095375" y="3981449"/>
            <a:ext cx="6096000" cy="246221"/>
          </a:xfrm>
          <a:prstGeom prst="rect">
            <a:avLst/>
          </a:prstGeom>
          <a:noFill/>
        </p:spPr>
        <p:txBody>
          <a:bodyPr wrap="square">
            <a:spAutoFit/>
          </a:bodyPr>
          <a:lstStyle/>
          <a:p>
            <a:r>
              <a:rPr lang="en-US" sz="1000" dirty="0"/>
              <a:t>Quelle: https://scikit-learn.org/stable/model_selection.html</a:t>
            </a:r>
          </a:p>
        </p:txBody>
      </p:sp>
      <p:sp>
        <p:nvSpPr>
          <p:cNvPr id="4" name="Foliennummernplatzhalter 3">
            <a:extLst>
              <a:ext uri="{FF2B5EF4-FFF2-40B4-BE49-F238E27FC236}">
                <a16:creationId xmlns:a16="http://schemas.microsoft.com/office/drawing/2014/main" id="{ED329164-7915-4576-7A41-B2F1F5C3A953}"/>
              </a:ext>
            </a:extLst>
          </p:cNvPr>
          <p:cNvSpPr>
            <a:spLocks noGrp="1"/>
          </p:cNvSpPr>
          <p:nvPr>
            <p:ph type="sldNum" sz="quarter" idx="12"/>
          </p:nvPr>
        </p:nvSpPr>
        <p:spPr/>
        <p:txBody>
          <a:bodyPr/>
          <a:lstStyle/>
          <a:p>
            <a:fld id="{C921D49C-F2C9-4773-B40D-55A32CD1AF58}" type="slidenum">
              <a:rPr lang="en-US" smtClean="0"/>
              <a:t>25</a:t>
            </a:fld>
            <a:endParaRPr lang="en-US"/>
          </a:p>
        </p:txBody>
      </p:sp>
    </p:spTree>
    <p:extLst>
      <p:ext uri="{BB962C8B-B14F-4D97-AF65-F5344CB8AC3E}">
        <p14:creationId xmlns:p14="http://schemas.microsoft.com/office/powerpoint/2010/main" val="2016174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F1BBD-021D-0745-27BF-7F5B6BAD7D5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1F1DF0D-62D8-BC72-9910-FA045F90A6D7}"/>
              </a:ext>
            </a:extLst>
          </p:cNvPr>
          <p:cNvSpPr>
            <a:spLocks noGrp="1"/>
          </p:cNvSpPr>
          <p:nvPr>
            <p:ph type="title"/>
          </p:nvPr>
        </p:nvSpPr>
        <p:spPr/>
        <p:txBody>
          <a:bodyPr/>
          <a:lstStyle/>
          <a:p>
            <a:r>
              <a:rPr lang="en-US" dirty="0"/>
              <a:t>Modeling - </a:t>
            </a:r>
            <a:r>
              <a:rPr lang="en-US" dirty="0" err="1"/>
              <a:t>Unstrukt</a:t>
            </a:r>
            <a:r>
              <a:rPr lang="en-US" dirty="0"/>
              <a:t>. </a:t>
            </a:r>
            <a:r>
              <a:rPr lang="en-US" dirty="0" err="1"/>
              <a:t>Daten</a:t>
            </a:r>
            <a:r>
              <a:rPr lang="en-US" dirty="0"/>
              <a:t> Modell</a:t>
            </a:r>
          </a:p>
        </p:txBody>
      </p:sp>
      <p:sp>
        <p:nvSpPr>
          <p:cNvPr id="3" name="Inhaltsplatzhalter 2">
            <a:extLst>
              <a:ext uri="{FF2B5EF4-FFF2-40B4-BE49-F238E27FC236}">
                <a16:creationId xmlns:a16="http://schemas.microsoft.com/office/drawing/2014/main" id="{90B727C7-229B-178E-A665-AA19582799F6}"/>
              </a:ext>
            </a:extLst>
          </p:cNvPr>
          <p:cNvSpPr>
            <a:spLocks noGrp="1"/>
          </p:cNvSpPr>
          <p:nvPr>
            <p:ph idx="1"/>
          </p:nvPr>
        </p:nvSpPr>
        <p:spPr/>
        <p:txBody>
          <a:bodyPr/>
          <a:lstStyle/>
          <a:p>
            <a:r>
              <a:rPr lang="de-DE" dirty="0">
                <a:sym typeface="Wingdings" panose="05000000000000000000" pitchFamily="2" charset="2"/>
              </a:rPr>
              <a:t>Mit den Log Daten soll eine Vorhersage erfolgen zu den Log Daten und dem Service Status</a:t>
            </a:r>
          </a:p>
          <a:p>
            <a:r>
              <a:rPr lang="de-DE" dirty="0">
                <a:sym typeface="Wingdings" panose="05000000000000000000" pitchFamily="2" charset="2"/>
              </a:rPr>
              <a:t>Service Status kann 0 oder 1 annehmen, daher Klassifikationsverfahren</a:t>
            </a:r>
          </a:p>
          <a:p>
            <a:pPr marL="0" indent="0">
              <a:buNone/>
            </a:pPr>
            <a:endParaRPr lang="en-US" dirty="0"/>
          </a:p>
        </p:txBody>
      </p:sp>
      <p:pic>
        <p:nvPicPr>
          <p:cNvPr id="6" name="Grafik 5">
            <a:extLst>
              <a:ext uri="{FF2B5EF4-FFF2-40B4-BE49-F238E27FC236}">
                <a16:creationId xmlns:a16="http://schemas.microsoft.com/office/drawing/2014/main" id="{69576620-8E1E-72B4-ED33-723DE87A62D0}"/>
              </a:ext>
            </a:extLst>
          </p:cNvPr>
          <p:cNvPicPr>
            <a:picLocks noChangeAspect="1"/>
          </p:cNvPicPr>
          <p:nvPr/>
        </p:nvPicPr>
        <p:blipFill>
          <a:blip r:embed="rId2"/>
          <a:stretch>
            <a:fillRect/>
          </a:stretch>
        </p:blipFill>
        <p:spPr>
          <a:xfrm>
            <a:off x="1139824" y="3530898"/>
            <a:ext cx="6286473" cy="1335087"/>
          </a:xfrm>
          <a:prstGeom prst="rect">
            <a:avLst/>
          </a:prstGeom>
        </p:spPr>
      </p:pic>
      <p:pic>
        <p:nvPicPr>
          <p:cNvPr id="8" name="Grafik 7">
            <a:extLst>
              <a:ext uri="{FF2B5EF4-FFF2-40B4-BE49-F238E27FC236}">
                <a16:creationId xmlns:a16="http://schemas.microsoft.com/office/drawing/2014/main" id="{35178F4B-5A6E-4BAC-4CDE-D0D8392C6983}"/>
              </a:ext>
            </a:extLst>
          </p:cNvPr>
          <p:cNvPicPr>
            <a:picLocks noChangeAspect="1"/>
          </p:cNvPicPr>
          <p:nvPr/>
        </p:nvPicPr>
        <p:blipFill>
          <a:blip r:embed="rId3"/>
          <a:stretch>
            <a:fillRect/>
          </a:stretch>
        </p:blipFill>
        <p:spPr>
          <a:xfrm>
            <a:off x="1139824" y="5086805"/>
            <a:ext cx="5961813" cy="1360488"/>
          </a:xfrm>
          <a:prstGeom prst="rect">
            <a:avLst/>
          </a:prstGeom>
        </p:spPr>
      </p:pic>
      <p:sp>
        <p:nvSpPr>
          <p:cNvPr id="10" name="Textfeld 9">
            <a:extLst>
              <a:ext uri="{FF2B5EF4-FFF2-40B4-BE49-F238E27FC236}">
                <a16:creationId xmlns:a16="http://schemas.microsoft.com/office/drawing/2014/main" id="{5069E3CF-E2F1-EAB7-4EF5-315A067ECFD3}"/>
              </a:ext>
            </a:extLst>
          </p:cNvPr>
          <p:cNvSpPr txBox="1"/>
          <p:nvPr/>
        </p:nvSpPr>
        <p:spPr>
          <a:xfrm>
            <a:off x="1084764" y="4867911"/>
            <a:ext cx="6341533" cy="246221"/>
          </a:xfrm>
          <a:prstGeom prst="rect">
            <a:avLst/>
          </a:prstGeom>
          <a:noFill/>
        </p:spPr>
        <p:txBody>
          <a:bodyPr wrap="square">
            <a:spAutoFit/>
          </a:bodyPr>
          <a:lstStyle/>
          <a:p>
            <a:r>
              <a:rPr lang="en-US" sz="1000" dirty="0"/>
              <a:t>Quelle: https://scikit-learn.org/stable/modules/generated/sklearn.neighbors.KNeighborsClassifier.html</a:t>
            </a:r>
          </a:p>
        </p:txBody>
      </p:sp>
      <p:sp>
        <p:nvSpPr>
          <p:cNvPr id="12" name="Textfeld 11">
            <a:extLst>
              <a:ext uri="{FF2B5EF4-FFF2-40B4-BE49-F238E27FC236}">
                <a16:creationId xmlns:a16="http://schemas.microsoft.com/office/drawing/2014/main" id="{04E6BA57-AE8D-8D63-9D6D-5DE23950AE62}"/>
              </a:ext>
            </a:extLst>
          </p:cNvPr>
          <p:cNvSpPr txBox="1"/>
          <p:nvPr/>
        </p:nvSpPr>
        <p:spPr>
          <a:xfrm>
            <a:off x="1083732" y="6475254"/>
            <a:ext cx="6096000" cy="246221"/>
          </a:xfrm>
          <a:prstGeom prst="rect">
            <a:avLst/>
          </a:prstGeom>
          <a:noFill/>
        </p:spPr>
        <p:txBody>
          <a:bodyPr wrap="square">
            <a:spAutoFit/>
          </a:bodyPr>
          <a:lstStyle/>
          <a:p>
            <a:r>
              <a:rPr lang="en-US" sz="1000" dirty="0"/>
              <a:t>Quelle: https://scikit-learn.org/stable/modules/generated/sklearn.ensemble.RandomForestClassifier.html</a:t>
            </a:r>
          </a:p>
        </p:txBody>
      </p:sp>
      <p:sp>
        <p:nvSpPr>
          <p:cNvPr id="4" name="Foliennummernplatzhalter 3">
            <a:extLst>
              <a:ext uri="{FF2B5EF4-FFF2-40B4-BE49-F238E27FC236}">
                <a16:creationId xmlns:a16="http://schemas.microsoft.com/office/drawing/2014/main" id="{81012612-9382-378D-7FFA-589143C07491}"/>
              </a:ext>
            </a:extLst>
          </p:cNvPr>
          <p:cNvSpPr>
            <a:spLocks noGrp="1"/>
          </p:cNvSpPr>
          <p:nvPr>
            <p:ph type="sldNum" sz="quarter" idx="12"/>
          </p:nvPr>
        </p:nvSpPr>
        <p:spPr/>
        <p:txBody>
          <a:bodyPr/>
          <a:lstStyle/>
          <a:p>
            <a:fld id="{C921D49C-F2C9-4773-B40D-55A32CD1AF58}" type="slidenum">
              <a:rPr lang="en-US" smtClean="0"/>
              <a:t>26</a:t>
            </a:fld>
            <a:endParaRPr lang="en-US"/>
          </a:p>
        </p:txBody>
      </p:sp>
    </p:spTree>
    <p:extLst>
      <p:ext uri="{BB962C8B-B14F-4D97-AF65-F5344CB8AC3E}">
        <p14:creationId xmlns:p14="http://schemas.microsoft.com/office/powerpoint/2010/main" val="4247338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D1C5B-5FDE-5FB5-FF48-44EA6181E6B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D6A4AF7-34FA-B007-9DA2-C7DD125A94CE}"/>
              </a:ext>
            </a:extLst>
          </p:cNvPr>
          <p:cNvSpPr>
            <a:spLocks noGrp="1"/>
          </p:cNvSpPr>
          <p:nvPr>
            <p:ph type="ctrTitle"/>
          </p:nvPr>
        </p:nvSpPr>
        <p:spPr>
          <a:xfrm>
            <a:off x="1524000" y="3736350"/>
            <a:ext cx="9144000" cy="2387600"/>
          </a:xfrm>
        </p:spPr>
        <p:txBody>
          <a:bodyPr/>
          <a:lstStyle/>
          <a:p>
            <a:r>
              <a:rPr lang="de-DE" b="1" dirty="0"/>
              <a:t>Evaluation</a:t>
            </a:r>
            <a:endParaRPr lang="en-US" b="1" dirty="0"/>
          </a:p>
        </p:txBody>
      </p:sp>
      <p:pic>
        <p:nvPicPr>
          <p:cNvPr id="3" name="Picture 2" descr="What is CRISP DM? - Data Science Process Alliance">
            <a:extLst>
              <a:ext uri="{FF2B5EF4-FFF2-40B4-BE49-F238E27FC236}">
                <a16:creationId xmlns:a16="http://schemas.microsoft.com/office/drawing/2014/main" id="{FA65D042-E048-2D25-9384-1337D2396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407E7490-5DCA-CB78-7D1A-988E58AFC298}"/>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Tree>
    <p:extLst>
      <p:ext uri="{BB962C8B-B14F-4D97-AF65-F5344CB8AC3E}">
        <p14:creationId xmlns:p14="http://schemas.microsoft.com/office/powerpoint/2010/main" val="2529020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71253B-FAA0-97E1-7A26-B8DE3971FCBC}"/>
              </a:ext>
            </a:extLst>
          </p:cNvPr>
          <p:cNvSpPr>
            <a:spLocks noGrp="1"/>
          </p:cNvSpPr>
          <p:nvPr>
            <p:ph type="title"/>
          </p:nvPr>
        </p:nvSpPr>
        <p:spPr/>
        <p:txBody>
          <a:bodyPr/>
          <a:lstStyle/>
          <a:p>
            <a:r>
              <a:rPr lang="de-DE" dirty="0"/>
              <a:t>Evaluation-</a:t>
            </a:r>
            <a:r>
              <a:rPr lang="de-DE" dirty="0" err="1"/>
              <a:t>Strukt</a:t>
            </a:r>
            <a:r>
              <a:rPr lang="de-DE" dirty="0"/>
              <a:t>. Daten</a:t>
            </a:r>
          </a:p>
        </p:txBody>
      </p:sp>
      <p:sp>
        <p:nvSpPr>
          <p:cNvPr id="3" name="Inhaltsplatzhalter 2">
            <a:extLst>
              <a:ext uri="{FF2B5EF4-FFF2-40B4-BE49-F238E27FC236}">
                <a16:creationId xmlns:a16="http://schemas.microsoft.com/office/drawing/2014/main" id="{8FA2DEA4-CA8D-0C63-A398-0BB31F70B705}"/>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A49AEAC2-77CC-C1DA-2311-D8ACB28E8843}"/>
              </a:ext>
            </a:extLst>
          </p:cNvPr>
          <p:cNvSpPr>
            <a:spLocks noGrp="1"/>
          </p:cNvSpPr>
          <p:nvPr>
            <p:ph type="sldNum" sz="quarter" idx="12"/>
          </p:nvPr>
        </p:nvSpPr>
        <p:spPr/>
        <p:txBody>
          <a:bodyPr/>
          <a:lstStyle/>
          <a:p>
            <a:fld id="{C921D49C-F2C9-4773-B40D-55A32CD1AF58}" type="slidenum">
              <a:rPr lang="en-US" smtClean="0"/>
              <a:t>28</a:t>
            </a:fld>
            <a:endParaRPr lang="en-US"/>
          </a:p>
        </p:txBody>
      </p:sp>
    </p:spTree>
    <p:extLst>
      <p:ext uri="{BB962C8B-B14F-4D97-AF65-F5344CB8AC3E}">
        <p14:creationId xmlns:p14="http://schemas.microsoft.com/office/powerpoint/2010/main" val="447902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9B8981-AB9A-B174-B50F-F0701587DD89}"/>
              </a:ext>
            </a:extLst>
          </p:cNvPr>
          <p:cNvSpPr>
            <a:spLocks noGrp="1"/>
          </p:cNvSpPr>
          <p:nvPr>
            <p:ph type="title"/>
          </p:nvPr>
        </p:nvSpPr>
        <p:spPr/>
        <p:txBody>
          <a:bodyPr/>
          <a:lstStyle/>
          <a:p>
            <a:r>
              <a:rPr lang="de-DE" dirty="0"/>
              <a:t>Evaluation-</a:t>
            </a:r>
            <a:r>
              <a:rPr lang="en-US" dirty="0" err="1"/>
              <a:t>Unstrukt</a:t>
            </a:r>
            <a:r>
              <a:rPr lang="en-US" dirty="0"/>
              <a:t>. </a:t>
            </a:r>
            <a:r>
              <a:rPr lang="en-US" dirty="0" err="1"/>
              <a:t>Daten</a:t>
            </a:r>
            <a:r>
              <a:rPr lang="en-US" dirty="0"/>
              <a:t> </a:t>
            </a:r>
            <a:br>
              <a:rPr lang="en-US" dirty="0"/>
            </a:br>
            <a:r>
              <a:rPr lang="de-DE" dirty="0"/>
              <a:t>KNN für Log-Daten</a:t>
            </a:r>
            <a:endParaRPr lang="en-US" dirty="0"/>
          </a:p>
        </p:txBody>
      </p:sp>
      <p:sp>
        <p:nvSpPr>
          <p:cNvPr id="3" name="Inhaltsplatzhalter 2">
            <a:extLst>
              <a:ext uri="{FF2B5EF4-FFF2-40B4-BE49-F238E27FC236}">
                <a16:creationId xmlns:a16="http://schemas.microsoft.com/office/drawing/2014/main" id="{15BCB922-35D4-FAE2-0B43-0F07D2541826}"/>
              </a:ext>
            </a:extLst>
          </p:cNvPr>
          <p:cNvSpPr>
            <a:spLocks noGrp="1"/>
          </p:cNvSpPr>
          <p:nvPr>
            <p:ph idx="1"/>
          </p:nvPr>
        </p:nvSpPr>
        <p:spPr>
          <a:xfrm>
            <a:off x="838200" y="1825625"/>
            <a:ext cx="4451350" cy="4213225"/>
          </a:xfrm>
        </p:spPr>
        <p:txBody>
          <a:bodyPr/>
          <a:lstStyle/>
          <a:p>
            <a:pPr marL="0" indent="0">
              <a:buNone/>
            </a:pPr>
            <a:r>
              <a:rPr lang="de-DE" dirty="0" err="1"/>
              <a:t>Klassifikations</a:t>
            </a:r>
            <a:r>
              <a:rPr lang="de-DE" dirty="0"/>
              <a:t> Report</a:t>
            </a:r>
          </a:p>
          <a:p>
            <a:pPr marL="0" indent="0">
              <a:buNone/>
            </a:pPr>
            <a:endParaRPr lang="en-US" dirty="0"/>
          </a:p>
        </p:txBody>
      </p:sp>
      <p:sp>
        <p:nvSpPr>
          <p:cNvPr id="10" name="Textfeld 9">
            <a:extLst>
              <a:ext uri="{FF2B5EF4-FFF2-40B4-BE49-F238E27FC236}">
                <a16:creationId xmlns:a16="http://schemas.microsoft.com/office/drawing/2014/main" id="{52B32AB0-7FDE-5C68-F848-BC9B57571242}"/>
              </a:ext>
            </a:extLst>
          </p:cNvPr>
          <p:cNvSpPr txBox="1"/>
          <p:nvPr/>
        </p:nvSpPr>
        <p:spPr>
          <a:xfrm>
            <a:off x="6515100" y="6348412"/>
            <a:ext cx="3994150" cy="246221"/>
          </a:xfrm>
          <a:prstGeom prst="rect">
            <a:avLst/>
          </a:prstGeom>
          <a:noFill/>
        </p:spPr>
        <p:txBody>
          <a:bodyPr wrap="square">
            <a:spAutoFit/>
          </a:bodyPr>
          <a:lstStyle/>
          <a:p>
            <a:r>
              <a:rPr lang="en-US" sz="1000" dirty="0"/>
              <a:t>Quelle: https://seaborn.pydata.org/generated/seaborn.heatmap.html</a:t>
            </a:r>
          </a:p>
        </p:txBody>
      </p:sp>
      <p:sp>
        <p:nvSpPr>
          <p:cNvPr id="12" name="Textfeld 11">
            <a:extLst>
              <a:ext uri="{FF2B5EF4-FFF2-40B4-BE49-F238E27FC236}">
                <a16:creationId xmlns:a16="http://schemas.microsoft.com/office/drawing/2014/main" id="{5884137D-5FAD-5485-DC8D-DBC866B7F1E9}"/>
              </a:ext>
            </a:extLst>
          </p:cNvPr>
          <p:cNvSpPr txBox="1"/>
          <p:nvPr/>
        </p:nvSpPr>
        <p:spPr>
          <a:xfrm>
            <a:off x="793750" y="4660026"/>
            <a:ext cx="5594350" cy="246221"/>
          </a:xfrm>
          <a:prstGeom prst="rect">
            <a:avLst/>
          </a:prstGeom>
          <a:noFill/>
        </p:spPr>
        <p:txBody>
          <a:bodyPr wrap="square">
            <a:spAutoFit/>
          </a:bodyPr>
          <a:lstStyle/>
          <a:p>
            <a:r>
              <a:rPr lang="en-US" sz="1000" dirty="0"/>
              <a:t>Quelle: https://scikit-learn.org/stable/modules/generated/sklearn.metrics.classification_report.html</a:t>
            </a:r>
          </a:p>
        </p:txBody>
      </p:sp>
      <p:pic>
        <p:nvPicPr>
          <p:cNvPr id="5" name="Grafik 4">
            <a:extLst>
              <a:ext uri="{FF2B5EF4-FFF2-40B4-BE49-F238E27FC236}">
                <a16:creationId xmlns:a16="http://schemas.microsoft.com/office/drawing/2014/main" id="{972BD781-2F00-66EE-AD4F-20D3BEEC926A}"/>
              </a:ext>
            </a:extLst>
          </p:cNvPr>
          <p:cNvPicPr>
            <a:picLocks noChangeAspect="1"/>
          </p:cNvPicPr>
          <p:nvPr/>
        </p:nvPicPr>
        <p:blipFill>
          <a:blip r:embed="rId2"/>
          <a:stretch>
            <a:fillRect/>
          </a:stretch>
        </p:blipFill>
        <p:spPr>
          <a:xfrm>
            <a:off x="6139420" y="1200150"/>
            <a:ext cx="4966730" cy="5148262"/>
          </a:xfrm>
          <a:prstGeom prst="rect">
            <a:avLst/>
          </a:prstGeom>
        </p:spPr>
      </p:pic>
      <p:pic>
        <p:nvPicPr>
          <p:cNvPr id="9" name="Grafik 8">
            <a:extLst>
              <a:ext uri="{FF2B5EF4-FFF2-40B4-BE49-F238E27FC236}">
                <a16:creationId xmlns:a16="http://schemas.microsoft.com/office/drawing/2014/main" id="{79A8189B-F834-E49E-5EB0-AF10625C2F71}"/>
              </a:ext>
            </a:extLst>
          </p:cNvPr>
          <p:cNvPicPr>
            <a:picLocks noChangeAspect="1"/>
          </p:cNvPicPr>
          <p:nvPr/>
        </p:nvPicPr>
        <p:blipFill>
          <a:blip r:embed="rId3"/>
          <a:stretch>
            <a:fillRect/>
          </a:stretch>
        </p:blipFill>
        <p:spPr>
          <a:xfrm>
            <a:off x="876300" y="2452687"/>
            <a:ext cx="4995082" cy="2195513"/>
          </a:xfrm>
          <a:prstGeom prst="rect">
            <a:avLst/>
          </a:prstGeom>
        </p:spPr>
      </p:pic>
      <p:sp>
        <p:nvSpPr>
          <p:cNvPr id="4" name="Foliennummernplatzhalter 3">
            <a:extLst>
              <a:ext uri="{FF2B5EF4-FFF2-40B4-BE49-F238E27FC236}">
                <a16:creationId xmlns:a16="http://schemas.microsoft.com/office/drawing/2014/main" id="{C84265AA-4507-7964-CDFF-FE23A9EF78D4}"/>
              </a:ext>
            </a:extLst>
          </p:cNvPr>
          <p:cNvSpPr>
            <a:spLocks noGrp="1"/>
          </p:cNvSpPr>
          <p:nvPr>
            <p:ph type="sldNum" sz="quarter" idx="12"/>
          </p:nvPr>
        </p:nvSpPr>
        <p:spPr/>
        <p:txBody>
          <a:bodyPr/>
          <a:lstStyle/>
          <a:p>
            <a:fld id="{C921D49C-F2C9-4773-B40D-55A32CD1AF58}" type="slidenum">
              <a:rPr lang="en-US" smtClean="0"/>
              <a:t>29</a:t>
            </a:fld>
            <a:endParaRPr lang="en-US"/>
          </a:p>
        </p:txBody>
      </p:sp>
    </p:spTree>
    <p:extLst>
      <p:ext uri="{BB962C8B-B14F-4D97-AF65-F5344CB8AC3E}">
        <p14:creationId xmlns:p14="http://schemas.microsoft.com/office/powerpoint/2010/main" val="151515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0A671E-3F0C-E208-A30F-3531121F5CAB}"/>
              </a:ext>
            </a:extLst>
          </p:cNvPr>
          <p:cNvSpPr>
            <a:spLocks noGrp="1"/>
          </p:cNvSpPr>
          <p:nvPr>
            <p:ph type="title"/>
          </p:nvPr>
        </p:nvSpPr>
        <p:spPr/>
        <p:txBody>
          <a:bodyPr/>
          <a:lstStyle/>
          <a:p>
            <a:r>
              <a:rPr lang="de-DE" dirty="0"/>
              <a:t>Business Understanding – Problem</a:t>
            </a:r>
            <a:endParaRPr lang="en-US" dirty="0"/>
          </a:p>
        </p:txBody>
      </p:sp>
      <p:sp>
        <p:nvSpPr>
          <p:cNvPr id="3" name="Inhaltsplatzhalter 2">
            <a:extLst>
              <a:ext uri="{FF2B5EF4-FFF2-40B4-BE49-F238E27FC236}">
                <a16:creationId xmlns:a16="http://schemas.microsoft.com/office/drawing/2014/main" id="{FB693121-058C-0414-6A28-F2AF176FF0F7}"/>
              </a:ext>
            </a:extLst>
          </p:cNvPr>
          <p:cNvSpPr>
            <a:spLocks noGrp="1"/>
          </p:cNvSpPr>
          <p:nvPr>
            <p:ph idx="1"/>
          </p:nvPr>
        </p:nvSpPr>
        <p:spPr/>
        <p:txBody>
          <a:bodyPr>
            <a:normAutofit/>
          </a:bodyPr>
          <a:lstStyle/>
          <a:p>
            <a:pPr marL="0" indent="0">
              <a:buNone/>
            </a:pPr>
            <a:r>
              <a:rPr lang="de-DE" dirty="0">
                <a:sym typeface="Wingdings" panose="05000000000000000000" pitchFamily="2" charset="2"/>
              </a:rPr>
              <a:t>Der Auftraggeber ist ein produzierendes Unternehmen, welches Raketen herstellt.</a:t>
            </a:r>
          </a:p>
          <a:p>
            <a:pPr marL="0" indent="0">
              <a:buNone/>
            </a:pPr>
            <a:r>
              <a:rPr lang="de-DE" b="1" dirty="0">
                <a:sym typeface="Wingdings" panose="05000000000000000000" pitchFamily="2" charset="2"/>
              </a:rPr>
              <a:t>Problem:</a:t>
            </a:r>
          </a:p>
          <a:p>
            <a:pPr marL="0" indent="0">
              <a:buNone/>
            </a:pPr>
            <a:r>
              <a:rPr lang="de-DE" dirty="0">
                <a:sym typeface="Wingdings" panose="05000000000000000000" pitchFamily="2" charset="2"/>
              </a:rPr>
              <a:t>Häufige unvorhergesehene Produktionsausfälle</a:t>
            </a:r>
          </a:p>
          <a:p>
            <a:r>
              <a:rPr lang="de-DE" dirty="0">
                <a:sym typeface="Wingdings" panose="05000000000000000000" pitchFamily="2" charset="2"/>
              </a:rPr>
              <a:t>Produktion verzögert sich</a:t>
            </a:r>
          </a:p>
          <a:p>
            <a:r>
              <a:rPr lang="de-DE" dirty="0">
                <a:sym typeface="Wingdings" panose="05000000000000000000" pitchFamily="2" charset="2"/>
              </a:rPr>
              <a:t>Hohe Kosten entstehen</a:t>
            </a:r>
          </a:p>
          <a:p>
            <a:pPr marL="0" indent="0">
              <a:buNone/>
            </a:pPr>
            <a:r>
              <a:rPr lang="de-DE" dirty="0">
                <a:sym typeface="Wingdings" panose="05000000000000000000" pitchFamily="2" charset="2"/>
              </a:rPr>
              <a:t>Kundenzufriedenheit ist durch die Produktionsausfälle gesunken</a:t>
            </a:r>
          </a:p>
          <a:p>
            <a:pPr>
              <a:buFont typeface="Wingdings" panose="05000000000000000000" pitchFamily="2" charset="2"/>
              <a:buChar char="à"/>
            </a:pPr>
            <a:endParaRPr lang="en-US" dirty="0"/>
          </a:p>
        </p:txBody>
      </p:sp>
      <p:sp>
        <p:nvSpPr>
          <p:cNvPr id="4" name="Foliennummernplatzhalter 3">
            <a:extLst>
              <a:ext uri="{FF2B5EF4-FFF2-40B4-BE49-F238E27FC236}">
                <a16:creationId xmlns:a16="http://schemas.microsoft.com/office/drawing/2014/main" id="{206A1533-8CC1-D703-D284-898279776981}"/>
              </a:ext>
            </a:extLst>
          </p:cNvPr>
          <p:cNvSpPr>
            <a:spLocks noGrp="1"/>
          </p:cNvSpPr>
          <p:nvPr>
            <p:ph type="sldNum" sz="quarter" idx="12"/>
          </p:nvPr>
        </p:nvSpPr>
        <p:spPr/>
        <p:txBody>
          <a:bodyPr/>
          <a:lstStyle/>
          <a:p>
            <a:fld id="{C921D49C-F2C9-4773-B40D-55A32CD1AF58}" type="slidenum">
              <a:rPr lang="en-US" smtClean="0"/>
              <a:t>3</a:t>
            </a:fld>
            <a:endParaRPr lang="en-US"/>
          </a:p>
        </p:txBody>
      </p:sp>
    </p:spTree>
    <p:extLst>
      <p:ext uri="{BB962C8B-B14F-4D97-AF65-F5344CB8AC3E}">
        <p14:creationId xmlns:p14="http://schemas.microsoft.com/office/powerpoint/2010/main" val="1210625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63CE1-0492-DCC6-10D5-2B2EC592248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766203E-34A3-CA7E-9C73-28C60B82E6DB}"/>
              </a:ext>
            </a:extLst>
          </p:cNvPr>
          <p:cNvSpPr>
            <a:spLocks noGrp="1"/>
          </p:cNvSpPr>
          <p:nvPr>
            <p:ph type="title"/>
          </p:nvPr>
        </p:nvSpPr>
        <p:spPr/>
        <p:txBody>
          <a:bodyPr/>
          <a:lstStyle/>
          <a:p>
            <a:r>
              <a:rPr lang="de-DE" dirty="0"/>
              <a:t>Evaluation-</a:t>
            </a:r>
            <a:r>
              <a:rPr lang="en-US" dirty="0"/>
              <a:t> </a:t>
            </a:r>
            <a:r>
              <a:rPr lang="en-US" dirty="0" err="1"/>
              <a:t>Unstrukt</a:t>
            </a:r>
            <a:r>
              <a:rPr lang="en-US" dirty="0"/>
              <a:t>. </a:t>
            </a:r>
            <a:r>
              <a:rPr lang="en-US" dirty="0" err="1"/>
              <a:t>Daten</a:t>
            </a:r>
            <a:r>
              <a:rPr lang="en-US" dirty="0"/>
              <a:t> </a:t>
            </a:r>
            <a:br>
              <a:rPr lang="en-US" dirty="0"/>
            </a:br>
            <a:r>
              <a:rPr lang="de-DE" dirty="0"/>
              <a:t>Random Forrest für Log-Daten</a:t>
            </a:r>
            <a:endParaRPr lang="en-US" dirty="0"/>
          </a:p>
        </p:txBody>
      </p:sp>
      <p:sp>
        <p:nvSpPr>
          <p:cNvPr id="3" name="Inhaltsplatzhalter 2">
            <a:extLst>
              <a:ext uri="{FF2B5EF4-FFF2-40B4-BE49-F238E27FC236}">
                <a16:creationId xmlns:a16="http://schemas.microsoft.com/office/drawing/2014/main" id="{DC4F95C3-FB29-B6A3-06EE-79051A074218}"/>
              </a:ext>
            </a:extLst>
          </p:cNvPr>
          <p:cNvSpPr>
            <a:spLocks noGrp="1"/>
          </p:cNvSpPr>
          <p:nvPr>
            <p:ph idx="1"/>
          </p:nvPr>
        </p:nvSpPr>
        <p:spPr>
          <a:xfrm>
            <a:off x="838200" y="1825625"/>
            <a:ext cx="4451350" cy="4213225"/>
          </a:xfrm>
        </p:spPr>
        <p:txBody>
          <a:bodyPr/>
          <a:lstStyle/>
          <a:p>
            <a:pPr marL="0" indent="0">
              <a:buNone/>
            </a:pPr>
            <a:r>
              <a:rPr lang="de-DE" dirty="0" err="1"/>
              <a:t>Klassifikations</a:t>
            </a:r>
            <a:r>
              <a:rPr lang="de-DE" dirty="0"/>
              <a:t> Report</a:t>
            </a:r>
          </a:p>
          <a:p>
            <a:pPr marL="0" indent="0">
              <a:buNone/>
            </a:pPr>
            <a:endParaRPr lang="en-US" dirty="0"/>
          </a:p>
        </p:txBody>
      </p:sp>
      <p:sp>
        <p:nvSpPr>
          <p:cNvPr id="11" name="Textfeld 10">
            <a:extLst>
              <a:ext uri="{FF2B5EF4-FFF2-40B4-BE49-F238E27FC236}">
                <a16:creationId xmlns:a16="http://schemas.microsoft.com/office/drawing/2014/main" id="{30D637A9-C434-FB49-7FC7-DC35D7355B9F}"/>
              </a:ext>
            </a:extLst>
          </p:cNvPr>
          <p:cNvSpPr txBox="1"/>
          <p:nvPr/>
        </p:nvSpPr>
        <p:spPr>
          <a:xfrm>
            <a:off x="6773334" y="6310312"/>
            <a:ext cx="3807883" cy="246221"/>
          </a:xfrm>
          <a:prstGeom prst="rect">
            <a:avLst/>
          </a:prstGeom>
          <a:noFill/>
        </p:spPr>
        <p:txBody>
          <a:bodyPr wrap="square">
            <a:spAutoFit/>
          </a:bodyPr>
          <a:lstStyle/>
          <a:p>
            <a:r>
              <a:rPr lang="en-US" sz="1000" dirty="0"/>
              <a:t>Quelle: https://seaborn.pydata.org/generated/seaborn.heatmap.html</a:t>
            </a:r>
          </a:p>
        </p:txBody>
      </p:sp>
      <p:sp>
        <p:nvSpPr>
          <p:cNvPr id="12" name="Textfeld 11">
            <a:extLst>
              <a:ext uri="{FF2B5EF4-FFF2-40B4-BE49-F238E27FC236}">
                <a16:creationId xmlns:a16="http://schemas.microsoft.com/office/drawing/2014/main" id="{2A173D40-E406-591E-8B84-3B5805010686}"/>
              </a:ext>
            </a:extLst>
          </p:cNvPr>
          <p:cNvSpPr txBox="1"/>
          <p:nvPr/>
        </p:nvSpPr>
        <p:spPr>
          <a:xfrm>
            <a:off x="888999" y="4425979"/>
            <a:ext cx="6087533" cy="246221"/>
          </a:xfrm>
          <a:prstGeom prst="rect">
            <a:avLst/>
          </a:prstGeom>
          <a:noFill/>
        </p:spPr>
        <p:txBody>
          <a:bodyPr wrap="square">
            <a:spAutoFit/>
          </a:bodyPr>
          <a:lstStyle/>
          <a:p>
            <a:r>
              <a:rPr lang="en-US" sz="1000" dirty="0"/>
              <a:t>Quelle: https://scikit-learn.org/stable/modules/generated/sklearn.metrics.classification_report.html</a:t>
            </a:r>
          </a:p>
        </p:txBody>
      </p:sp>
      <p:pic>
        <p:nvPicPr>
          <p:cNvPr id="8" name="Grafik 7">
            <a:extLst>
              <a:ext uri="{FF2B5EF4-FFF2-40B4-BE49-F238E27FC236}">
                <a16:creationId xmlns:a16="http://schemas.microsoft.com/office/drawing/2014/main" id="{5A90CB8C-D699-F983-7645-004020A1F92F}"/>
              </a:ext>
            </a:extLst>
          </p:cNvPr>
          <p:cNvPicPr>
            <a:picLocks noChangeAspect="1"/>
          </p:cNvPicPr>
          <p:nvPr/>
        </p:nvPicPr>
        <p:blipFill>
          <a:blip r:embed="rId2"/>
          <a:stretch>
            <a:fillRect/>
          </a:stretch>
        </p:blipFill>
        <p:spPr>
          <a:xfrm>
            <a:off x="6385296" y="1752600"/>
            <a:ext cx="4397003" cy="4557712"/>
          </a:xfrm>
          <a:prstGeom prst="rect">
            <a:avLst/>
          </a:prstGeom>
        </p:spPr>
      </p:pic>
      <p:pic>
        <p:nvPicPr>
          <p:cNvPr id="13" name="Grafik 12">
            <a:extLst>
              <a:ext uri="{FF2B5EF4-FFF2-40B4-BE49-F238E27FC236}">
                <a16:creationId xmlns:a16="http://schemas.microsoft.com/office/drawing/2014/main" id="{A7B85A60-886D-0FE0-C4F9-5328074A9FFD}"/>
              </a:ext>
            </a:extLst>
          </p:cNvPr>
          <p:cNvPicPr>
            <a:picLocks noChangeAspect="1"/>
          </p:cNvPicPr>
          <p:nvPr/>
        </p:nvPicPr>
        <p:blipFill>
          <a:blip r:embed="rId3"/>
          <a:stretch>
            <a:fillRect/>
          </a:stretch>
        </p:blipFill>
        <p:spPr>
          <a:xfrm>
            <a:off x="942974" y="2409825"/>
            <a:ext cx="4791075" cy="2016154"/>
          </a:xfrm>
          <a:prstGeom prst="rect">
            <a:avLst/>
          </a:prstGeom>
        </p:spPr>
      </p:pic>
      <p:sp>
        <p:nvSpPr>
          <p:cNvPr id="4" name="Foliennummernplatzhalter 3">
            <a:extLst>
              <a:ext uri="{FF2B5EF4-FFF2-40B4-BE49-F238E27FC236}">
                <a16:creationId xmlns:a16="http://schemas.microsoft.com/office/drawing/2014/main" id="{A992D602-438F-BB16-CA3C-5F6213658BFD}"/>
              </a:ext>
            </a:extLst>
          </p:cNvPr>
          <p:cNvSpPr>
            <a:spLocks noGrp="1"/>
          </p:cNvSpPr>
          <p:nvPr>
            <p:ph type="sldNum" sz="quarter" idx="12"/>
          </p:nvPr>
        </p:nvSpPr>
        <p:spPr/>
        <p:txBody>
          <a:bodyPr/>
          <a:lstStyle/>
          <a:p>
            <a:fld id="{C921D49C-F2C9-4773-B40D-55A32CD1AF58}" type="slidenum">
              <a:rPr lang="en-US" smtClean="0"/>
              <a:t>30</a:t>
            </a:fld>
            <a:endParaRPr lang="en-US"/>
          </a:p>
        </p:txBody>
      </p:sp>
    </p:spTree>
    <p:extLst>
      <p:ext uri="{BB962C8B-B14F-4D97-AF65-F5344CB8AC3E}">
        <p14:creationId xmlns:p14="http://schemas.microsoft.com/office/powerpoint/2010/main" val="1454398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A753B-FC0A-2CFE-752F-19DBAB0B5406}"/>
              </a:ext>
            </a:extLst>
          </p:cNvPr>
          <p:cNvSpPr>
            <a:spLocks noGrp="1"/>
          </p:cNvSpPr>
          <p:nvPr>
            <p:ph type="title"/>
          </p:nvPr>
        </p:nvSpPr>
        <p:spPr/>
        <p:txBody>
          <a:bodyPr/>
          <a:lstStyle/>
          <a:p>
            <a:r>
              <a:rPr lang="de-DE" dirty="0" err="1"/>
              <a:t>Evalutation</a:t>
            </a:r>
            <a:r>
              <a:rPr lang="de-DE" dirty="0"/>
              <a:t>-</a:t>
            </a:r>
            <a:r>
              <a:rPr lang="en-US" dirty="0"/>
              <a:t> </a:t>
            </a:r>
            <a:r>
              <a:rPr lang="en-US" dirty="0" err="1"/>
              <a:t>Unstrukt</a:t>
            </a:r>
            <a:r>
              <a:rPr lang="en-US" dirty="0"/>
              <a:t>. </a:t>
            </a:r>
            <a:r>
              <a:rPr lang="en-US" dirty="0" err="1"/>
              <a:t>Daten</a:t>
            </a:r>
            <a:r>
              <a:rPr lang="en-US"/>
              <a:t> </a:t>
            </a:r>
            <a:r>
              <a:rPr lang="de-DE"/>
              <a:t>Ergebnis </a:t>
            </a:r>
            <a:r>
              <a:rPr lang="de-DE" dirty="0"/>
              <a:t>Log-Daten</a:t>
            </a:r>
            <a:endParaRPr lang="en-US" dirty="0"/>
          </a:p>
        </p:txBody>
      </p:sp>
      <p:sp>
        <p:nvSpPr>
          <p:cNvPr id="3" name="Inhaltsplatzhalter 2">
            <a:extLst>
              <a:ext uri="{FF2B5EF4-FFF2-40B4-BE49-F238E27FC236}">
                <a16:creationId xmlns:a16="http://schemas.microsoft.com/office/drawing/2014/main" id="{DAC1F10F-876F-B3E2-6EF6-659735F33008}"/>
              </a:ext>
            </a:extLst>
          </p:cNvPr>
          <p:cNvSpPr>
            <a:spLocks noGrp="1"/>
          </p:cNvSpPr>
          <p:nvPr>
            <p:ph idx="1"/>
          </p:nvPr>
        </p:nvSpPr>
        <p:spPr/>
        <p:txBody>
          <a:bodyPr>
            <a:normAutofit lnSpcReduction="10000"/>
          </a:bodyPr>
          <a:lstStyle/>
          <a:p>
            <a:pPr>
              <a:buFont typeface="Wingdings" panose="05000000000000000000" pitchFamily="2" charset="2"/>
              <a:buChar char="à"/>
            </a:pPr>
            <a:r>
              <a:rPr lang="de-DE" dirty="0">
                <a:sym typeface="Wingdings" panose="05000000000000000000" pitchFamily="2" charset="2"/>
              </a:rPr>
              <a:t>Aus den Ergebnissen ist eine hohe Treffsicherheit des Modells erkennbar</a:t>
            </a:r>
          </a:p>
          <a:p>
            <a:r>
              <a:rPr lang="de-DE" dirty="0">
                <a:sym typeface="Wingdings" panose="05000000000000000000" pitchFamily="2" charset="2"/>
              </a:rPr>
              <a:t>Beide Modelle performen genau gleich</a:t>
            </a:r>
          </a:p>
          <a:p>
            <a:r>
              <a:rPr lang="de-DE" dirty="0">
                <a:sym typeface="Wingdings" panose="05000000000000000000" pitchFamily="2" charset="2"/>
              </a:rPr>
              <a:t>Die Abhängigkeit zwischen den Texten und der Variable </a:t>
            </a:r>
            <a:r>
              <a:rPr lang="de-DE" dirty="0" err="1">
                <a:sym typeface="Wingdings" panose="05000000000000000000" pitchFamily="2" charset="2"/>
              </a:rPr>
              <a:t>ServiceOK</a:t>
            </a:r>
            <a:r>
              <a:rPr lang="de-DE" dirty="0">
                <a:sym typeface="Wingdings" panose="05000000000000000000" pitchFamily="2" charset="2"/>
              </a:rPr>
              <a:t> ist sehr groß, weshalb die Ergebnisse so gut ausfallen</a:t>
            </a:r>
            <a:endParaRPr lang="en-US" dirty="0">
              <a:sym typeface="Wingdings" panose="05000000000000000000" pitchFamily="2" charset="2"/>
            </a:endParaRPr>
          </a:p>
          <a:p>
            <a:pPr>
              <a:buFont typeface="Wingdings" panose="05000000000000000000" pitchFamily="2" charset="2"/>
              <a:buChar char="à"/>
            </a:pPr>
            <a:r>
              <a:rPr lang="de-DE" dirty="0">
                <a:sym typeface="Wingdings" panose="05000000000000000000" pitchFamily="2" charset="2"/>
              </a:rPr>
              <a:t> Hohe Korrelation zwischen Text in der Log Message und einem Ausfall haben großen Einfluss in die Analyse</a:t>
            </a:r>
          </a:p>
          <a:p>
            <a:pPr>
              <a:buFont typeface="Wingdings" panose="05000000000000000000" pitchFamily="2" charset="2"/>
              <a:buChar char="à"/>
            </a:pPr>
            <a:r>
              <a:rPr lang="de-DE" dirty="0">
                <a:sym typeface="Wingdings" panose="05000000000000000000" pitchFamily="2" charset="2"/>
              </a:rPr>
              <a:t> Für eine umfangreichere Analyse sollten die Log- und Wartungsdaten verknüpft werden, damit weitere Analysen vorgenommen werden können</a:t>
            </a:r>
          </a:p>
        </p:txBody>
      </p:sp>
      <p:sp>
        <p:nvSpPr>
          <p:cNvPr id="4" name="Foliennummernplatzhalter 3">
            <a:extLst>
              <a:ext uri="{FF2B5EF4-FFF2-40B4-BE49-F238E27FC236}">
                <a16:creationId xmlns:a16="http://schemas.microsoft.com/office/drawing/2014/main" id="{AF407F52-02AB-F5FF-19F5-468F1C8BF9AE}"/>
              </a:ext>
            </a:extLst>
          </p:cNvPr>
          <p:cNvSpPr>
            <a:spLocks noGrp="1"/>
          </p:cNvSpPr>
          <p:nvPr>
            <p:ph type="sldNum" sz="quarter" idx="12"/>
          </p:nvPr>
        </p:nvSpPr>
        <p:spPr/>
        <p:txBody>
          <a:bodyPr/>
          <a:lstStyle/>
          <a:p>
            <a:fld id="{C921D49C-F2C9-4773-B40D-55A32CD1AF58}" type="slidenum">
              <a:rPr lang="en-US" smtClean="0"/>
              <a:t>31</a:t>
            </a:fld>
            <a:endParaRPr lang="en-US"/>
          </a:p>
        </p:txBody>
      </p:sp>
    </p:spTree>
    <p:extLst>
      <p:ext uri="{BB962C8B-B14F-4D97-AF65-F5344CB8AC3E}">
        <p14:creationId xmlns:p14="http://schemas.microsoft.com/office/powerpoint/2010/main" val="1777332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CBCBC-422A-2488-0AF9-9C75C0645F8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C93A2E8-40E5-B7B3-E200-AA9CE9A81809}"/>
              </a:ext>
            </a:extLst>
          </p:cNvPr>
          <p:cNvSpPr>
            <a:spLocks noGrp="1"/>
          </p:cNvSpPr>
          <p:nvPr>
            <p:ph type="ctrTitle"/>
          </p:nvPr>
        </p:nvSpPr>
        <p:spPr>
          <a:xfrm>
            <a:off x="1524000" y="3736350"/>
            <a:ext cx="9144000" cy="2387600"/>
          </a:xfrm>
        </p:spPr>
        <p:txBody>
          <a:bodyPr/>
          <a:lstStyle/>
          <a:p>
            <a:r>
              <a:rPr lang="de-DE" b="1" dirty="0"/>
              <a:t>Deployment</a:t>
            </a:r>
            <a:endParaRPr lang="en-US" b="1" dirty="0"/>
          </a:p>
        </p:txBody>
      </p:sp>
      <p:pic>
        <p:nvPicPr>
          <p:cNvPr id="3" name="Picture 2" descr="What is CRISP DM? - Data Science Process Alliance">
            <a:extLst>
              <a:ext uri="{FF2B5EF4-FFF2-40B4-BE49-F238E27FC236}">
                <a16:creationId xmlns:a16="http://schemas.microsoft.com/office/drawing/2014/main" id="{D7787501-51DD-C19B-272C-CA71D4506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B5C731B6-D5D8-C76F-A911-2B13708E2EF5}"/>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Tree>
    <p:extLst>
      <p:ext uri="{BB962C8B-B14F-4D97-AF65-F5344CB8AC3E}">
        <p14:creationId xmlns:p14="http://schemas.microsoft.com/office/powerpoint/2010/main" val="3257267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BFFB9A-75D2-56E6-E8C2-10854B10B733}"/>
              </a:ext>
            </a:extLst>
          </p:cNvPr>
          <p:cNvSpPr>
            <a:spLocks noGrp="1"/>
          </p:cNvSpPr>
          <p:nvPr>
            <p:ph type="title"/>
          </p:nvPr>
        </p:nvSpPr>
        <p:spPr/>
        <p:txBody>
          <a:bodyPr/>
          <a:lstStyle/>
          <a:p>
            <a:r>
              <a:rPr lang="de-DE" dirty="0"/>
              <a:t>Parallelisierung</a:t>
            </a:r>
            <a:endParaRPr lang="en-US" dirty="0"/>
          </a:p>
        </p:txBody>
      </p:sp>
      <p:sp>
        <p:nvSpPr>
          <p:cNvPr id="3" name="Inhaltsplatzhalter 2">
            <a:extLst>
              <a:ext uri="{FF2B5EF4-FFF2-40B4-BE49-F238E27FC236}">
                <a16:creationId xmlns:a16="http://schemas.microsoft.com/office/drawing/2014/main" id="{CEA0F552-59EE-BA80-877E-91E8A50AA0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50454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586AA9-2389-9FDB-3272-8E3044E14D6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E6B58A8-F99F-19E1-7107-8230BFA5BFBB}"/>
              </a:ext>
            </a:extLst>
          </p:cNvPr>
          <p:cNvSpPr>
            <a:spLocks noGrp="1"/>
          </p:cNvSpPr>
          <p:nvPr>
            <p:ph type="title"/>
          </p:nvPr>
        </p:nvSpPr>
        <p:spPr>
          <a:xfrm>
            <a:off x="838200" y="365125"/>
            <a:ext cx="10515600" cy="1306443"/>
          </a:xfrm>
        </p:spPr>
        <p:txBody>
          <a:bodyPr>
            <a:normAutofit/>
          </a:bodyPr>
          <a:lstStyle/>
          <a:p>
            <a:r>
              <a:rPr lang="de-DE" sz="4000"/>
              <a:t>API Bereitstellung</a:t>
            </a:r>
            <a:endParaRPr lang="en-US" sz="4000"/>
          </a:p>
        </p:txBody>
      </p:sp>
      <p:sp>
        <p:nvSpPr>
          <p:cNvPr id="3" name="Inhaltsplatzhalter 2">
            <a:extLst>
              <a:ext uri="{FF2B5EF4-FFF2-40B4-BE49-F238E27FC236}">
                <a16:creationId xmlns:a16="http://schemas.microsoft.com/office/drawing/2014/main" id="{3DCD2ED7-0854-0331-6664-1F5221B1AC88}"/>
              </a:ext>
            </a:extLst>
          </p:cNvPr>
          <p:cNvSpPr>
            <a:spLocks noGrp="1"/>
          </p:cNvSpPr>
          <p:nvPr>
            <p:ph idx="1"/>
          </p:nvPr>
        </p:nvSpPr>
        <p:spPr>
          <a:xfrm>
            <a:off x="838200" y="1825625"/>
            <a:ext cx="4152774" cy="4303464"/>
          </a:xfrm>
        </p:spPr>
        <p:txBody>
          <a:bodyPr>
            <a:normAutofit/>
          </a:bodyPr>
          <a:lstStyle/>
          <a:p>
            <a:r>
              <a:rPr lang="en-US" sz="2000" dirty="0"/>
              <a:t>Das </a:t>
            </a:r>
            <a:r>
              <a:rPr lang="en-US" sz="2000" dirty="0" err="1"/>
              <a:t>beste</a:t>
            </a:r>
            <a:r>
              <a:rPr lang="en-US" sz="2000" dirty="0"/>
              <a:t> Modell </a:t>
            </a:r>
            <a:r>
              <a:rPr lang="en-US" sz="2000" dirty="0" err="1"/>
              <a:t>wird</a:t>
            </a:r>
            <a:r>
              <a:rPr lang="en-US" sz="2000" dirty="0"/>
              <a:t> </a:t>
            </a:r>
            <a:r>
              <a:rPr lang="en-US" sz="2000" dirty="0" err="1"/>
              <a:t>als</a:t>
            </a:r>
            <a:r>
              <a:rPr lang="en-US" sz="2000" dirty="0"/>
              <a:t> .pickle File </a:t>
            </a:r>
            <a:r>
              <a:rPr lang="en-US" sz="2000" dirty="0" err="1"/>
              <a:t>gespeichert</a:t>
            </a:r>
            <a:endParaRPr lang="en-US" sz="2000" dirty="0"/>
          </a:p>
          <a:p>
            <a:r>
              <a:rPr lang="en-US" sz="2000" dirty="0"/>
              <a:t>Per </a:t>
            </a:r>
            <a:r>
              <a:rPr lang="en-US" sz="2000" dirty="0" err="1"/>
              <a:t>Skript</a:t>
            </a:r>
            <a:r>
              <a:rPr lang="en-US" sz="2000" dirty="0"/>
              <a:t> </a:t>
            </a:r>
            <a:r>
              <a:rPr lang="en-US" sz="2000" dirty="0" err="1"/>
              <a:t>wird</a:t>
            </a:r>
            <a:r>
              <a:rPr lang="en-US" sz="2000" dirty="0"/>
              <a:t> das Modell </a:t>
            </a:r>
            <a:r>
              <a:rPr lang="en-US" sz="2000" dirty="0" err="1"/>
              <a:t>bereitgestellt</a:t>
            </a:r>
            <a:r>
              <a:rPr lang="en-US" sz="2000" dirty="0"/>
              <a:t>, in dem per API Call </a:t>
            </a:r>
            <a:r>
              <a:rPr lang="en-US" sz="2000" dirty="0" err="1"/>
              <a:t>Werte</a:t>
            </a:r>
            <a:r>
              <a:rPr lang="en-US" sz="2000" dirty="0"/>
              <a:t> </a:t>
            </a:r>
            <a:r>
              <a:rPr lang="en-US" sz="2000" dirty="0" err="1"/>
              <a:t>übergeben</a:t>
            </a:r>
            <a:r>
              <a:rPr lang="en-US" sz="2000" dirty="0"/>
              <a:t> warden. Als </a:t>
            </a:r>
            <a:r>
              <a:rPr lang="en-US" sz="2000" dirty="0" err="1"/>
              <a:t>Antwort</a:t>
            </a:r>
            <a:r>
              <a:rPr lang="en-US" sz="2000" dirty="0"/>
              <a:t> </a:t>
            </a:r>
            <a:r>
              <a:rPr lang="en-US" sz="2000" dirty="0" err="1"/>
              <a:t>wird</a:t>
            </a:r>
            <a:r>
              <a:rPr lang="en-US" sz="2000" dirty="0"/>
              <a:t> </a:t>
            </a:r>
            <a:r>
              <a:rPr lang="en-US" sz="2000" dirty="0" err="1"/>
              <a:t>zurückgegeben</a:t>
            </a:r>
            <a:r>
              <a:rPr lang="en-US" sz="2000" dirty="0"/>
              <a:t> </a:t>
            </a:r>
            <a:r>
              <a:rPr lang="en-US" sz="2000" dirty="0" err="1"/>
              <a:t>ob</a:t>
            </a:r>
            <a:r>
              <a:rPr lang="en-US" sz="2000" dirty="0"/>
              <a:t> die  </a:t>
            </a:r>
            <a:r>
              <a:rPr lang="en-US" sz="2000" dirty="0" err="1"/>
              <a:t>Maschine</a:t>
            </a:r>
            <a:r>
              <a:rPr lang="en-US" sz="2000" dirty="0"/>
              <a:t> </a:t>
            </a:r>
            <a:r>
              <a:rPr lang="en-US" sz="2000" dirty="0" err="1"/>
              <a:t>ausfällt</a:t>
            </a:r>
            <a:r>
              <a:rPr lang="en-US" sz="2000" dirty="0"/>
              <a:t> </a:t>
            </a:r>
            <a:r>
              <a:rPr lang="en-US" sz="2000" dirty="0" err="1"/>
              <a:t>oder</a:t>
            </a:r>
            <a:r>
              <a:rPr lang="en-US" sz="2000" dirty="0"/>
              <a:t> </a:t>
            </a:r>
            <a:r>
              <a:rPr lang="en-US" sz="2000" dirty="0" err="1"/>
              <a:t>nicht</a:t>
            </a:r>
            <a:r>
              <a:rPr lang="en-US" sz="2000" dirty="0"/>
              <a:t>.</a:t>
            </a:r>
          </a:p>
          <a:p>
            <a:r>
              <a:rPr lang="en-US" sz="2000" dirty="0"/>
              <a:t>In der </a:t>
            </a:r>
            <a:r>
              <a:rPr lang="en-US" sz="2000" dirty="0" err="1"/>
              <a:t>Realität</a:t>
            </a:r>
            <a:r>
              <a:rPr lang="en-US" sz="2000" dirty="0"/>
              <a:t> </a:t>
            </a:r>
            <a:r>
              <a:rPr lang="en-US" sz="2000" dirty="0" err="1"/>
              <a:t>müssen</a:t>
            </a:r>
            <a:r>
              <a:rPr lang="en-US" sz="2000" dirty="0"/>
              <a:t> </a:t>
            </a:r>
            <a:r>
              <a:rPr lang="en-US" sz="2000" dirty="0" err="1"/>
              <a:t>dann</a:t>
            </a:r>
            <a:r>
              <a:rPr lang="en-US" sz="2000" dirty="0"/>
              <a:t> die </a:t>
            </a:r>
            <a:r>
              <a:rPr lang="en-US" sz="2000" dirty="0" err="1"/>
              <a:t>echten</a:t>
            </a:r>
            <a:r>
              <a:rPr lang="en-US" sz="2000" dirty="0"/>
              <a:t> </a:t>
            </a:r>
            <a:r>
              <a:rPr lang="en-US" sz="2000" dirty="0" err="1"/>
              <a:t>Maschinendaten</a:t>
            </a:r>
            <a:r>
              <a:rPr lang="en-US" sz="2000" dirty="0"/>
              <a:t> </a:t>
            </a:r>
            <a:r>
              <a:rPr lang="en-US" sz="2000" dirty="0" err="1"/>
              <a:t>noch</a:t>
            </a:r>
            <a:r>
              <a:rPr lang="en-US" sz="2000" dirty="0"/>
              <a:t> </a:t>
            </a:r>
            <a:r>
              <a:rPr lang="en-US" sz="2000" dirty="0" err="1"/>
              <a:t>umgerechnet</a:t>
            </a:r>
            <a:r>
              <a:rPr lang="en-US" sz="2000" dirty="0"/>
              <a:t> </a:t>
            </a:r>
            <a:r>
              <a:rPr lang="en-US" sz="2000" dirty="0" err="1"/>
              <a:t>werden</a:t>
            </a:r>
            <a:r>
              <a:rPr lang="en-US" sz="2000" dirty="0"/>
              <a:t> (</a:t>
            </a:r>
            <a:r>
              <a:rPr lang="en-US" sz="2000" dirty="0" err="1"/>
              <a:t>zum</a:t>
            </a:r>
            <a:r>
              <a:rPr lang="en-US" sz="2000" dirty="0"/>
              <a:t> </a:t>
            </a:r>
            <a:r>
              <a:rPr lang="en-US" sz="2000" dirty="0" err="1"/>
              <a:t>Beispiel</a:t>
            </a:r>
            <a:r>
              <a:rPr lang="en-US" sz="2000" dirty="0"/>
              <a:t> in den </a:t>
            </a:r>
            <a:r>
              <a:rPr lang="en-US" sz="2000" dirty="0" err="1"/>
              <a:t>Mittelwert</a:t>
            </a:r>
            <a:r>
              <a:rPr lang="en-US" sz="2000" dirty="0"/>
              <a:t> </a:t>
            </a:r>
            <a:r>
              <a:rPr lang="en-US" sz="2000" dirty="0" err="1"/>
              <a:t>oder</a:t>
            </a:r>
            <a:r>
              <a:rPr lang="en-US" sz="2000" dirty="0"/>
              <a:t> </a:t>
            </a:r>
            <a:r>
              <a:rPr lang="en-US" sz="2000" dirty="0" err="1"/>
              <a:t>Standardabweichung</a:t>
            </a:r>
            <a:r>
              <a:rPr lang="en-US" sz="2000" dirty="0"/>
              <a:t> der </a:t>
            </a:r>
            <a:r>
              <a:rPr lang="en-US" sz="2000" dirty="0" err="1"/>
              <a:t>letzten</a:t>
            </a:r>
            <a:r>
              <a:rPr lang="en-US" sz="2000" dirty="0"/>
              <a:t> 12 </a:t>
            </a:r>
            <a:r>
              <a:rPr lang="en-US" sz="2000" dirty="0" err="1"/>
              <a:t>Einträge</a:t>
            </a:r>
            <a:r>
              <a:rPr lang="en-US" sz="2000" dirty="0"/>
              <a:t>)</a:t>
            </a:r>
          </a:p>
          <a:p>
            <a:pPr marL="0" indent="0">
              <a:buNone/>
            </a:pPr>
            <a:endParaRPr lang="en-US" sz="2000" dirty="0"/>
          </a:p>
        </p:txBody>
      </p:sp>
      <p:pic>
        <p:nvPicPr>
          <p:cNvPr id="5" name="Grafik 4">
            <a:extLst>
              <a:ext uri="{FF2B5EF4-FFF2-40B4-BE49-F238E27FC236}">
                <a16:creationId xmlns:a16="http://schemas.microsoft.com/office/drawing/2014/main" id="{6E9421F0-0C01-128E-7A1B-4986C4329E10}"/>
              </a:ext>
            </a:extLst>
          </p:cNvPr>
          <p:cNvPicPr>
            <a:picLocks noChangeAspect="1"/>
          </p:cNvPicPr>
          <p:nvPr/>
        </p:nvPicPr>
        <p:blipFill rotWithShape="1">
          <a:blip r:embed="rId2"/>
          <a:srcRect l="1059" r="1820" b="2"/>
          <a:stretch/>
        </p:blipFill>
        <p:spPr>
          <a:xfrm>
            <a:off x="5183500" y="1904282"/>
            <a:ext cx="6170299" cy="4224808"/>
          </a:xfrm>
          <a:prstGeom prst="rect">
            <a:avLst/>
          </a:prstGeom>
        </p:spPr>
      </p:pic>
    </p:spTree>
    <p:extLst>
      <p:ext uri="{BB962C8B-B14F-4D97-AF65-F5344CB8AC3E}">
        <p14:creationId xmlns:p14="http://schemas.microsoft.com/office/powerpoint/2010/main" val="1967836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50EDD2-E1E2-20F2-91CE-413A44C10BB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BEDB69-6E0A-C3E3-1D42-999F249C2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9A50BEE-08E4-6E13-B243-46C0527BAFE0}"/>
              </a:ext>
            </a:extLst>
          </p:cNvPr>
          <p:cNvSpPr>
            <a:spLocks noGrp="1"/>
          </p:cNvSpPr>
          <p:nvPr>
            <p:ph type="title"/>
          </p:nvPr>
        </p:nvSpPr>
        <p:spPr>
          <a:xfrm>
            <a:off x="838200" y="365125"/>
            <a:ext cx="10515600" cy="1306443"/>
          </a:xfrm>
        </p:spPr>
        <p:txBody>
          <a:bodyPr>
            <a:normAutofit/>
          </a:bodyPr>
          <a:lstStyle/>
          <a:p>
            <a:r>
              <a:rPr lang="de-DE" sz="4000" dirty="0" err="1"/>
              <a:t>Deployment</a:t>
            </a:r>
            <a:r>
              <a:rPr lang="de-DE" sz="4000" dirty="0"/>
              <a:t> in Docker</a:t>
            </a:r>
            <a:endParaRPr lang="en-US" sz="4000" dirty="0"/>
          </a:p>
        </p:txBody>
      </p:sp>
      <p:sp>
        <p:nvSpPr>
          <p:cNvPr id="6" name="Inhaltsplatzhalter 5">
            <a:extLst>
              <a:ext uri="{FF2B5EF4-FFF2-40B4-BE49-F238E27FC236}">
                <a16:creationId xmlns:a16="http://schemas.microsoft.com/office/drawing/2014/main" id="{BD2BAC89-C125-9D4A-894B-8465FE806007}"/>
              </a:ext>
            </a:extLst>
          </p:cNvPr>
          <p:cNvSpPr>
            <a:spLocks noGrp="1"/>
          </p:cNvSpPr>
          <p:nvPr>
            <p:ph idx="1"/>
          </p:nvPr>
        </p:nvSpPr>
        <p:spPr>
          <a:xfrm>
            <a:off x="838200" y="1825625"/>
            <a:ext cx="9687128" cy="3933149"/>
          </a:xfrm>
        </p:spPr>
        <p:txBody>
          <a:bodyPr/>
          <a:lstStyle/>
          <a:p>
            <a:r>
              <a:rPr lang="de-DE" dirty="0"/>
              <a:t>Um die Applikation öffentlich verfügbar zu machen, kann das Modell in einem Docker Container bereitgestellt werden</a:t>
            </a:r>
          </a:p>
          <a:p>
            <a:r>
              <a:rPr lang="de-DE" dirty="0"/>
              <a:t>Dieser wird auf einem Server erstellt. In dem Container läuft dann das Modell und die API App, welche dann eine Antwort sendet, wenn zum Beispiel eine Post Anfrage auf den Server mit dem Port des Container gesendet wird </a:t>
            </a:r>
          </a:p>
        </p:txBody>
      </p:sp>
    </p:spTree>
    <p:extLst>
      <p:ext uri="{BB962C8B-B14F-4D97-AF65-F5344CB8AC3E}">
        <p14:creationId xmlns:p14="http://schemas.microsoft.com/office/powerpoint/2010/main" val="2254765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2165E2-614A-B872-ABC1-8FBD64B11060}"/>
              </a:ext>
            </a:extLst>
          </p:cNvPr>
          <p:cNvSpPr>
            <a:spLocks noGrp="1"/>
          </p:cNvSpPr>
          <p:nvPr>
            <p:ph type="title"/>
          </p:nvPr>
        </p:nvSpPr>
        <p:spPr/>
        <p:txBody>
          <a:bodyPr/>
          <a:lstStyle/>
          <a:p>
            <a:r>
              <a:rPr lang="de-DE" dirty="0"/>
              <a:t>Literatur</a:t>
            </a:r>
            <a:endParaRPr lang="en-US" dirty="0"/>
          </a:p>
        </p:txBody>
      </p:sp>
      <p:sp>
        <p:nvSpPr>
          <p:cNvPr id="3" name="Inhaltsplatzhalter 2">
            <a:extLst>
              <a:ext uri="{FF2B5EF4-FFF2-40B4-BE49-F238E27FC236}">
                <a16:creationId xmlns:a16="http://schemas.microsoft.com/office/drawing/2014/main" id="{85CDDB84-6F68-5541-3E56-187B5277AF47}"/>
              </a:ext>
            </a:extLst>
          </p:cNvPr>
          <p:cNvSpPr>
            <a:spLocks noGrp="1"/>
          </p:cNvSpPr>
          <p:nvPr>
            <p:ph idx="1"/>
          </p:nvPr>
        </p:nvSpPr>
        <p:spPr/>
        <p:txBody>
          <a:bodyPr/>
          <a:lstStyle/>
          <a:p>
            <a:pPr marL="0" indent="0">
              <a:buNone/>
            </a:pPr>
            <a:r>
              <a:rPr lang="de-DE" dirty="0" err="1"/>
              <a:t>Champman</a:t>
            </a:r>
            <a:r>
              <a:rPr lang="de-DE" dirty="0"/>
              <a:t> et al.: </a:t>
            </a:r>
            <a:r>
              <a:rPr lang="en-US" dirty="0"/>
              <a:t>Step-</a:t>
            </a:r>
            <a:r>
              <a:rPr lang="en-US" dirty="0" err="1"/>
              <a:t>bystep</a:t>
            </a:r>
            <a:r>
              <a:rPr lang="en-US" dirty="0"/>
              <a:t> data mining guide. SPSS inc. 78, 1–78 (2000)</a:t>
            </a:r>
          </a:p>
          <a:p>
            <a:pPr marL="0" indent="0">
              <a:buNone/>
            </a:pPr>
            <a:endParaRPr lang="en-US" dirty="0"/>
          </a:p>
        </p:txBody>
      </p:sp>
    </p:spTree>
    <p:extLst>
      <p:ext uri="{BB962C8B-B14F-4D97-AF65-F5344CB8AC3E}">
        <p14:creationId xmlns:p14="http://schemas.microsoft.com/office/powerpoint/2010/main" val="320278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0A671E-3F0C-E208-A30F-3531121F5CAB}"/>
              </a:ext>
            </a:extLst>
          </p:cNvPr>
          <p:cNvSpPr>
            <a:spLocks noGrp="1"/>
          </p:cNvSpPr>
          <p:nvPr>
            <p:ph type="title"/>
          </p:nvPr>
        </p:nvSpPr>
        <p:spPr/>
        <p:txBody>
          <a:bodyPr/>
          <a:lstStyle/>
          <a:p>
            <a:r>
              <a:rPr lang="de-DE" dirty="0"/>
              <a:t>Business Understanding – Gegebenheiten</a:t>
            </a:r>
            <a:endParaRPr lang="en-US" dirty="0"/>
          </a:p>
        </p:txBody>
      </p:sp>
      <p:sp>
        <p:nvSpPr>
          <p:cNvPr id="3" name="Inhaltsplatzhalter 2">
            <a:extLst>
              <a:ext uri="{FF2B5EF4-FFF2-40B4-BE49-F238E27FC236}">
                <a16:creationId xmlns:a16="http://schemas.microsoft.com/office/drawing/2014/main" id="{FB693121-058C-0414-6A28-F2AF176FF0F7}"/>
              </a:ext>
            </a:extLst>
          </p:cNvPr>
          <p:cNvSpPr>
            <a:spLocks noGrp="1"/>
          </p:cNvSpPr>
          <p:nvPr>
            <p:ph idx="1"/>
          </p:nvPr>
        </p:nvSpPr>
        <p:spPr/>
        <p:txBody>
          <a:bodyPr>
            <a:normAutofit fontScale="92500" lnSpcReduction="20000"/>
          </a:bodyPr>
          <a:lstStyle/>
          <a:p>
            <a:r>
              <a:rPr lang="de-DE" dirty="0">
                <a:sym typeface="Wingdings" panose="05000000000000000000" pitchFamily="2" charset="2"/>
              </a:rPr>
              <a:t>Die Maschinen geben während des Betriebs Statusmeldungen ab, welche in Log Files gespeichert werden. Zudem wird alle 5 Minuten der Zustand der Maschine übermittelt. Unter anderem verschiedene Sensordaten.</a:t>
            </a:r>
          </a:p>
          <a:p>
            <a:pPr>
              <a:buFont typeface="Wingdings" panose="05000000000000000000" pitchFamily="2" charset="2"/>
              <a:buChar char="à"/>
            </a:pPr>
            <a:endParaRPr lang="de-DE" dirty="0">
              <a:sym typeface="Wingdings" panose="05000000000000000000" pitchFamily="2" charset="2"/>
            </a:endParaRPr>
          </a:p>
          <a:p>
            <a:r>
              <a:rPr lang="de-DE" dirty="0">
                <a:sym typeface="Wingdings" panose="05000000000000000000" pitchFamily="2" charset="2"/>
              </a:rPr>
              <a:t>Meldungen und Sensorwerte werden in zwei Datenbanken abgespeichert:</a:t>
            </a:r>
          </a:p>
          <a:p>
            <a:pPr lvl="1"/>
            <a:r>
              <a:rPr lang="de-DE" dirty="0">
                <a:sym typeface="Wingdings" panose="05000000000000000000" pitchFamily="2" charset="2"/>
              </a:rPr>
              <a:t>Mongo DB Atlas für unstrukturierte Daten</a:t>
            </a:r>
          </a:p>
          <a:p>
            <a:pPr lvl="1"/>
            <a:r>
              <a:rPr lang="de-DE" dirty="0">
                <a:sym typeface="Wingdings" panose="05000000000000000000" pitchFamily="2" charset="2"/>
              </a:rPr>
              <a:t>SQL Server für Strukturierte Daten</a:t>
            </a:r>
          </a:p>
          <a:p>
            <a:pPr>
              <a:buFont typeface="Wingdings" panose="05000000000000000000" pitchFamily="2" charset="2"/>
              <a:buChar char="à"/>
            </a:pPr>
            <a:endParaRPr lang="de-DE" dirty="0">
              <a:sym typeface="Wingdings" panose="05000000000000000000" pitchFamily="2" charset="2"/>
            </a:endParaRPr>
          </a:p>
          <a:p>
            <a:r>
              <a:rPr lang="de-DE" dirty="0">
                <a:sym typeface="Wingdings" panose="05000000000000000000" pitchFamily="2" charset="2"/>
              </a:rPr>
              <a:t>Es gibt eine große Menge an Maschinendaten der Vergangenheit. Diese sollen genutzt werden, damit ein </a:t>
            </a:r>
            <a:r>
              <a:rPr lang="de-DE" dirty="0" err="1">
                <a:sym typeface="Wingdings" panose="05000000000000000000" pitchFamily="2" charset="2"/>
              </a:rPr>
              <a:t>Frühwarn</a:t>
            </a:r>
            <a:r>
              <a:rPr lang="de-DE" dirty="0">
                <a:sym typeface="Wingdings" panose="05000000000000000000" pitchFamily="2" charset="2"/>
              </a:rPr>
              <a:t> System entwickelt werden kann. Mit diesem sollen Ausfälle vorhergesagt werden und präventiv verhindert werden können.</a:t>
            </a:r>
            <a:endParaRPr lang="en-US" dirty="0"/>
          </a:p>
        </p:txBody>
      </p:sp>
      <p:sp>
        <p:nvSpPr>
          <p:cNvPr id="4" name="Foliennummernplatzhalter 3">
            <a:extLst>
              <a:ext uri="{FF2B5EF4-FFF2-40B4-BE49-F238E27FC236}">
                <a16:creationId xmlns:a16="http://schemas.microsoft.com/office/drawing/2014/main" id="{C4AF8D50-4E87-F238-2F36-F4EEEA4F90FD}"/>
              </a:ext>
            </a:extLst>
          </p:cNvPr>
          <p:cNvSpPr>
            <a:spLocks noGrp="1"/>
          </p:cNvSpPr>
          <p:nvPr>
            <p:ph type="sldNum" sz="quarter" idx="12"/>
          </p:nvPr>
        </p:nvSpPr>
        <p:spPr/>
        <p:txBody>
          <a:bodyPr/>
          <a:lstStyle/>
          <a:p>
            <a:fld id="{C921D49C-F2C9-4773-B40D-55A32CD1AF58}" type="slidenum">
              <a:rPr lang="en-US" smtClean="0"/>
              <a:t>4</a:t>
            </a:fld>
            <a:endParaRPr lang="en-US"/>
          </a:p>
        </p:txBody>
      </p:sp>
    </p:spTree>
    <p:extLst>
      <p:ext uri="{BB962C8B-B14F-4D97-AF65-F5344CB8AC3E}">
        <p14:creationId xmlns:p14="http://schemas.microsoft.com/office/powerpoint/2010/main" val="425995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88170-E3FA-A39C-C9C4-751CFEED6AD5}"/>
              </a:ext>
            </a:extLst>
          </p:cNvPr>
          <p:cNvSpPr>
            <a:spLocks noGrp="1"/>
          </p:cNvSpPr>
          <p:nvPr>
            <p:ph type="ctrTitle"/>
          </p:nvPr>
        </p:nvSpPr>
        <p:spPr>
          <a:xfrm>
            <a:off x="1524000" y="3736350"/>
            <a:ext cx="9144000" cy="2387600"/>
          </a:xfrm>
        </p:spPr>
        <p:txBody>
          <a:bodyPr/>
          <a:lstStyle/>
          <a:p>
            <a:r>
              <a:rPr lang="de-DE" b="1" dirty="0"/>
              <a:t>Data</a:t>
            </a:r>
            <a:r>
              <a:rPr lang="de-DE" dirty="0"/>
              <a:t> Understanding</a:t>
            </a:r>
            <a:endParaRPr lang="en-US" dirty="0"/>
          </a:p>
        </p:txBody>
      </p:sp>
      <p:pic>
        <p:nvPicPr>
          <p:cNvPr id="1026" name="Picture 2" descr="What is CRISP DM? - Data Science Process Alliance">
            <a:extLst>
              <a:ext uri="{FF2B5EF4-FFF2-40B4-BE49-F238E27FC236}">
                <a16:creationId xmlns:a16="http://schemas.microsoft.com/office/drawing/2014/main" id="{3AC9D80D-02CD-4C60-5728-9B20528AA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54D1070C-282F-9236-14A8-0A7A32EC49BD}"/>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
        <p:nvSpPr>
          <p:cNvPr id="4" name="Foliennummernplatzhalter 3">
            <a:extLst>
              <a:ext uri="{FF2B5EF4-FFF2-40B4-BE49-F238E27FC236}">
                <a16:creationId xmlns:a16="http://schemas.microsoft.com/office/drawing/2014/main" id="{2586E862-FDEE-0A9A-F3FB-A9C83E3EE653}"/>
              </a:ext>
            </a:extLst>
          </p:cNvPr>
          <p:cNvSpPr>
            <a:spLocks noGrp="1"/>
          </p:cNvSpPr>
          <p:nvPr>
            <p:ph type="sldNum" sz="quarter" idx="12"/>
          </p:nvPr>
        </p:nvSpPr>
        <p:spPr/>
        <p:txBody>
          <a:bodyPr/>
          <a:lstStyle/>
          <a:p>
            <a:fld id="{C921D49C-F2C9-4773-B40D-55A32CD1AF58}" type="slidenum">
              <a:rPr lang="en-US" smtClean="0"/>
              <a:t>5</a:t>
            </a:fld>
            <a:endParaRPr lang="en-US"/>
          </a:p>
        </p:txBody>
      </p:sp>
    </p:spTree>
    <p:extLst>
      <p:ext uri="{BB962C8B-B14F-4D97-AF65-F5344CB8AC3E}">
        <p14:creationId xmlns:p14="http://schemas.microsoft.com/office/powerpoint/2010/main" val="147577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436F31-E41F-508E-B89E-BDABB5C27FB2}"/>
              </a:ext>
            </a:extLst>
          </p:cNvPr>
          <p:cNvSpPr>
            <a:spLocks noGrp="1"/>
          </p:cNvSpPr>
          <p:nvPr>
            <p:ph type="title"/>
          </p:nvPr>
        </p:nvSpPr>
        <p:spPr/>
        <p:txBody>
          <a:bodyPr/>
          <a:lstStyle/>
          <a:p>
            <a:r>
              <a:rPr lang="de-DE" dirty="0"/>
              <a:t>Data Understanding – Strukturierte Daten</a:t>
            </a:r>
            <a:endParaRPr lang="en-US" dirty="0"/>
          </a:p>
        </p:txBody>
      </p:sp>
      <p:sp>
        <p:nvSpPr>
          <p:cNvPr id="3" name="Inhaltsplatzhalter 2">
            <a:extLst>
              <a:ext uri="{FF2B5EF4-FFF2-40B4-BE49-F238E27FC236}">
                <a16:creationId xmlns:a16="http://schemas.microsoft.com/office/drawing/2014/main" id="{175ACE1A-70C7-07DB-BE83-F001D6008F84}"/>
              </a:ext>
            </a:extLst>
          </p:cNvPr>
          <p:cNvSpPr>
            <a:spLocks noGrp="1"/>
          </p:cNvSpPr>
          <p:nvPr>
            <p:ph idx="1"/>
          </p:nvPr>
        </p:nvSpPr>
        <p:spPr/>
        <p:txBody>
          <a:bodyPr>
            <a:normAutofit fontScale="77500" lnSpcReduction="20000"/>
          </a:bodyPr>
          <a:lstStyle/>
          <a:p>
            <a:r>
              <a:rPr lang="de-DE" dirty="0"/>
              <a:t>Strukturierte Daten der Sensoren in einer Maschine</a:t>
            </a:r>
          </a:p>
          <a:p>
            <a:r>
              <a:rPr lang="de-DE" dirty="0"/>
              <a:t>Zu jedem Zeitpunkt gibt es folgende Werte:</a:t>
            </a:r>
          </a:p>
          <a:p>
            <a:pPr lvl="1"/>
            <a:r>
              <a:rPr lang="en-US" dirty="0" err="1"/>
              <a:t>MesswertID</a:t>
            </a:r>
            <a:r>
              <a:rPr lang="en-US" dirty="0"/>
              <a:t>: ID der </a:t>
            </a:r>
            <a:r>
              <a:rPr lang="en-US" dirty="0" err="1"/>
              <a:t>Momentaufnahme</a:t>
            </a:r>
            <a:endParaRPr lang="en-US" dirty="0"/>
          </a:p>
          <a:p>
            <a:pPr lvl="1"/>
            <a:r>
              <a:rPr lang="en-US" dirty="0" err="1"/>
              <a:t>SystemID</a:t>
            </a:r>
            <a:r>
              <a:rPr lang="en-US" dirty="0"/>
              <a:t>: ID des </a:t>
            </a:r>
            <a:r>
              <a:rPr lang="en-US" dirty="0" err="1"/>
              <a:t>betroffnenen</a:t>
            </a:r>
            <a:r>
              <a:rPr lang="en-US" dirty="0"/>
              <a:t> Systems</a:t>
            </a:r>
          </a:p>
          <a:p>
            <a:pPr lvl="1"/>
            <a:r>
              <a:rPr lang="en-US" dirty="0"/>
              <a:t>Datum: Tag der </a:t>
            </a:r>
            <a:r>
              <a:rPr lang="en-US" dirty="0" err="1"/>
              <a:t>Momentaufnahme</a:t>
            </a:r>
            <a:endParaRPr lang="en-US" dirty="0"/>
          </a:p>
          <a:p>
            <a:pPr lvl="1"/>
            <a:r>
              <a:rPr lang="en-US" dirty="0"/>
              <a:t>Zeit: </a:t>
            </a:r>
            <a:r>
              <a:rPr lang="en-US" dirty="0" err="1"/>
              <a:t>Uhrzeit</a:t>
            </a:r>
            <a:r>
              <a:rPr lang="en-US" dirty="0"/>
              <a:t> der </a:t>
            </a:r>
            <a:r>
              <a:rPr lang="en-US" dirty="0" err="1"/>
              <a:t>Momentaufnahme</a:t>
            </a:r>
            <a:endParaRPr lang="en-US" dirty="0"/>
          </a:p>
          <a:p>
            <a:pPr lvl="1"/>
            <a:r>
              <a:rPr lang="de-DE" dirty="0"/>
              <a:t>Druck: Sensor Wert des Drucks</a:t>
            </a:r>
          </a:p>
          <a:p>
            <a:pPr lvl="1"/>
            <a:r>
              <a:rPr lang="de-DE" dirty="0"/>
              <a:t>Temperatur: Sensor Wert der Temperatur</a:t>
            </a:r>
          </a:p>
          <a:p>
            <a:pPr lvl="1"/>
            <a:r>
              <a:rPr lang="de-DE" dirty="0"/>
              <a:t>Vibration: Sensor Wert der Vibration</a:t>
            </a:r>
          </a:p>
          <a:p>
            <a:pPr lvl="1"/>
            <a:r>
              <a:rPr lang="de-DE" dirty="0" err="1"/>
              <a:t>Anzahlwarning</a:t>
            </a:r>
            <a:r>
              <a:rPr lang="de-DE" dirty="0"/>
              <a:t>: Anzahl der Warnungen während der Momentaufnahme</a:t>
            </a:r>
          </a:p>
          <a:p>
            <a:pPr lvl="1"/>
            <a:r>
              <a:rPr lang="de-DE" dirty="0"/>
              <a:t>Ausschuss: </a:t>
            </a:r>
            <a:r>
              <a:rPr lang="de-DE" dirty="0">
                <a:sym typeface="Wingdings" panose="05000000000000000000" pitchFamily="2" charset="2"/>
              </a:rPr>
              <a:t>Anzahl fehlerbehafteter Produktionsteile</a:t>
            </a:r>
            <a:endParaRPr lang="de-DE" dirty="0"/>
          </a:p>
          <a:p>
            <a:pPr lvl="1"/>
            <a:r>
              <a:rPr lang="de-DE" dirty="0"/>
              <a:t>Produktionsindex: Wert über den Status der Maschine laut Mitarbeitender</a:t>
            </a:r>
          </a:p>
          <a:p>
            <a:r>
              <a:rPr lang="de-DE" dirty="0"/>
              <a:t>Wenn alle Sensoren keinen Wert liefern, ist die Maschine ausgefallen.</a:t>
            </a:r>
          </a:p>
          <a:p>
            <a:r>
              <a:rPr lang="de-DE" dirty="0"/>
              <a:t>Man müsste vorhersagen können bei welchem Sensorwert bzw. Werten in den nächsten 5 Minuten die Maschine ausfällt.</a:t>
            </a:r>
            <a:endParaRPr lang="en-US" dirty="0"/>
          </a:p>
        </p:txBody>
      </p:sp>
      <p:sp>
        <p:nvSpPr>
          <p:cNvPr id="4" name="Foliennummernplatzhalter 3">
            <a:extLst>
              <a:ext uri="{FF2B5EF4-FFF2-40B4-BE49-F238E27FC236}">
                <a16:creationId xmlns:a16="http://schemas.microsoft.com/office/drawing/2014/main" id="{F28180A7-8751-1020-0704-3A488335BCA0}"/>
              </a:ext>
            </a:extLst>
          </p:cNvPr>
          <p:cNvSpPr>
            <a:spLocks noGrp="1"/>
          </p:cNvSpPr>
          <p:nvPr>
            <p:ph type="sldNum" sz="quarter" idx="12"/>
          </p:nvPr>
        </p:nvSpPr>
        <p:spPr/>
        <p:txBody>
          <a:bodyPr/>
          <a:lstStyle/>
          <a:p>
            <a:fld id="{C921D49C-F2C9-4773-B40D-55A32CD1AF58}" type="slidenum">
              <a:rPr lang="en-US" smtClean="0"/>
              <a:t>6</a:t>
            </a:fld>
            <a:endParaRPr lang="en-US"/>
          </a:p>
        </p:txBody>
      </p:sp>
    </p:spTree>
    <p:extLst>
      <p:ext uri="{BB962C8B-B14F-4D97-AF65-F5344CB8AC3E}">
        <p14:creationId xmlns:p14="http://schemas.microsoft.com/office/powerpoint/2010/main" val="2904924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178CFE-FBE8-5935-86EA-A2176B408ED4}"/>
              </a:ext>
            </a:extLst>
          </p:cNvPr>
          <p:cNvSpPr>
            <a:spLocks noGrp="1"/>
          </p:cNvSpPr>
          <p:nvPr>
            <p:ph type="title"/>
          </p:nvPr>
        </p:nvSpPr>
        <p:spPr/>
        <p:txBody>
          <a:bodyPr/>
          <a:lstStyle/>
          <a:p>
            <a:r>
              <a:rPr lang="de-DE" dirty="0"/>
              <a:t>Data Understanding – Unstrukturierte Daten	</a:t>
            </a:r>
            <a:endParaRPr lang="en-US" dirty="0"/>
          </a:p>
        </p:txBody>
      </p:sp>
      <p:sp>
        <p:nvSpPr>
          <p:cNvPr id="3" name="Inhaltsplatzhalter 2">
            <a:extLst>
              <a:ext uri="{FF2B5EF4-FFF2-40B4-BE49-F238E27FC236}">
                <a16:creationId xmlns:a16="http://schemas.microsoft.com/office/drawing/2014/main" id="{6C3850A4-35DC-2356-DAB8-91704D667AA0}"/>
              </a:ext>
            </a:extLst>
          </p:cNvPr>
          <p:cNvSpPr>
            <a:spLocks noGrp="1"/>
          </p:cNvSpPr>
          <p:nvPr>
            <p:ph idx="1"/>
          </p:nvPr>
        </p:nvSpPr>
        <p:spPr/>
        <p:txBody>
          <a:bodyPr>
            <a:normAutofit fontScale="92500"/>
          </a:bodyPr>
          <a:lstStyle/>
          <a:p>
            <a:r>
              <a:rPr lang="de-DE" dirty="0"/>
              <a:t>Log Daten liegen als </a:t>
            </a:r>
            <a:r>
              <a:rPr lang="en-US" dirty="0"/>
              <a:t>JSON </a:t>
            </a:r>
            <a:r>
              <a:rPr lang="en-US" dirty="0" err="1"/>
              <a:t>Datei</a:t>
            </a:r>
            <a:r>
              <a:rPr lang="en-US" dirty="0"/>
              <a:t> </a:t>
            </a:r>
            <a:r>
              <a:rPr lang="en-US" dirty="0" err="1"/>
              <a:t>vor</a:t>
            </a:r>
            <a:r>
              <a:rPr lang="en-US" dirty="0"/>
              <a:t> (</a:t>
            </a:r>
            <a:r>
              <a:rPr lang="en-US" dirty="0" err="1"/>
              <a:t>unstrukturierte</a:t>
            </a:r>
            <a:r>
              <a:rPr lang="en-US" dirty="0"/>
              <a:t> </a:t>
            </a:r>
            <a:r>
              <a:rPr lang="en-US" dirty="0" err="1"/>
              <a:t>Daten</a:t>
            </a:r>
            <a:r>
              <a:rPr lang="en-US" dirty="0"/>
              <a:t>)</a:t>
            </a:r>
          </a:p>
          <a:p>
            <a:r>
              <a:rPr lang="en-US" dirty="0"/>
              <a:t>Zu </a:t>
            </a:r>
            <a:r>
              <a:rPr lang="en-US" dirty="0" err="1"/>
              <a:t>jedem</a:t>
            </a:r>
            <a:r>
              <a:rPr lang="en-US" dirty="0"/>
              <a:t> Event </a:t>
            </a:r>
            <a:r>
              <a:rPr lang="en-US" dirty="0" err="1"/>
              <a:t>gibt</a:t>
            </a:r>
            <a:r>
              <a:rPr lang="en-US" dirty="0"/>
              <a:t> es </a:t>
            </a:r>
            <a:r>
              <a:rPr lang="en-US" dirty="0" err="1"/>
              <a:t>mehrere</a:t>
            </a:r>
            <a:r>
              <a:rPr lang="en-US" dirty="0"/>
              <a:t> </a:t>
            </a:r>
            <a:r>
              <a:rPr lang="en-US" dirty="0" err="1"/>
              <a:t>Variablen</a:t>
            </a:r>
            <a:r>
              <a:rPr lang="en-US" dirty="0"/>
              <a:t>, </a:t>
            </a:r>
            <a:r>
              <a:rPr lang="en-US" dirty="0" err="1"/>
              <a:t>welche</a:t>
            </a:r>
            <a:r>
              <a:rPr lang="en-US" dirty="0"/>
              <a:t> den Status der </a:t>
            </a:r>
            <a:r>
              <a:rPr lang="en-US" dirty="0" err="1"/>
              <a:t>Maschine</a:t>
            </a:r>
            <a:r>
              <a:rPr lang="en-US" dirty="0"/>
              <a:t> </a:t>
            </a:r>
            <a:r>
              <a:rPr lang="en-US" dirty="0" err="1"/>
              <a:t>beschreiben</a:t>
            </a:r>
            <a:r>
              <a:rPr lang="en-US" dirty="0"/>
              <a:t>. Die </a:t>
            </a:r>
            <a:r>
              <a:rPr lang="en-US" dirty="0" err="1"/>
              <a:t>wichtigsten</a:t>
            </a:r>
            <a:r>
              <a:rPr lang="en-US" dirty="0"/>
              <a:t> </a:t>
            </a:r>
            <a:r>
              <a:rPr lang="en-US" dirty="0" err="1"/>
              <a:t>Werte</a:t>
            </a:r>
            <a:r>
              <a:rPr lang="en-US" dirty="0"/>
              <a:t> </a:t>
            </a:r>
            <a:r>
              <a:rPr lang="en-US" dirty="0" err="1"/>
              <a:t>sind</a:t>
            </a:r>
            <a:r>
              <a:rPr lang="en-US" dirty="0"/>
              <a:t>:</a:t>
            </a:r>
          </a:p>
          <a:p>
            <a:pPr lvl="1"/>
            <a:r>
              <a:rPr lang="en-US" dirty="0" err="1"/>
              <a:t>MesswertID</a:t>
            </a:r>
            <a:r>
              <a:rPr lang="en-US" dirty="0"/>
              <a:t>: ID der </a:t>
            </a:r>
            <a:r>
              <a:rPr lang="en-US" dirty="0" err="1"/>
              <a:t>Momentaufnahme</a:t>
            </a:r>
            <a:endParaRPr lang="en-US" dirty="0"/>
          </a:p>
          <a:p>
            <a:pPr lvl="1"/>
            <a:r>
              <a:rPr lang="en-US" dirty="0" err="1"/>
              <a:t>SystemID</a:t>
            </a:r>
            <a:r>
              <a:rPr lang="en-US" dirty="0"/>
              <a:t>: ID des </a:t>
            </a:r>
            <a:r>
              <a:rPr lang="en-US" dirty="0" err="1"/>
              <a:t>betroffnenen</a:t>
            </a:r>
            <a:r>
              <a:rPr lang="en-US" dirty="0"/>
              <a:t> Systems</a:t>
            </a:r>
          </a:p>
          <a:p>
            <a:pPr lvl="1"/>
            <a:r>
              <a:rPr lang="en-US" dirty="0"/>
              <a:t>Datum: Tag der </a:t>
            </a:r>
            <a:r>
              <a:rPr lang="en-US" dirty="0" err="1"/>
              <a:t>Momentaufnahme</a:t>
            </a:r>
            <a:endParaRPr lang="en-US" dirty="0"/>
          </a:p>
          <a:p>
            <a:pPr lvl="1"/>
            <a:r>
              <a:rPr lang="en-US" dirty="0"/>
              <a:t>Zeit: </a:t>
            </a:r>
            <a:r>
              <a:rPr lang="en-US" dirty="0" err="1"/>
              <a:t>Uhrzeit</a:t>
            </a:r>
            <a:r>
              <a:rPr lang="en-US" dirty="0"/>
              <a:t> der </a:t>
            </a:r>
            <a:r>
              <a:rPr lang="en-US" dirty="0" err="1"/>
              <a:t>Momentaufnahme</a:t>
            </a:r>
            <a:endParaRPr lang="en-US" dirty="0"/>
          </a:p>
          <a:p>
            <a:pPr lvl="1"/>
            <a:r>
              <a:rPr lang="en-US" dirty="0" err="1"/>
              <a:t>LogLevel</a:t>
            </a:r>
            <a:r>
              <a:rPr lang="en-US" dirty="0"/>
              <a:t>: Status </a:t>
            </a:r>
            <a:r>
              <a:rPr lang="en-US" dirty="0" err="1"/>
              <a:t>unterteilt</a:t>
            </a:r>
            <a:r>
              <a:rPr lang="en-US" dirty="0"/>
              <a:t> in “Info”, “Warning”, “Error”</a:t>
            </a:r>
          </a:p>
          <a:p>
            <a:pPr lvl="1"/>
            <a:r>
              <a:rPr lang="en-US" dirty="0" err="1"/>
              <a:t>LogMessage</a:t>
            </a:r>
            <a:r>
              <a:rPr lang="en-US" dirty="0"/>
              <a:t>: Bei Error und Warning </a:t>
            </a:r>
            <a:r>
              <a:rPr lang="en-US" dirty="0" err="1"/>
              <a:t>wird</a:t>
            </a:r>
            <a:r>
              <a:rPr lang="en-US" dirty="0"/>
              <a:t> </a:t>
            </a:r>
            <a:r>
              <a:rPr lang="en-US" dirty="0" err="1"/>
              <a:t>hier</a:t>
            </a:r>
            <a:r>
              <a:rPr lang="en-US" dirty="0"/>
              <a:t> </a:t>
            </a:r>
            <a:r>
              <a:rPr lang="en-US" dirty="0" err="1"/>
              <a:t>eine</a:t>
            </a:r>
            <a:r>
              <a:rPr lang="en-US" dirty="0"/>
              <a:t> </a:t>
            </a:r>
            <a:r>
              <a:rPr lang="en-US" dirty="0" err="1"/>
              <a:t>detailierte</a:t>
            </a:r>
            <a:r>
              <a:rPr lang="en-US" dirty="0"/>
              <a:t> Message </a:t>
            </a:r>
            <a:r>
              <a:rPr lang="en-US" dirty="0" err="1"/>
              <a:t>angegeben</a:t>
            </a:r>
            <a:endParaRPr lang="en-US" dirty="0"/>
          </a:p>
          <a:p>
            <a:r>
              <a:rPr lang="en-US" dirty="0" err="1"/>
              <a:t>Darüber</a:t>
            </a:r>
            <a:r>
              <a:rPr lang="en-US" dirty="0"/>
              <a:t> </a:t>
            </a:r>
            <a:r>
              <a:rPr lang="en-US" dirty="0" err="1"/>
              <a:t>hinaus</a:t>
            </a:r>
            <a:r>
              <a:rPr lang="en-US" dirty="0"/>
              <a:t> </a:t>
            </a:r>
            <a:r>
              <a:rPr lang="en-US" dirty="0" err="1"/>
              <a:t>gibt</a:t>
            </a:r>
            <a:r>
              <a:rPr lang="en-US" dirty="0"/>
              <a:t> es </a:t>
            </a:r>
            <a:r>
              <a:rPr lang="en-US" dirty="0" err="1"/>
              <a:t>weitere</a:t>
            </a:r>
            <a:r>
              <a:rPr lang="en-US" dirty="0"/>
              <a:t> </a:t>
            </a:r>
            <a:r>
              <a:rPr lang="en-US" dirty="0" err="1"/>
              <a:t>technische</a:t>
            </a:r>
            <a:r>
              <a:rPr lang="en-US" dirty="0"/>
              <a:t> </a:t>
            </a:r>
            <a:r>
              <a:rPr lang="en-US" dirty="0" err="1"/>
              <a:t>Kennzahlen</a:t>
            </a:r>
            <a:r>
              <a:rPr lang="en-US" dirty="0"/>
              <a:t> </a:t>
            </a:r>
            <a:r>
              <a:rPr lang="en-US" dirty="0" err="1"/>
              <a:t>zu</a:t>
            </a:r>
            <a:r>
              <a:rPr lang="en-US" dirty="0"/>
              <a:t> der </a:t>
            </a:r>
            <a:r>
              <a:rPr lang="en-US" dirty="0" err="1"/>
              <a:t>Maschine</a:t>
            </a:r>
            <a:endParaRPr lang="en-US" dirty="0"/>
          </a:p>
          <a:p>
            <a:pPr lvl="1"/>
            <a:endParaRPr lang="en-US" dirty="0"/>
          </a:p>
          <a:p>
            <a:pPr lvl="1"/>
            <a:endParaRPr lang="de-DE" dirty="0"/>
          </a:p>
        </p:txBody>
      </p:sp>
      <p:sp>
        <p:nvSpPr>
          <p:cNvPr id="4" name="Foliennummernplatzhalter 3">
            <a:extLst>
              <a:ext uri="{FF2B5EF4-FFF2-40B4-BE49-F238E27FC236}">
                <a16:creationId xmlns:a16="http://schemas.microsoft.com/office/drawing/2014/main" id="{AFA03D42-33D5-5A0F-ED75-BEF300AF38D5}"/>
              </a:ext>
            </a:extLst>
          </p:cNvPr>
          <p:cNvSpPr>
            <a:spLocks noGrp="1"/>
          </p:cNvSpPr>
          <p:nvPr>
            <p:ph type="sldNum" sz="quarter" idx="12"/>
          </p:nvPr>
        </p:nvSpPr>
        <p:spPr/>
        <p:txBody>
          <a:bodyPr/>
          <a:lstStyle/>
          <a:p>
            <a:fld id="{C921D49C-F2C9-4773-B40D-55A32CD1AF58}" type="slidenum">
              <a:rPr lang="en-US" smtClean="0"/>
              <a:t>7</a:t>
            </a:fld>
            <a:endParaRPr lang="en-US"/>
          </a:p>
        </p:txBody>
      </p:sp>
    </p:spTree>
    <p:extLst>
      <p:ext uri="{BB962C8B-B14F-4D97-AF65-F5344CB8AC3E}">
        <p14:creationId xmlns:p14="http://schemas.microsoft.com/office/powerpoint/2010/main" val="20962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88170-E3FA-A39C-C9C4-751CFEED6AD5}"/>
              </a:ext>
            </a:extLst>
          </p:cNvPr>
          <p:cNvSpPr>
            <a:spLocks noGrp="1"/>
          </p:cNvSpPr>
          <p:nvPr>
            <p:ph type="ctrTitle"/>
          </p:nvPr>
        </p:nvSpPr>
        <p:spPr>
          <a:xfrm>
            <a:off x="1524000" y="3736350"/>
            <a:ext cx="9144000" cy="2387600"/>
          </a:xfrm>
        </p:spPr>
        <p:txBody>
          <a:bodyPr/>
          <a:lstStyle/>
          <a:p>
            <a:r>
              <a:rPr lang="de-DE" b="1" dirty="0"/>
              <a:t>Data</a:t>
            </a:r>
            <a:r>
              <a:rPr lang="de-DE" dirty="0"/>
              <a:t> </a:t>
            </a:r>
            <a:r>
              <a:rPr lang="de-DE" dirty="0" err="1"/>
              <a:t>Preperation</a:t>
            </a:r>
            <a:endParaRPr lang="en-US" dirty="0"/>
          </a:p>
        </p:txBody>
      </p:sp>
      <p:pic>
        <p:nvPicPr>
          <p:cNvPr id="3" name="Picture 2" descr="What is CRISP DM? - Data Science Process Alliance">
            <a:extLst>
              <a:ext uri="{FF2B5EF4-FFF2-40B4-BE49-F238E27FC236}">
                <a16:creationId xmlns:a16="http://schemas.microsoft.com/office/drawing/2014/main" id="{321835FD-E891-75DE-E7B4-F19C31956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90F45A30-2608-C39E-E0DD-844FC993ADCF}"/>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
        <p:nvSpPr>
          <p:cNvPr id="5" name="Foliennummernplatzhalter 4">
            <a:extLst>
              <a:ext uri="{FF2B5EF4-FFF2-40B4-BE49-F238E27FC236}">
                <a16:creationId xmlns:a16="http://schemas.microsoft.com/office/drawing/2014/main" id="{802274E3-C1C4-96CD-1642-98F8BB0A31BC}"/>
              </a:ext>
            </a:extLst>
          </p:cNvPr>
          <p:cNvSpPr>
            <a:spLocks noGrp="1"/>
          </p:cNvSpPr>
          <p:nvPr>
            <p:ph type="sldNum" sz="quarter" idx="12"/>
          </p:nvPr>
        </p:nvSpPr>
        <p:spPr/>
        <p:txBody>
          <a:bodyPr/>
          <a:lstStyle/>
          <a:p>
            <a:fld id="{C921D49C-F2C9-4773-B40D-55A32CD1AF58}" type="slidenum">
              <a:rPr lang="en-US" smtClean="0"/>
              <a:t>8</a:t>
            </a:fld>
            <a:endParaRPr lang="en-US"/>
          </a:p>
        </p:txBody>
      </p:sp>
    </p:spTree>
    <p:extLst>
      <p:ext uri="{BB962C8B-B14F-4D97-AF65-F5344CB8AC3E}">
        <p14:creationId xmlns:p14="http://schemas.microsoft.com/office/powerpoint/2010/main" val="378451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EC3DF-76D0-9DE4-E097-F0B1B0F02537}"/>
            </a:ext>
          </a:extLst>
        </p:cNvPr>
        <p:cNvGrpSpPr/>
        <p:nvPr/>
      </p:nvGrpSpPr>
      <p:grpSpPr>
        <a:xfrm>
          <a:off x="0" y="0"/>
          <a:ext cx="0" cy="0"/>
          <a:chOff x="0" y="0"/>
          <a:chExt cx="0" cy="0"/>
        </a:xfrm>
      </p:grpSpPr>
      <p:graphicFrame>
        <p:nvGraphicFramePr>
          <p:cNvPr id="7" name="Inhaltsplatzhalter 2">
            <a:extLst>
              <a:ext uri="{FF2B5EF4-FFF2-40B4-BE49-F238E27FC236}">
                <a16:creationId xmlns:a16="http://schemas.microsoft.com/office/drawing/2014/main" id="{9B0C97BF-69DA-839F-9306-63658DF0757D}"/>
              </a:ext>
            </a:extLst>
          </p:cNvPr>
          <p:cNvGraphicFramePr>
            <a:graphicFrameLocks noGrp="1"/>
          </p:cNvGraphicFramePr>
          <p:nvPr>
            <p:ph idx="1"/>
          </p:nvPr>
        </p:nvGraphicFramePr>
        <p:xfrm>
          <a:off x="838200" y="1825625"/>
          <a:ext cx="10515600" cy="3106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el 1">
            <a:extLst>
              <a:ext uri="{FF2B5EF4-FFF2-40B4-BE49-F238E27FC236}">
                <a16:creationId xmlns:a16="http://schemas.microsoft.com/office/drawing/2014/main" id="{3336E893-37AE-AE30-AE7B-F678609DB66E}"/>
              </a:ext>
            </a:extLst>
          </p:cNvPr>
          <p:cNvSpPr>
            <a:spLocks noGrp="1"/>
          </p:cNvSpPr>
          <p:nvPr>
            <p:ph type="title"/>
          </p:nvPr>
        </p:nvSpPr>
        <p:spPr/>
        <p:txBody>
          <a:bodyPr/>
          <a:lstStyle/>
          <a:p>
            <a:r>
              <a:rPr lang="de-DE" dirty="0"/>
              <a:t>Strukturierte Daten – </a:t>
            </a:r>
            <a:r>
              <a:rPr lang="de-DE" dirty="0" err="1"/>
              <a:t>Preparation</a:t>
            </a:r>
            <a:endParaRPr lang="en-US" dirty="0"/>
          </a:p>
        </p:txBody>
      </p:sp>
      <p:sp>
        <p:nvSpPr>
          <p:cNvPr id="3" name="Foliennummernplatzhalter 2">
            <a:extLst>
              <a:ext uri="{FF2B5EF4-FFF2-40B4-BE49-F238E27FC236}">
                <a16:creationId xmlns:a16="http://schemas.microsoft.com/office/drawing/2014/main" id="{2086696D-358B-A3A8-F759-DA7398194796}"/>
              </a:ext>
            </a:extLst>
          </p:cNvPr>
          <p:cNvSpPr>
            <a:spLocks noGrp="1"/>
          </p:cNvSpPr>
          <p:nvPr>
            <p:ph type="sldNum" sz="quarter" idx="12"/>
          </p:nvPr>
        </p:nvSpPr>
        <p:spPr/>
        <p:txBody>
          <a:bodyPr/>
          <a:lstStyle/>
          <a:p>
            <a:fld id="{C921D49C-F2C9-4773-B40D-55A32CD1AF58}" type="slidenum">
              <a:rPr lang="en-US" smtClean="0"/>
              <a:t>9</a:t>
            </a:fld>
            <a:endParaRPr lang="en-US"/>
          </a:p>
        </p:txBody>
      </p:sp>
    </p:spTree>
    <p:extLst>
      <p:ext uri="{BB962C8B-B14F-4D97-AF65-F5344CB8AC3E}">
        <p14:creationId xmlns:p14="http://schemas.microsoft.com/office/powerpoint/2010/main" val="110485355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5927EFA-3242-4DB8-A47D-C70F373B1368}">
  <we:reference id="wa104380862" version="1.5.0.0" store="de-DE"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1919</Words>
  <Application>Microsoft Office PowerPoint</Application>
  <PresentationFormat>Breitbild</PresentationFormat>
  <Paragraphs>242</Paragraphs>
  <Slides>36</Slides>
  <Notes>2</Notes>
  <HiddenSlides>1</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36</vt:i4>
      </vt:variant>
    </vt:vector>
  </HeadingPairs>
  <TitlesOfParts>
    <vt:vector size="41" baseType="lpstr">
      <vt:lpstr>Arial</vt:lpstr>
      <vt:lpstr>Calibri</vt:lpstr>
      <vt:lpstr>Calibri Light</vt:lpstr>
      <vt:lpstr>Wingdings</vt:lpstr>
      <vt:lpstr>Office</vt:lpstr>
      <vt:lpstr>Gruppe  „Rocket Science“</vt:lpstr>
      <vt:lpstr>Business Understanding</vt:lpstr>
      <vt:lpstr>Business Understanding – Problem</vt:lpstr>
      <vt:lpstr>Business Understanding – Gegebenheiten</vt:lpstr>
      <vt:lpstr>Data Understanding</vt:lpstr>
      <vt:lpstr>Data Understanding – Strukturierte Daten</vt:lpstr>
      <vt:lpstr>Data Understanding – Unstrukturierte Daten </vt:lpstr>
      <vt:lpstr>Data Preperation</vt:lpstr>
      <vt:lpstr>Strukturierte Daten – Preparation</vt:lpstr>
      <vt:lpstr>Strukturierte Daten – Zugriffverfahren</vt:lpstr>
      <vt:lpstr>Strukturierte Daten – Data cleaning</vt:lpstr>
      <vt:lpstr>Strukturierte Daten – Feature Engineering</vt:lpstr>
      <vt:lpstr>Unstrukturierte Daten – Preparation</vt:lpstr>
      <vt:lpstr>Unstrukturierte Daten – Zugriffverfahren </vt:lpstr>
      <vt:lpstr>Data Preparation – Text aufbereiten</vt:lpstr>
      <vt:lpstr>Data Preparation – Text aufbereiten</vt:lpstr>
      <vt:lpstr>Data Preparation – Daten bereinigen</vt:lpstr>
      <vt:lpstr>Modeling</vt:lpstr>
      <vt:lpstr>Modeling – Strukt. Daten Modellauswahl</vt:lpstr>
      <vt:lpstr>Modeling – Strukt. Daten Modell Erstellung</vt:lpstr>
      <vt:lpstr>Modeling – Strukt. Daten Modell Vergleich</vt:lpstr>
      <vt:lpstr>Modeling – Strukt. Daten Modell weitere untersuchungen</vt:lpstr>
      <vt:lpstr>Modeling – Strukt. Daten Modell mit normalisierten Werten erstellen und vergleichen</vt:lpstr>
      <vt:lpstr>Modeling - Strukt. Daten Modellauswahl</vt:lpstr>
      <vt:lpstr>Modeling - Unstrukt. Daten Log Daten Split</vt:lpstr>
      <vt:lpstr>Modeling - Unstrukt. Daten Modell</vt:lpstr>
      <vt:lpstr>Evaluation</vt:lpstr>
      <vt:lpstr>Evaluation-Strukt. Daten</vt:lpstr>
      <vt:lpstr>Evaluation-Unstrukt. Daten  KNN für Log-Daten</vt:lpstr>
      <vt:lpstr>Evaluation- Unstrukt. Daten  Random Forrest für Log-Daten</vt:lpstr>
      <vt:lpstr>Evalutation- Unstrukt. Daten Ergebnis Log-Daten</vt:lpstr>
      <vt:lpstr>Deployment</vt:lpstr>
      <vt:lpstr>Parallelisierung</vt:lpstr>
      <vt:lpstr>API Bereitstellung</vt:lpstr>
      <vt:lpstr>Deployment in Docker</vt:lpstr>
      <vt:lpstr>Literatur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Understanding</dc:title>
  <dc:creator>Betz, Daniel</dc:creator>
  <cp:lastModifiedBy>Kai Ritter</cp:lastModifiedBy>
  <cp:revision>16</cp:revision>
  <dcterms:created xsi:type="dcterms:W3CDTF">2024-02-03T16:55:55Z</dcterms:created>
  <dcterms:modified xsi:type="dcterms:W3CDTF">2024-02-25T21:44:57Z</dcterms:modified>
</cp:coreProperties>
</file>