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69" r:id="rId4"/>
    <p:sldId id="259" r:id="rId5"/>
    <p:sldId id="260" r:id="rId6"/>
    <p:sldId id="261" r:id="rId7"/>
    <p:sldId id="262" r:id="rId8"/>
    <p:sldId id="275" r:id="rId9"/>
    <p:sldId id="270" r:id="rId10"/>
    <p:sldId id="292" r:id="rId11"/>
    <p:sldId id="293" r:id="rId12"/>
    <p:sldId id="264" r:id="rId13"/>
    <p:sldId id="271" r:id="rId14"/>
    <p:sldId id="268" r:id="rId15"/>
    <p:sldId id="273" r:id="rId16"/>
    <p:sldId id="289" r:id="rId17"/>
    <p:sldId id="277" r:id="rId18"/>
    <p:sldId id="274" r:id="rId19"/>
    <p:sldId id="294" r:id="rId20"/>
    <p:sldId id="295" r:id="rId21"/>
    <p:sldId id="296" r:id="rId22"/>
    <p:sldId id="280" r:id="rId23"/>
    <p:sldId id="281" r:id="rId24"/>
    <p:sldId id="285" r:id="rId25"/>
    <p:sldId id="278" r:id="rId26"/>
    <p:sldId id="282" r:id="rId27"/>
    <p:sldId id="283" r:id="rId28"/>
    <p:sldId id="290" r:id="rId29"/>
    <p:sldId id="286" r:id="rId30"/>
    <p:sldId id="287" r:id="rId31"/>
    <p:sldId id="288" r:id="rId32"/>
    <p:sldId id="297" r:id="rId33"/>
    <p:sldId id="29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35DA5A-61EB-4DA5-B93B-B0B2D991637B}" v="73" dt="2024-02-25T15:04:19.8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9" autoAdjust="0"/>
    <p:restoredTop sz="94660"/>
  </p:normalViewPr>
  <p:slideViewPr>
    <p:cSldViewPr snapToGrid="0">
      <p:cViewPr varScale="1">
        <p:scale>
          <a:sx n="98" d="100"/>
          <a:sy n="98" d="100"/>
        </p:scale>
        <p:origin x="96"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B5D352-1E80-4ADC-8F34-2C7161DD8167}"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71805F93-7F83-440E-B309-D34279A4B555}">
      <dgm:prSet/>
      <dgm:spPr/>
      <dgm:t>
        <a:bodyPr/>
        <a:lstStyle/>
        <a:p>
          <a:r>
            <a:rPr lang="de-DE" dirty="0"/>
            <a:t>1. Daten Zugriff erstellen</a:t>
          </a:r>
          <a:endParaRPr lang="en-US" dirty="0"/>
        </a:p>
      </dgm:t>
    </dgm:pt>
    <dgm:pt modelId="{D33B0420-9B5A-4B4C-9BF1-58F9E2BCEF28}" type="parTrans" cxnId="{29213BFC-A683-42B6-A00B-7206B21279C1}">
      <dgm:prSet/>
      <dgm:spPr/>
      <dgm:t>
        <a:bodyPr/>
        <a:lstStyle/>
        <a:p>
          <a:endParaRPr lang="en-US"/>
        </a:p>
      </dgm:t>
    </dgm:pt>
    <dgm:pt modelId="{D6A24C5F-FDE7-4FAF-9557-65CF6EBD3A2D}" type="sibTrans" cxnId="{29213BFC-A683-42B6-A00B-7206B21279C1}">
      <dgm:prSet/>
      <dgm:spPr/>
      <dgm:t>
        <a:bodyPr/>
        <a:lstStyle/>
        <a:p>
          <a:endParaRPr lang="en-US"/>
        </a:p>
      </dgm:t>
    </dgm:pt>
    <dgm:pt modelId="{66A1F5FF-7A59-4786-84EE-193516FE6546}">
      <dgm:prSet/>
      <dgm:spPr/>
      <dgm:t>
        <a:bodyPr/>
        <a:lstStyle/>
        <a:p>
          <a:r>
            <a:rPr lang="de-DE" dirty="0"/>
            <a:t>2. Fehlerhafte Daten werden entfernt</a:t>
          </a:r>
          <a:endParaRPr lang="en-US" dirty="0"/>
        </a:p>
      </dgm:t>
    </dgm:pt>
    <dgm:pt modelId="{F3E29084-798A-41E3-9195-F28F7B496600}" type="parTrans" cxnId="{6378AA02-A301-4B72-A8F4-094311FAF60A}">
      <dgm:prSet/>
      <dgm:spPr/>
      <dgm:t>
        <a:bodyPr/>
        <a:lstStyle/>
        <a:p>
          <a:endParaRPr lang="en-US"/>
        </a:p>
      </dgm:t>
    </dgm:pt>
    <dgm:pt modelId="{C2373003-4654-4C34-BE98-0CF4010DBD23}" type="sibTrans" cxnId="{6378AA02-A301-4B72-A8F4-094311FAF60A}">
      <dgm:prSet/>
      <dgm:spPr/>
      <dgm:t>
        <a:bodyPr/>
        <a:lstStyle/>
        <a:p>
          <a:endParaRPr lang="en-US"/>
        </a:p>
      </dgm:t>
    </dgm:pt>
    <dgm:pt modelId="{ED73B545-D622-43FB-93FB-F38B9DDAE81A}">
      <dgm:prSet/>
      <dgm:spPr/>
      <dgm:t>
        <a:bodyPr/>
        <a:lstStyle/>
        <a:p>
          <a:r>
            <a:rPr lang="de-DE" dirty="0"/>
            <a:t>3. Neue Feature hinzufügen (Zielvariable)</a:t>
          </a:r>
          <a:endParaRPr lang="en-US" dirty="0"/>
        </a:p>
      </dgm:t>
    </dgm:pt>
    <dgm:pt modelId="{9E6E4A92-DB75-426F-A7ED-4161552A5F6D}" type="parTrans" cxnId="{055D4AA8-CBBB-496C-B85E-8CE119A5A72D}">
      <dgm:prSet/>
      <dgm:spPr/>
      <dgm:t>
        <a:bodyPr/>
        <a:lstStyle/>
        <a:p>
          <a:endParaRPr lang="en-US"/>
        </a:p>
      </dgm:t>
    </dgm:pt>
    <dgm:pt modelId="{E14B6A89-14E0-4C2B-A7D4-C396C8B4E7AE}" type="sibTrans" cxnId="{055D4AA8-CBBB-496C-B85E-8CE119A5A72D}">
      <dgm:prSet/>
      <dgm:spPr/>
      <dgm:t>
        <a:bodyPr/>
        <a:lstStyle/>
        <a:p>
          <a:endParaRPr lang="en-US"/>
        </a:p>
      </dgm:t>
    </dgm:pt>
    <dgm:pt modelId="{90D088F7-F5C7-4618-8744-F81A17C3CC91}">
      <dgm:prSet/>
      <dgm:spPr/>
      <dgm:t>
        <a:bodyPr/>
        <a:lstStyle/>
        <a:p>
          <a:r>
            <a:rPr lang="de-DE" dirty="0"/>
            <a:t>4. Nicht relevante Feature werden aus dem Datensatz entfernt</a:t>
          </a:r>
          <a:endParaRPr lang="en-US" dirty="0"/>
        </a:p>
      </dgm:t>
    </dgm:pt>
    <dgm:pt modelId="{70311DEF-F328-417E-9BB4-524E6006E4A0}" type="parTrans" cxnId="{A649DD2F-097C-4AAF-8066-17BEF661AA55}">
      <dgm:prSet/>
      <dgm:spPr/>
      <dgm:t>
        <a:bodyPr/>
        <a:lstStyle/>
        <a:p>
          <a:endParaRPr lang="en-US"/>
        </a:p>
      </dgm:t>
    </dgm:pt>
    <dgm:pt modelId="{A77D9DD8-81F0-4503-8850-627C25C0CCD6}" type="sibTrans" cxnId="{A649DD2F-097C-4AAF-8066-17BEF661AA55}">
      <dgm:prSet/>
      <dgm:spPr/>
      <dgm:t>
        <a:bodyPr/>
        <a:lstStyle/>
        <a:p>
          <a:endParaRPr lang="en-US"/>
        </a:p>
      </dgm:t>
    </dgm:pt>
    <dgm:pt modelId="{2C5298F6-A493-4246-ACAB-D942090296F9}">
      <dgm:prSet/>
      <dgm:spPr/>
      <dgm:t>
        <a:bodyPr/>
        <a:lstStyle/>
        <a:p>
          <a:endParaRPr lang="en-US" dirty="0"/>
        </a:p>
      </dgm:t>
    </dgm:pt>
    <dgm:pt modelId="{43C432C7-5C48-4CFE-BAA0-68DC65637E4F}" type="parTrans" cxnId="{EB0CEC6D-E76B-4136-84BB-47D8B1FE6717}">
      <dgm:prSet/>
      <dgm:spPr/>
      <dgm:t>
        <a:bodyPr/>
        <a:lstStyle/>
        <a:p>
          <a:endParaRPr lang="en-US"/>
        </a:p>
      </dgm:t>
    </dgm:pt>
    <dgm:pt modelId="{57B842D4-01E8-4DA7-AE2A-21D0118EB1D3}" type="sibTrans" cxnId="{EB0CEC6D-E76B-4136-84BB-47D8B1FE6717}">
      <dgm:prSet/>
      <dgm:spPr/>
      <dgm:t>
        <a:bodyPr/>
        <a:lstStyle/>
        <a:p>
          <a:endParaRPr lang="en-US"/>
        </a:p>
      </dgm:t>
    </dgm:pt>
    <dgm:pt modelId="{AA4194FF-7B33-4304-8EE1-AA3992B92C19}" type="pres">
      <dgm:prSet presAssocID="{32B5D352-1E80-4ADC-8F34-2C7161DD8167}" presName="vert0" presStyleCnt="0">
        <dgm:presLayoutVars>
          <dgm:dir/>
          <dgm:animOne val="branch"/>
          <dgm:animLvl val="lvl"/>
        </dgm:presLayoutVars>
      </dgm:prSet>
      <dgm:spPr/>
    </dgm:pt>
    <dgm:pt modelId="{3B1956C2-D3BC-4B64-A547-FAAD60713C69}" type="pres">
      <dgm:prSet presAssocID="{71805F93-7F83-440E-B309-D34279A4B555}" presName="thickLine" presStyleLbl="alignNode1" presStyleIdx="0" presStyleCnt="5"/>
      <dgm:spPr/>
    </dgm:pt>
    <dgm:pt modelId="{D5A00DDD-DB7C-44FA-9BE4-9E0846C042E6}" type="pres">
      <dgm:prSet presAssocID="{71805F93-7F83-440E-B309-D34279A4B555}" presName="horz1" presStyleCnt="0"/>
      <dgm:spPr/>
    </dgm:pt>
    <dgm:pt modelId="{71D5278C-C71C-439B-9C94-D2EFC93CF49E}" type="pres">
      <dgm:prSet presAssocID="{71805F93-7F83-440E-B309-D34279A4B555}" presName="tx1" presStyleLbl="revTx" presStyleIdx="0" presStyleCnt="5"/>
      <dgm:spPr/>
    </dgm:pt>
    <dgm:pt modelId="{1583C4FA-4D04-48F6-A40A-40219B17840E}" type="pres">
      <dgm:prSet presAssocID="{71805F93-7F83-440E-B309-D34279A4B555}" presName="vert1" presStyleCnt="0"/>
      <dgm:spPr/>
    </dgm:pt>
    <dgm:pt modelId="{CEA212EF-0056-4C8B-A976-162F2CA0DE20}" type="pres">
      <dgm:prSet presAssocID="{66A1F5FF-7A59-4786-84EE-193516FE6546}" presName="thickLine" presStyleLbl="alignNode1" presStyleIdx="1" presStyleCnt="5"/>
      <dgm:spPr/>
    </dgm:pt>
    <dgm:pt modelId="{B40CA86E-2058-4AF1-810B-C5F20D0E562A}" type="pres">
      <dgm:prSet presAssocID="{66A1F5FF-7A59-4786-84EE-193516FE6546}" presName="horz1" presStyleCnt="0"/>
      <dgm:spPr/>
    </dgm:pt>
    <dgm:pt modelId="{4CC02FEC-F940-4797-AC15-196C2A5C31B8}" type="pres">
      <dgm:prSet presAssocID="{66A1F5FF-7A59-4786-84EE-193516FE6546}" presName="tx1" presStyleLbl="revTx" presStyleIdx="1" presStyleCnt="5"/>
      <dgm:spPr/>
    </dgm:pt>
    <dgm:pt modelId="{B9433B86-FA63-4FE6-A958-518C0D06F441}" type="pres">
      <dgm:prSet presAssocID="{66A1F5FF-7A59-4786-84EE-193516FE6546}" presName="vert1" presStyleCnt="0"/>
      <dgm:spPr/>
    </dgm:pt>
    <dgm:pt modelId="{4AF42601-9F90-40E1-AC5B-C1D98AD0D0AE}" type="pres">
      <dgm:prSet presAssocID="{ED73B545-D622-43FB-93FB-F38B9DDAE81A}" presName="thickLine" presStyleLbl="alignNode1" presStyleIdx="2" presStyleCnt="5"/>
      <dgm:spPr/>
    </dgm:pt>
    <dgm:pt modelId="{5B70A791-BB78-4872-A8B7-3759B71001DC}" type="pres">
      <dgm:prSet presAssocID="{ED73B545-D622-43FB-93FB-F38B9DDAE81A}" presName="horz1" presStyleCnt="0"/>
      <dgm:spPr/>
    </dgm:pt>
    <dgm:pt modelId="{1BCB1CAC-82C0-4F93-8EB2-C556D0E69138}" type="pres">
      <dgm:prSet presAssocID="{ED73B545-D622-43FB-93FB-F38B9DDAE81A}" presName="tx1" presStyleLbl="revTx" presStyleIdx="2" presStyleCnt="5"/>
      <dgm:spPr/>
    </dgm:pt>
    <dgm:pt modelId="{4DF29D2D-FCC5-4978-B93A-30B480E43555}" type="pres">
      <dgm:prSet presAssocID="{ED73B545-D622-43FB-93FB-F38B9DDAE81A}" presName="vert1" presStyleCnt="0"/>
      <dgm:spPr/>
    </dgm:pt>
    <dgm:pt modelId="{142B6D18-19C5-467E-9728-F1D4B452A777}" type="pres">
      <dgm:prSet presAssocID="{90D088F7-F5C7-4618-8744-F81A17C3CC91}" presName="thickLine" presStyleLbl="alignNode1" presStyleIdx="3" presStyleCnt="5"/>
      <dgm:spPr/>
    </dgm:pt>
    <dgm:pt modelId="{DB983CAD-A9CE-4697-89F9-32890205DA42}" type="pres">
      <dgm:prSet presAssocID="{90D088F7-F5C7-4618-8744-F81A17C3CC91}" presName="horz1" presStyleCnt="0"/>
      <dgm:spPr/>
    </dgm:pt>
    <dgm:pt modelId="{C0A36620-F4CE-437A-A031-8E9BE4FF52FE}" type="pres">
      <dgm:prSet presAssocID="{90D088F7-F5C7-4618-8744-F81A17C3CC91}" presName="tx1" presStyleLbl="revTx" presStyleIdx="3" presStyleCnt="5"/>
      <dgm:spPr/>
    </dgm:pt>
    <dgm:pt modelId="{9ED5A53A-C4A6-495A-8818-3A33F1ED0CF9}" type="pres">
      <dgm:prSet presAssocID="{90D088F7-F5C7-4618-8744-F81A17C3CC91}" presName="vert1" presStyleCnt="0"/>
      <dgm:spPr/>
    </dgm:pt>
    <dgm:pt modelId="{4DDB9EC5-ADB2-4E47-9108-9700D557EC5E}" type="pres">
      <dgm:prSet presAssocID="{2C5298F6-A493-4246-ACAB-D942090296F9}" presName="thickLine" presStyleLbl="alignNode1" presStyleIdx="4" presStyleCnt="5"/>
      <dgm:spPr/>
    </dgm:pt>
    <dgm:pt modelId="{75C7550D-5241-4207-A42B-99774CC71780}" type="pres">
      <dgm:prSet presAssocID="{2C5298F6-A493-4246-ACAB-D942090296F9}" presName="horz1" presStyleCnt="0"/>
      <dgm:spPr/>
    </dgm:pt>
    <dgm:pt modelId="{D5FD4061-508C-4BF8-83B5-36E3FD7D3AFD}" type="pres">
      <dgm:prSet presAssocID="{2C5298F6-A493-4246-ACAB-D942090296F9}" presName="tx1" presStyleLbl="revTx" presStyleIdx="4" presStyleCnt="5"/>
      <dgm:spPr/>
    </dgm:pt>
    <dgm:pt modelId="{33062A29-B47A-489B-AA6D-D1F0CEA461E5}" type="pres">
      <dgm:prSet presAssocID="{2C5298F6-A493-4246-ACAB-D942090296F9}" presName="vert1" presStyleCnt="0"/>
      <dgm:spPr/>
    </dgm:pt>
  </dgm:ptLst>
  <dgm:cxnLst>
    <dgm:cxn modelId="{6378AA02-A301-4B72-A8F4-094311FAF60A}" srcId="{32B5D352-1E80-4ADC-8F34-2C7161DD8167}" destId="{66A1F5FF-7A59-4786-84EE-193516FE6546}" srcOrd="1" destOrd="0" parTransId="{F3E29084-798A-41E3-9195-F28F7B496600}" sibTransId="{C2373003-4654-4C34-BE98-0CF4010DBD23}"/>
    <dgm:cxn modelId="{85BA841F-DD58-40AE-9698-4D2D0BB1DDA4}" type="presOf" srcId="{90D088F7-F5C7-4618-8744-F81A17C3CC91}" destId="{C0A36620-F4CE-437A-A031-8E9BE4FF52FE}" srcOrd="0" destOrd="0" presId="urn:microsoft.com/office/officeart/2008/layout/LinedList"/>
    <dgm:cxn modelId="{A649DD2F-097C-4AAF-8066-17BEF661AA55}" srcId="{32B5D352-1E80-4ADC-8F34-2C7161DD8167}" destId="{90D088F7-F5C7-4618-8744-F81A17C3CC91}" srcOrd="3" destOrd="0" parTransId="{70311DEF-F328-417E-9BB4-524E6006E4A0}" sibTransId="{A77D9DD8-81F0-4503-8850-627C25C0CCD6}"/>
    <dgm:cxn modelId="{FBCD006B-63F8-47C7-A13D-718F319BC40D}" type="presOf" srcId="{ED73B545-D622-43FB-93FB-F38B9DDAE81A}" destId="{1BCB1CAC-82C0-4F93-8EB2-C556D0E69138}" srcOrd="0" destOrd="0" presId="urn:microsoft.com/office/officeart/2008/layout/LinedList"/>
    <dgm:cxn modelId="{EB0CEC6D-E76B-4136-84BB-47D8B1FE6717}" srcId="{32B5D352-1E80-4ADC-8F34-2C7161DD8167}" destId="{2C5298F6-A493-4246-ACAB-D942090296F9}" srcOrd="4" destOrd="0" parTransId="{43C432C7-5C48-4CFE-BAA0-68DC65637E4F}" sibTransId="{57B842D4-01E8-4DA7-AE2A-21D0118EB1D3}"/>
    <dgm:cxn modelId="{2947379F-6650-48EC-9673-A23A9ED13785}" type="presOf" srcId="{71805F93-7F83-440E-B309-D34279A4B555}" destId="{71D5278C-C71C-439B-9C94-D2EFC93CF49E}" srcOrd="0" destOrd="0" presId="urn:microsoft.com/office/officeart/2008/layout/LinedList"/>
    <dgm:cxn modelId="{055D4AA8-CBBB-496C-B85E-8CE119A5A72D}" srcId="{32B5D352-1E80-4ADC-8F34-2C7161DD8167}" destId="{ED73B545-D622-43FB-93FB-F38B9DDAE81A}" srcOrd="2" destOrd="0" parTransId="{9E6E4A92-DB75-426F-A7ED-4161552A5F6D}" sibTransId="{E14B6A89-14E0-4C2B-A7D4-C396C8B4E7AE}"/>
    <dgm:cxn modelId="{63C532B1-A687-475D-82EB-2FE4CDDEB8BC}" type="presOf" srcId="{66A1F5FF-7A59-4786-84EE-193516FE6546}" destId="{4CC02FEC-F940-4797-AC15-196C2A5C31B8}" srcOrd="0" destOrd="0" presId="urn:microsoft.com/office/officeart/2008/layout/LinedList"/>
    <dgm:cxn modelId="{683770CB-2F2D-4C95-A6D0-5D5F1CCA3856}" type="presOf" srcId="{32B5D352-1E80-4ADC-8F34-2C7161DD8167}" destId="{AA4194FF-7B33-4304-8EE1-AA3992B92C19}" srcOrd="0" destOrd="0" presId="urn:microsoft.com/office/officeart/2008/layout/LinedList"/>
    <dgm:cxn modelId="{B27524E1-8068-4D07-8256-00F3055B8048}" type="presOf" srcId="{2C5298F6-A493-4246-ACAB-D942090296F9}" destId="{D5FD4061-508C-4BF8-83B5-36E3FD7D3AFD}" srcOrd="0" destOrd="0" presId="urn:microsoft.com/office/officeart/2008/layout/LinedList"/>
    <dgm:cxn modelId="{29213BFC-A683-42B6-A00B-7206B21279C1}" srcId="{32B5D352-1E80-4ADC-8F34-2C7161DD8167}" destId="{71805F93-7F83-440E-B309-D34279A4B555}" srcOrd="0" destOrd="0" parTransId="{D33B0420-9B5A-4B4C-9BF1-58F9E2BCEF28}" sibTransId="{D6A24C5F-FDE7-4FAF-9557-65CF6EBD3A2D}"/>
    <dgm:cxn modelId="{5627526D-CFD2-40F4-8272-60A7C68CF024}" type="presParOf" srcId="{AA4194FF-7B33-4304-8EE1-AA3992B92C19}" destId="{3B1956C2-D3BC-4B64-A547-FAAD60713C69}" srcOrd="0" destOrd="0" presId="urn:microsoft.com/office/officeart/2008/layout/LinedList"/>
    <dgm:cxn modelId="{BF9EC0D2-0218-4928-A196-84EDC42C4518}" type="presParOf" srcId="{AA4194FF-7B33-4304-8EE1-AA3992B92C19}" destId="{D5A00DDD-DB7C-44FA-9BE4-9E0846C042E6}" srcOrd="1" destOrd="0" presId="urn:microsoft.com/office/officeart/2008/layout/LinedList"/>
    <dgm:cxn modelId="{9D9E4031-DC96-4F00-9A92-D7337D55982C}" type="presParOf" srcId="{D5A00DDD-DB7C-44FA-9BE4-9E0846C042E6}" destId="{71D5278C-C71C-439B-9C94-D2EFC93CF49E}" srcOrd="0" destOrd="0" presId="urn:microsoft.com/office/officeart/2008/layout/LinedList"/>
    <dgm:cxn modelId="{72D1F3D5-B373-4865-8AC2-07C6468C221F}" type="presParOf" srcId="{D5A00DDD-DB7C-44FA-9BE4-9E0846C042E6}" destId="{1583C4FA-4D04-48F6-A40A-40219B17840E}" srcOrd="1" destOrd="0" presId="urn:microsoft.com/office/officeart/2008/layout/LinedList"/>
    <dgm:cxn modelId="{04FDBBC3-89FE-4CBB-8D91-0336019B9C8C}" type="presParOf" srcId="{AA4194FF-7B33-4304-8EE1-AA3992B92C19}" destId="{CEA212EF-0056-4C8B-A976-162F2CA0DE20}" srcOrd="2" destOrd="0" presId="urn:microsoft.com/office/officeart/2008/layout/LinedList"/>
    <dgm:cxn modelId="{2A9379DD-2E9A-41B9-B2E5-11DEAFC7B442}" type="presParOf" srcId="{AA4194FF-7B33-4304-8EE1-AA3992B92C19}" destId="{B40CA86E-2058-4AF1-810B-C5F20D0E562A}" srcOrd="3" destOrd="0" presId="urn:microsoft.com/office/officeart/2008/layout/LinedList"/>
    <dgm:cxn modelId="{4BF123CA-E5A8-4764-8DD0-1C3F95DE5423}" type="presParOf" srcId="{B40CA86E-2058-4AF1-810B-C5F20D0E562A}" destId="{4CC02FEC-F940-4797-AC15-196C2A5C31B8}" srcOrd="0" destOrd="0" presId="urn:microsoft.com/office/officeart/2008/layout/LinedList"/>
    <dgm:cxn modelId="{8378EC6A-6F95-48B0-99C8-BDCB72262028}" type="presParOf" srcId="{B40CA86E-2058-4AF1-810B-C5F20D0E562A}" destId="{B9433B86-FA63-4FE6-A958-518C0D06F441}" srcOrd="1" destOrd="0" presId="urn:microsoft.com/office/officeart/2008/layout/LinedList"/>
    <dgm:cxn modelId="{F591096F-B290-49E0-AB74-FF7CDC869462}" type="presParOf" srcId="{AA4194FF-7B33-4304-8EE1-AA3992B92C19}" destId="{4AF42601-9F90-40E1-AC5B-C1D98AD0D0AE}" srcOrd="4" destOrd="0" presId="urn:microsoft.com/office/officeart/2008/layout/LinedList"/>
    <dgm:cxn modelId="{E1304ADF-CEC7-422E-A962-71A7DB5F53AA}" type="presParOf" srcId="{AA4194FF-7B33-4304-8EE1-AA3992B92C19}" destId="{5B70A791-BB78-4872-A8B7-3759B71001DC}" srcOrd="5" destOrd="0" presId="urn:microsoft.com/office/officeart/2008/layout/LinedList"/>
    <dgm:cxn modelId="{A836B637-D0BC-4E03-9B61-3CE6C0F7D6E1}" type="presParOf" srcId="{5B70A791-BB78-4872-A8B7-3759B71001DC}" destId="{1BCB1CAC-82C0-4F93-8EB2-C556D0E69138}" srcOrd="0" destOrd="0" presId="urn:microsoft.com/office/officeart/2008/layout/LinedList"/>
    <dgm:cxn modelId="{3EB15310-47CD-4131-99C7-97ABAFAC8E83}" type="presParOf" srcId="{5B70A791-BB78-4872-A8B7-3759B71001DC}" destId="{4DF29D2D-FCC5-4978-B93A-30B480E43555}" srcOrd="1" destOrd="0" presId="urn:microsoft.com/office/officeart/2008/layout/LinedList"/>
    <dgm:cxn modelId="{98113063-CC77-474C-B386-6E8EB1B342FC}" type="presParOf" srcId="{AA4194FF-7B33-4304-8EE1-AA3992B92C19}" destId="{142B6D18-19C5-467E-9728-F1D4B452A777}" srcOrd="6" destOrd="0" presId="urn:microsoft.com/office/officeart/2008/layout/LinedList"/>
    <dgm:cxn modelId="{50AD2144-886F-4D66-96CB-C71258A53619}" type="presParOf" srcId="{AA4194FF-7B33-4304-8EE1-AA3992B92C19}" destId="{DB983CAD-A9CE-4697-89F9-32890205DA42}" srcOrd="7" destOrd="0" presId="urn:microsoft.com/office/officeart/2008/layout/LinedList"/>
    <dgm:cxn modelId="{CC5D5946-746B-40DC-B423-FC706951EB1D}" type="presParOf" srcId="{DB983CAD-A9CE-4697-89F9-32890205DA42}" destId="{C0A36620-F4CE-437A-A031-8E9BE4FF52FE}" srcOrd="0" destOrd="0" presId="urn:microsoft.com/office/officeart/2008/layout/LinedList"/>
    <dgm:cxn modelId="{E90E057C-EA1A-4ABD-A6C5-C2F327E851EF}" type="presParOf" srcId="{DB983CAD-A9CE-4697-89F9-32890205DA42}" destId="{9ED5A53A-C4A6-495A-8818-3A33F1ED0CF9}" srcOrd="1" destOrd="0" presId="urn:microsoft.com/office/officeart/2008/layout/LinedList"/>
    <dgm:cxn modelId="{E183E969-5E25-4E8C-8C7C-7142FE0681EA}" type="presParOf" srcId="{AA4194FF-7B33-4304-8EE1-AA3992B92C19}" destId="{4DDB9EC5-ADB2-4E47-9108-9700D557EC5E}" srcOrd="8" destOrd="0" presId="urn:microsoft.com/office/officeart/2008/layout/LinedList"/>
    <dgm:cxn modelId="{4382583C-FA2C-4DAF-892B-02CD78F86AB0}" type="presParOf" srcId="{AA4194FF-7B33-4304-8EE1-AA3992B92C19}" destId="{75C7550D-5241-4207-A42B-99774CC71780}" srcOrd="9" destOrd="0" presId="urn:microsoft.com/office/officeart/2008/layout/LinedList"/>
    <dgm:cxn modelId="{736A046A-2082-451B-9B25-1DB469BA7032}" type="presParOf" srcId="{75C7550D-5241-4207-A42B-99774CC71780}" destId="{D5FD4061-508C-4BF8-83B5-36E3FD7D3AFD}" srcOrd="0" destOrd="0" presId="urn:microsoft.com/office/officeart/2008/layout/LinedList"/>
    <dgm:cxn modelId="{2A4C7D75-B6D5-4AC2-AD2A-D42DC73D7143}" type="presParOf" srcId="{75C7550D-5241-4207-A42B-99774CC71780}" destId="{33062A29-B47A-489B-AA6D-D1F0CEA461E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B5D352-1E80-4ADC-8F34-2C7161DD8167}"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71805F93-7F83-440E-B309-D34279A4B555}">
      <dgm:prSet/>
      <dgm:spPr/>
      <dgm:t>
        <a:bodyPr/>
        <a:lstStyle/>
        <a:p>
          <a:r>
            <a:rPr lang="de-DE" dirty="0"/>
            <a:t>1. Daten Zugriff erstellen</a:t>
          </a:r>
          <a:endParaRPr lang="en-US" dirty="0"/>
        </a:p>
      </dgm:t>
    </dgm:pt>
    <dgm:pt modelId="{D33B0420-9B5A-4B4C-9BF1-58F9E2BCEF28}" type="parTrans" cxnId="{29213BFC-A683-42B6-A00B-7206B21279C1}">
      <dgm:prSet/>
      <dgm:spPr/>
      <dgm:t>
        <a:bodyPr/>
        <a:lstStyle/>
        <a:p>
          <a:endParaRPr lang="en-US"/>
        </a:p>
      </dgm:t>
    </dgm:pt>
    <dgm:pt modelId="{D6A24C5F-FDE7-4FAF-9557-65CF6EBD3A2D}" type="sibTrans" cxnId="{29213BFC-A683-42B6-A00B-7206B21279C1}">
      <dgm:prSet/>
      <dgm:spPr/>
      <dgm:t>
        <a:bodyPr/>
        <a:lstStyle/>
        <a:p>
          <a:endParaRPr lang="en-US"/>
        </a:p>
      </dgm:t>
    </dgm:pt>
    <dgm:pt modelId="{66A1F5FF-7A59-4786-84EE-193516FE6546}">
      <dgm:prSet/>
      <dgm:spPr/>
      <dgm:t>
        <a:bodyPr/>
        <a:lstStyle/>
        <a:p>
          <a:r>
            <a:rPr lang="de-DE" dirty="0"/>
            <a:t>2. Texte der Log Einträge herausfiltern</a:t>
          </a:r>
          <a:endParaRPr lang="en-US" dirty="0"/>
        </a:p>
      </dgm:t>
    </dgm:pt>
    <dgm:pt modelId="{F3E29084-798A-41E3-9195-F28F7B496600}" type="parTrans" cxnId="{6378AA02-A301-4B72-A8F4-094311FAF60A}">
      <dgm:prSet/>
      <dgm:spPr/>
      <dgm:t>
        <a:bodyPr/>
        <a:lstStyle/>
        <a:p>
          <a:endParaRPr lang="en-US"/>
        </a:p>
      </dgm:t>
    </dgm:pt>
    <dgm:pt modelId="{C2373003-4654-4C34-BE98-0CF4010DBD23}" type="sibTrans" cxnId="{6378AA02-A301-4B72-A8F4-094311FAF60A}">
      <dgm:prSet/>
      <dgm:spPr/>
      <dgm:t>
        <a:bodyPr/>
        <a:lstStyle/>
        <a:p>
          <a:endParaRPr lang="en-US"/>
        </a:p>
      </dgm:t>
    </dgm:pt>
    <dgm:pt modelId="{ED73B545-D622-43FB-93FB-F38B9DDAE81A}">
      <dgm:prSet/>
      <dgm:spPr/>
      <dgm:t>
        <a:bodyPr/>
        <a:lstStyle/>
        <a:p>
          <a:r>
            <a:rPr lang="de-DE" dirty="0"/>
            <a:t>3. Texte in Grundform bringen mit </a:t>
          </a:r>
          <a:r>
            <a:rPr lang="de-DE" dirty="0" err="1"/>
            <a:t>Lemmatization</a:t>
          </a:r>
          <a:endParaRPr lang="en-US" dirty="0"/>
        </a:p>
      </dgm:t>
    </dgm:pt>
    <dgm:pt modelId="{9E6E4A92-DB75-426F-A7ED-4161552A5F6D}" type="parTrans" cxnId="{055D4AA8-CBBB-496C-B85E-8CE119A5A72D}">
      <dgm:prSet/>
      <dgm:spPr/>
      <dgm:t>
        <a:bodyPr/>
        <a:lstStyle/>
        <a:p>
          <a:endParaRPr lang="en-US"/>
        </a:p>
      </dgm:t>
    </dgm:pt>
    <dgm:pt modelId="{E14B6A89-14E0-4C2B-A7D4-C396C8B4E7AE}" type="sibTrans" cxnId="{055D4AA8-CBBB-496C-B85E-8CE119A5A72D}">
      <dgm:prSet/>
      <dgm:spPr/>
      <dgm:t>
        <a:bodyPr/>
        <a:lstStyle/>
        <a:p>
          <a:endParaRPr lang="en-US"/>
        </a:p>
      </dgm:t>
    </dgm:pt>
    <dgm:pt modelId="{90D088F7-F5C7-4618-8744-F81A17C3CC91}">
      <dgm:prSet/>
      <dgm:spPr/>
      <dgm:t>
        <a:bodyPr/>
        <a:lstStyle/>
        <a:p>
          <a:r>
            <a:rPr lang="de-DE" dirty="0"/>
            <a:t>4. </a:t>
          </a:r>
          <a:r>
            <a:rPr lang="de-DE" dirty="0" err="1"/>
            <a:t>Lemmatizierten</a:t>
          </a:r>
          <a:r>
            <a:rPr lang="de-DE" dirty="0"/>
            <a:t> Text in Wörter zerlegen</a:t>
          </a:r>
          <a:endParaRPr lang="en-US" dirty="0"/>
        </a:p>
      </dgm:t>
    </dgm:pt>
    <dgm:pt modelId="{70311DEF-F328-417E-9BB4-524E6006E4A0}" type="parTrans" cxnId="{A649DD2F-097C-4AAF-8066-17BEF661AA55}">
      <dgm:prSet/>
      <dgm:spPr/>
      <dgm:t>
        <a:bodyPr/>
        <a:lstStyle/>
        <a:p>
          <a:endParaRPr lang="en-US"/>
        </a:p>
      </dgm:t>
    </dgm:pt>
    <dgm:pt modelId="{A77D9DD8-81F0-4503-8850-627C25C0CCD6}" type="sibTrans" cxnId="{A649DD2F-097C-4AAF-8066-17BEF661AA55}">
      <dgm:prSet/>
      <dgm:spPr/>
      <dgm:t>
        <a:bodyPr/>
        <a:lstStyle/>
        <a:p>
          <a:endParaRPr lang="en-US"/>
        </a:p>
      </dgm:t>
    </dgm:pt>
    <dgm:pt modelId="{2C5298F6-A493-4246-ACAB-D942090296F9}">
      <dgm:prSet/>
      <dgm:spPr/>
      <dgm:t>
        <a:bodyPr/>
        <a:lstStyle/>
        <a:p>
          <a:r>
            <a:rPr lang="de-DE" dirty="0"/>
            <a:t>5. Zerlegten Text mit </a:t>
          </a:r>
          <a:r>
            <a:rPr lang="de-DE" dirty="0" err="1"/>
            <a:t>Stemming</a:t>
          </a:r>
          <a:endParaRPr lang="de-DE" dirty="0"/>
        </a:p>
      </dgm:t>
    </dgm:pt>
    <dgm:pt modelId="{43C432C7-5C48-4CFE-BAA0-68DC65637E4F}" type="parTrans" cxnId="{EB0CEC6D-E76B-4136-84BB-47D8B1FE6717}">
      <dgm:prSet/>
      <dgm:spPr/>
      <dgm:t>
        <a:bodyPr/>
        <a:lstStyle/>
        <a:p>
          <a:endParaRPr lang="en-US"/>
        </a:p>
      </dgm:t>
    </dgm:pt>
    <dgm:pt modelId="{57B842D4-01E8-4DA7-AE2A-21D0118EB1D3}" type="sibTrans" cxnId="{EB0CEC6D-E76B-4136-84BB-47D8B1FE6717}">
      <dgm:prSet/>
      <dgm:spPr/>
      <dgm:t>
        <a:bodyPr/>
        <a:lstStyle/>
        <a:p>
          <a:endParaRPr lang="en-US"/>
        </a:p>
      </dgm:t>
    </dgm:pt>
    <dgm:pt modelId="{F3FAD382-26DA-4008-B5F6-23BC3F3DF1CC}">
      <dgm:prSet/>
      <dgm:spPr/>
      <dgm:t>
        <a:bodyPr/>
        <a:lstStyle/>
        <a:p>
          <a:r>
            <a:rPr lang="de-DE" dirty="0"/>
            <a:t>6. Daten Bereinigen</a:t>
          </a:r>
        </a:p>
      </dgm:t>
    </dgm:pt>
    <dgm:pt modelId="{4AE80825-7BD4-402A-ACFF-2F1051C27907}" type="parTrans" cxnId="{5BB16F44-A4DF-4E68-A03B-1C9C3BC67112}">
      <dgm:prSet/>
      <dgm:spPr/>
      <dgm:t>
        <a:bodyPr/>
        <a:lstStyle/>
        <a:p>
          <a:endParaRPr lang="en-US"/>
        </a:p>
      </dgm:t>
    </dgm:pt>
    <dgm:pt modelId="{BC6E3B6C-E730-4D29-9088-8715B7DF788F}" type="sibTrans" cxnId="{5BB16F44-A4DF-4E68-A03B-1C9C3BC67112}">
      <dgm:prSet/>
      <dgm:spPr/>
      <dgm:t>
        <a:bodyPr/>
        <a:lstStyle/>
        <a:p>
          <a:endParaRPr lang="en-US"/>
        </a:p>
      </dgm:t>
    </dgm:pt>
    <dgm:pt modelId="{AA4194FF-7B33-4304-8EE1-AA3992B92C19}" type="pres">
      <dgm:prSet presAssocID="{32B5D352-1E80-4ADC-8F34-2C7161DD8167}" presName="vert0" presStyleCnt="0">
        <dgm:presLayoutVars>
          <dgm:dir/>
          <dgm:animOne val="branch"/>
          <dgm:animLvl val="lvl"/>
        </dgm:presLayoutVars>
      </dgm:prSet>
      <dgm:spPr/>
    </dgm:pt>
    <dgm:pt modelId="{3B1956C2-D3BC-4B64-A547-FAAD60713C69}" type="pres">
      <dgm:prSet presAssocID="{71805F93-7F83-440E-B309-D34279A4B555}" presName="thickLine" presStyleLbl="alignNode1" presStyleIdx="0" presStyleCnt="6"/>
      <dgm:spPr/>
    </dgm:pt>
    <dgm:pt modelId="{D5A00DDD-DB7C-44FA-9BE4-9E0846C042E6}" type="pres">
      <dgm:prSet presAssocID="{71805F93-7F83-440E-B309-D34279A4B555}" presName="horz1" presStyleCnt="0"/>
      <dgm:spPr/>
    </dgm:pt>
    <dgm:pt modelId="{71D5278C-C71C-439B-9C94-D2EFC93CF49E}" type="pres">
      <dgm:prSet presAssocID="{71805F93-7F83-440E-B309-D34279A4B555}" presName="tx1" presStyleLbl="revTx" presStyleIdx="0" presStyleCnt="6"/>
      <dgm:spPr/>
    </dgm:pt>
    <dgm:pt modelId="{1583C4FA-4D04-48F6-A40A-40219B17840E}" type="pres">
      <dgm:prSet presAssocID="{71805F93-7F83-440E-B309-D34279A4B555}" presName="vert1" presStyleCnt="0"/>
      <dgm:spPr/>
    </dgm:pt>
    <dgm:pt modelId="{CEA212EF-0056-4C8B-A976-162F2CA0DE20}" type="pres">
      <dgm:prSet presAssocID="{66A1F5FF-7A59-4786-84EE-193516FE6546}" presName="thickLine" presStyleLbl="alignNode1" presStyleIdx="1" presStyleCnt="6"/>
      <dgm:spPr/>
    </dgm:pt>
    <dgm:pt modelId="{B40CA86E-2058-4AF1-810B-C5F20D0E562A}" type="pres">
      <dgm:prSet presAssocID="{66A1F5FF-7A59-4786-84EE-193516FE6546}" presName="horz1" presStyleCnt="0"/>
      <dgm:spPr/>
    </dgm:pt>
    <dgm:pt modelId="{4CC02FEC-F940-4797-AC15-196C2A5C31B8}" type="pres">
      <dgm:prSet presAssocID="{66A1F5FF-7A59-4786-84EE-193516FE6546}" presName="tx1" presStyleLbl="revTx" presStyleIdx="1" presStyleCnt="6"/>
      <dgm:spPr/>
    </dgm:pt>
    <dgm:pt modelId="{B9433B86-FA63-4FE6-A958-518C0D06F441}" type="pres">
      <dgm:prSet presAssocID="{66A1F5FF-7A59-4786-84EE-193516FE6546}" presName="vert1" presStyleCnt="0"/>
      <dgm:spPr/>
    </dgm:pt>
    <dgm:pt modelId="{4AF42601-9F90-40E1-AC5B-C1D98AD0D0AE}" type="pres">
      <dgm:prSet presAssocID="{ED73B545-D622-43FB-93FB-F38B9DDAE81A}" presName="thickLine" presStyleLbl="alignNode1" presStyleIdx="2" presStyleCnt="6"/>
      <dgm:spPr/>
    </dgm:pt>
    <dgm:pt modelId="{5B70A791-BB78-4872-A8B7-3759B71001DC}" type="pres">
      <dgm:prSet presAssocID="{ED73B545-D622-43FB-93FB-F38B9DDAE81A}" presName="horz1" presStyleCnt="0"/>
      <dgm:spPr/>
    </dgm:pt>
    <dgm:pt modelId="{1BCB1CAC-82C0-4F93-8EB2-C556D0E69138}" type="pres">
      <dgm:prSet presAssocID="{ED73B545-D622-43FB-93FB-F38B9DDAE81A}" presName="tx1" presStyleLbl="revTx" presStyleIdx="2" presStyleCnt="6"/>
      <dgm:spPr/>
    </dgm:pt>
    <dgm:pt modelId="{4DF29D2D-FCC5-4978-B93A-30B480E43555}" type="pres">
      <dgm:prSet presAssocID="{ED73B545-D622-43FB-93FB-F38B9DDAE81A}" presName="vert1" presStyleCnt="0"/>
      <dgm:spPr/>
    </dgm:pt>
    <dgm:pt modelId="{142B6D18-19C5-467E-9728-F1D4B452A777}" type="pres">
      <dgm:prSet presAssocID="{90D088F7-F5C7-4618-8744-F81A17C3CC91}" presName="thickLine" presStyleLbl="alignNode1" presStyleIdx="3" presStyleCnt="6"/>
      <dgm:spPr/>
    </dgm:pt>
    <dgm:pt modelId="{DB983CAD-A9CE-4697-89F9-32890205DA42}" type="pres">
      <dgm:prSet presAssocID="{90D088F7-F5C7-4618-8744-F81A17C3CC91}" presName="horz1" presStyleCnt="0"/>
      <dgm:spPr/>
    </dgm:pt>
    <dgm:pt modelId="{C0A36620-F4CE-437A-A031-8E9BE4FF52FE}" type="pres">
      <dgm:prSet presAssocID="{90D088F7-F5C7-4618-8744-F81A17C3CC91}" presName="tx1" presStyleLbl="revTx" presStyleIdx="3" presStyleCnt="6"/>
      <dgm:spPr/>
    </dgm:pt>
    <dgm:pt modelId="{9ED5A53A-C4A6-495A-8818-3A33F1ED0CF9}" type="pres">
      <dgm:prSet presAssocID="{90D088F7-F5C7-4618-8744-F81A17C3CC91}" presName="vert1" presStyleCnt="0"/>
      <dgm:spPr/>
    </dgm:pt>
    <dgm:pt modelId="{4DDB9EC5-ADB2-4E47-9108-9700D557EC5E}" type="pres">
      <dgm:prSet presAssocID="{2C5298F6-A493-4246-ACAB-D942090296F9}" presName="thickLine" presStyleLbl="alignNode1" presStyleIdx="4" presStyleCnt="6"/>
      <dgm:spPr/>
    </dgm:pt>
    <dgm:pt modelId="{75C7550D-5241-4207-A42B-99774CC71780}" type="pres">
      <dgm:prSet presAssocID="{2C5298F6-A493-4246-ACAB-D942090296F9}" presName="horz1" presStyleCnt="0"/>
      <dgm:spPr/>
    </dgm:pt>
    <dgm:pt modelId="{D5FD4061-508C-4BF8-83B5-36E3FD7D3AFD}" type="pres">
      <dgm:prSet presAssocID="{2C5298F6-A493-4246-ACAB-D942090296F9}" presName="tx1" presStyleLbl="revTx" presStyleIdx="4" presStyleCnt="6"/>
      <dgm:spPr/>
    </dgm:pt>
    <dgm:pt modelId="{33062A29-B47A-489B-AA6D-D1F0CEA461E5}" type="pres">
      <dgm:prSet presAssocID="{2C5298F6-A493-4246-ACAB-D942090296F9}" presName="vert1" presStyleCnt="0"/>
      <dgm:spPr/>
    </dgm:pt>
    <dgm:pt modelId="{B6E3AE86-D8E3-4304-92E1-7CC57DF2C8CA}" type="pres">
      <dgm:prSet presAssocID="{F3FAD382-26DA-4008-B5F6-23BC3F3DF1CC}" presName="thickLine" presStyleLbl="alignNode1" presStyleIdx="5" presStyleCnt="6"/>
      <dgm:spPr/>
    </dgm:pt>
    <dgm:pt modelId="{9FD3E9D9-FD0D-4521-91DE-B24CAA2748C2}" type="pres">
      <dgm:prSet presAssocID="{F3FAD382-26DA-4008-B5F6-23BC3F3DF1CC}" presName="horz1" presStyleCnt="0"/>
      <dgm:spPr/>
    </dgm:pt>
    <dgm:pt modelId="{DF9080AE-C644-47B9-A96E-A60CD004680A}" type="pres">
      <dgm:prSet presAssocID="{F3FAD382-26DA-4008-B5F6-23BC3F3DF1CC}" presName="tx1" presStyleLbl="revTx" presStyleIdx="5" presStyleCnt="6"/>
      <dgm:spPr/>
    </dgm:pt>
    <dgm:pt modelId="{C4EF29DB-7423-4C7B-9116-4A10752BC64B}" type="pres">
      <dgm:prSet presAssocID="{F3FAD382-26DA-4008-B5F6-23BC3F3DF1CC}" presName="vert1" presStyleCnt="0"/>
      <dgm:spPr/>
    </dgm:pt>
  </dgm:ptLst>
  <dgm:cxnLst>
    <dgm:cxn modelId="{6378AA02-A301-4B72-A8F4-094311FAF60A}" srcId="{32B5D352-1E80-4ADC-8F34-2C7161DD8167}" destId="{66A1F5FF-7A59-4786-84EE-193516FE6546}" srcOrd="1" destOrd="0" parTransId="{F3E29084-798A-41E3-9195-F28F7B496600}" sibTransId="{C2373003-4654-4C34-BE98-0CF4010DBD23}"/>
    <dgm:cxn modelId="{85BA841F-DD58-40AE-9698-4D2D0BB1DDA4}" type="presOf" srcId="{90D088F7-F5C7-4618-8744-F81A17C3CC91}" destId="{C0A36620-F4CE-437A-A031-8E9BE4FF52FE}" srcOrd="0" destOrd="0" presId="urn:microsoft.com/office/officeart/2008/layout/LinedList"/>
    <dgm:cxn modelId="{A649DD2F-097C-4AAF-8066-17BEF661AA55}" srcId="{32B5D352-1E80-4ADC-8F34-2C7161DD8167}" destId="{90D088F7-F5C7-4618-8744-F81A17C3CC91}" srcOrd="3" destOrd="0" parTransId="{70311DEF-F328-417E-9BB4-524E6006E4A0}" sibTransId="{A77D9DD8-81F0-4503-8850-627C25C0CCD6}"/>
    <dgm:cxn modelId="{5BB16F44-A4DF-4E68-A03B-1C9C3BC67112}" srcId="{32B5D352-1E80-4ADC-8F34-2C7161DD8167}" destId="{F3FAD382-26DA-4008-B5F6-23BC3F3DF1CC}" srcOrd="5" destOrd="0" parTransId="{4AE80825-7BD4-402A-ACFF-2F1051C27907}" sibTransId="{BC6E3B6C-E730-4D29-9088-8715B7DF788F}"/>
    <dgm:cxn modelId="{FBCD006B-63F8-47C7-A13D-718F319BC40D}" type="presOf" srcId="{ED73B545-D622-43FB-93FB-F38B9DDAE81A}" destId="{1BCB1CAC-82C0-4F93-8EB2-C556D0E69138}" srcOrd="0" destOrd="0" presId="urn:microsoft.com/office/officeart/2008/layout/LinedList"/>
    <dgm:cxn modelId="{EB0CEC6D-E76B-4136-84BB-47D8B1FE6717}" srcId="{32B5D352-1E80-4ADC-8F34-2C7161DD8167}" destId="{2C5298F6-A493-4246-ACAB-D942090296F9}" srcOrd="4" destOrd="0" parTransId="{43C432C7-5C48-4CFE-BAA0-68DC65637E4F}" sibTransId="{57B842D4-01E8-4DA7-AE2A-21D0118EB1D3}"/>
    <dgm:cxn modelId="{2947379F-6650-48EC-9673-A23A9ED13785}" type="presOf" srcId="{71805F93-7F83-440E-B309-D34279A4B555}" destId="{71D5278C-C71C-439B-9C94-D2EFC93CF49E}" srcOrd="0" destOrd="0" presId="urn:microsoft.com/office/officeart/2008/layout/LinedList"/>
    <dgm:cxn modelId="{055D4AA8-CBBB-496C-B85E-8CE119A5A72D}" srcId="{32B5D352-1E80-4ADC-8F34-2C7161DD8167}" destId="{ED73B545-D622-43FB-93FB-F38B9DDAE81A}" srcOrd="2" destOrd="0" parTransId="{9E6E4A92-DB75-426F-A7ED-4161552A5F6D}" sibTransId="{E14B6A89-14E0-4C2B-A7D4-C396C8B4E7AE}"/>
    <dgm:cxn modelId="{63C532B1-A687-475D-82EB-2FE4CDDEB8BC}" type="presOf" srcId="{66A1F5FF-7A59-4786-84EE-193516FE6546}" destId="{4CC02FEC-F940-4797-AC15-196C2A5C31B8}" srcOrd="0" destOrd="0" presId="urn:microsoft.com/office/officeart/2008/layout/LinedList"/>
    <dgm:cxn modelId="{683770CB-2F2D-4C95-A6D0-5D5F1CCA3856}" type="presOf" srcId="{32B5D352-1E80-4ADC-8F34-2C7161DD8167}" destId="{AA4194FF-7B33-4304-8EE1-AA3992B92C19}" srcOrd="0" destOrd="0" presId="urn:microsoft.com/office/officeart/2008/layout/LinedList"/>
    <dgm:cxn modelId="{B27524E1-8068-4D07-8256-00F3055B8048}" type="presOf" srcId="{2C5298F6-A493-4246-ACAB-D942090296F9}" destId="{D5FD4061-508C-4BF8-83B5-36E3FD7D3AFD}" srcOrd="0" destOrd="0" presId="urn:microsoft.com/office/officeart/2008/layout/LinedList"/>
    <dgm:cxn modelId="{DAD59EF9-9E07-43BD-8A09-1B7597D440F5}" type="presOf" srcId="{F3FAD382-26DA-4008-B5F6-23BC3F3DF1CC}" destId="{DF9080AE-C644-47B9-A96E-A60CD004680A}" srcOrd="0" destOrd="0" presId="urn:microsoft.com/office/officeart/2008/layout/LinedList"/>
    <dgm:cxn modelId="{29213BFC-A683-42B6-A00B-7206B21279C1}" srcId="{32B5D352-1E80-4ADC-8F34-2C7161DD8167}" destId="{71805F93-7F83-440E-B309-D34279A4B555}" srcOrd="0" destOrd="0" parTransId="{D33B0420-9B5A-4B4C-9BF1-58F9E2BCEF28}" sibTransId="{D6A24C5F-FDE7-4FAF-9557-65CF6EBD3A2D}"/>
    <dgm:cxn modelId="{5627526D-CFD2-40F4-8272-60A7C68CF024}" type="presParOf" srcId="{AA4194FF-7B33-4304-8EE1-AA3992B92C19}" destId="{3B1956C2-D3BC-4B64-A547-FAAD60713C69}" srcOrd="0" destOrd="0" presId="urn:microsoft.com/office/officeart/2008/layout/LinedList"/>
    <dgm:cxn modelId="{BF9EC0D2-0218-4928-A196-84EDC42C4518}" type="presParOf" srcId="{AA4194FF-7B33-4304-8EE1-AA3992B92C19}" destId="{D5A00DDD-DB7C-44FA-9BE4-9E0846C042E6}" srcOrd="1" destOrd="0" presId="urn:microsoft.com/office/officeart/2008/layout/LinedList"/>
    <dgm:cxn modelId="{9D9E4031-DC96-4F00-9A92-D7337D55982C}" type="presParOf" srcId="{D5A00DDD-DB7C-44FA-9BE4-9E0846C042E6}" destId="{71D5278C-C71C-439B-9C94-D2EFC93CF49E}" srcOrd="0" destOrd="0" presId="urn:microsoft.com/office/officeart/2008/layout/LinedList"/>
    <dgm:cxn modelId="{72D1F3D5-B373-4865-8AC2-07C6468C221F}" type="presParOf" srcId="{D5A00DDD-DB7C-44FA-9BE4-9E0846C042E6}" destId="{1583C4FA-4D04-48F6-A40A-40219B17840E}" srcOrd="1" destOrd="0" presId="urn:microsoft.com/office/officeart/2008/layout/LinedList"/>
    <dgm:cxn modelId="{04FDBBC3-89FE-4CBB-8D91-0336019B9C8C}" type="presParOf" srcId="{AA4194FF-7B33-4304-8EE1-AA3992B92C19}" destId="{CEA212EF-0056-4C8B-A976-162F2CA0DE20}" srcOrd="2" destOrd="0" presId="urn:microsoft.com/office/officeart/2008/layout/LinedList"/>
    <dgm:cxn modelId="{2A9379DD-2E9A-41B9-B2E5-11DEAFC7B442}" type="presParOf" srcId="{AA4194FF-7B33-4304-8EE1-AA3992B92C19}" destId="{B40CA86E-2058-4AF1-810B-C5F20D0E562A}" srcOrd="3" destOrd="0" presId="urn:microsoft.com/office/officeart/2008/layout/LinedList"/>
    <dgm:cxn modelId="{4BF123CA-E5A8-4764-8DD0-1C3F95DE5423}" type="presParOf" srcId="{B40CA86E-2058-4AF1-810B-C5F20D0E562A}" destId="{4CC02FEC-F940-4797-AC15-196C2A5C31B8}" srcOrd="0" destOrd="0" presId="urn:microsoft.com/office/officeart/2008/layout/LinedList"/>
    <dgm:cxn modelId="{8378EC6A-6F95-48B0-99C8-BDCB72262028}" type="presParOf" srcId="{B40CA86E-2058-4AF1-810B-C5F20D0E562A}" destId="{B9433B86-FA63-4FE6-A958-518C0D06F441}" srcOrd="1" destOrd="0" presId="urn:microsoft.com/office/officeart/2008/layout/LinedList"/>
    <dgm:cxn modelId="{F591096F-B290-49E0-AB74-FF7CDC869462}" type="presParOf" srcId="{AA4194FF-7B33-4304-8EE1-AA3992B92C19}" destId="{4AF42601-9F90-40E1-AC5B-C1D98AD0D0AE}" srcOrd="4" destOrd="0" presId="urn:microsoft.com/office/officeart/2008/layout/LinedList"/>
    <dgm:cxn modelId="{E1304ADF-CEC7-422E-A962-71A7DB5F53AA}" type="presParOf" srcId="{AA4194FF-7B33-4304-8EE1-AA3992B92C19}" destId="{5B70A791-BB78-4872-A8B7-3759B71001DC}" srcOrd="5" destOrd="0" presId="urn:microsoft.com/office/officeart/2008/layout/LinedList"/>
    <dgm:cxn modelId="{A836B637-D0BC-4E03-9B61-3CE6C0F7D6E1}" type="presParOf" srcId="{5B70A791-BB78-4872-A8B7-3759B71001DC}" destId="{1BCB1CAC-82C0-4F93-8EB2-C556D0E69138}" srcOrd="0" destOrd="0" presId="urn:microsoft.com/office/officeart/2008/layout/LinedList"/>
    <dgm:cxn modelId="{3EB15310-47CD-4131-99C7-97ABAFAC8E83}" type="presParOf" srcId="{5B70A791-BB78-4872-A8B7-3759B71001DC}" destId="{4DF29D2D-FCC5-4978-B93A-30B480E43555}" srcOrd="1" destOrd="0" presId="urn:microsoft.com/office/officeart/2008/layout/LinedList"/>
    <dgm:cxn modelId="{98113063-CC77-474C-B386-6E8EB1B342FC}" type="presParOf" srcId="{AA4194FF-7B33-4304-8EE1-AA3992B92C19}" destId="{142B6D18-19C5-467E-9728-F1D4B452A777}" srcOrd="6" destOrd="0" presId="urn:microsoft.com/office/officeart/2008/layout/LinedList"/>
    <dgm:cxn modelId="{50AD2144-886F-4D66-96CB-C71258A53619}" type="presParOf" srcId="{AA4194FF-7B33-4304-8EE1-AA3992B92C19}" destId="{DB983CAD-A9CE-4697-89F9-32890205DA42}" srcOrd="7" destOrd="0" presId="urn:microsoft.com/office/officeart/2008/layout/LinedList"/>
    <dgm:cxn modelId="{CC5D5946-746B-40DC-B423-FC706951EB1D}" type="presParOf" srcId="{DB983CAD-A9CE-4697-89F9-32890205DA42}" destId="{C0A36620-F4CE-437A-A031-8E9BE4FF52FE}" srcOrd="0" destOrd="0" presId="urn:microsoft.com/office/officeart/2008/layout/LinedList"/>
    <dgm:cxn modelId="{E90E057C-EA1A-4ABD-A6C5-C2F327E851EF}" type="presParOf" srcId="{DB983CAD-A9CE-4697-89F9-32890205DA42}" destId="{9ED5A53A-C4A6-495A-8818-3A33F1ED0CF9}" srcOrd="1" destOrd="0" presId="urn:microsoft.com/office/officeart/2008/layout/LinedList"/>
    <dgm:cxn modelId="{E183E969-5E25-4E8C-8C7C-7142FE0681EA}" type="presParOf" srcId="{AA4194FF-7B33-4304-8EE1-AA3992B92C19}" destId="{4DDB9EC5-ADB2-4E47-9108-9700D557EC5E}" srcOrd="8" destOrd="0" presId="urn:microsoft.com/office/officeart/2008/layout/LinedList"/>
    <dgm:cxn modelId="{4382583C-FA2C-4DAF-892B-02CD78F86AB0}" type="presParOf" srcId="{AA4194FF-7B33-4304-8EE1-AA3992B92C19}" destId="{75C7550D-5241-4207-A42B-99774CC71780}" srcOrd="9" destOrd="0" presId="urn:microsoft.com/office/officeart/2008/layout/LinedList"/>
    <dgm:cxn modelId="{736A046A-2082-451B-9B25-1DB469BA7032}" type="presParOf" srcId="{75C7550D-5241-4207-A42B-99774CC71780}" destId="{D5FD4061-508C-4BF8-83B5-36E3FD7D3AFD}" srcOrd="0" destOrd="0" presId="urn:microsoft.com/office/officeart/2008/layout/LinedList"/>
    <dgm:cxn modelId="{2A4C7D75-B6D5-4AC2-AD2A-D42DC73D7143}" type="presParOf" srcId="{75C7550D-5241-4207-A42B-99774CC71780}" destId="{33062A29-B47A-489B-AA6D-D1F0CEA461E5}" srcOrd="1" destOrd="0" presId="urn:microsoft.com/office/officeart/2008/layout/LinedList"/>
    <dgm:cxn modelId="{287C4BA5-26F9-4ED4-8473-91D40E9A44AB}" type="presParOf" srcId="{AA4194FF-7B33-4304-8EE1-AA3992B92C19}" destId="{B6E3AE86-D8E3-4304-92E1-7CC57DF2C8CA}" srcOrd="10" destOrd="0" presId="urn:microsoft.com/office/officeart/2008/layout/LinedList"/>
    <dgm:cxn modelId="{BE57A04B-0B57-4D21-8488-A328FC18C425}" type="presParOf" srcId="{AA4194FF-7B33-4304-8EE1-AA3992B92C19}" destId="{9FD3E9D9-FD0D-4521-91DE-B24CAA2748C2}" srcOrd="11" destOrd="0" presId="urn:microsoft.com/office/officeart/2008/layout/LinedList"/>
    <dgm:cxn modelId="{0BF51B65-F260-48A8-BDDC-9897E1A10764}" type="presParOf" srcId="{9FD3E9D9-FD0D-4521-91DE-B24CAA2748C2}" destId="{DF9080AE-C644-47B9-A96E-A60CD004680A}" srcOrd="0" destOrd="0" presId="urn:microsoft.com/office/officeart/2008/layout/LinedList"/>
    <dgm:cxn modelId="{EEB96F4D-A098-431D-BAEA-7A1191522E92}" type="presParOf" srcId="{9FD3E9D9-FD0D-4521-91DE-B24CAA2748C2}" destId="{C4EF29DB-7423-4C7B-9116-4A10752BC64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1956C2-D3BC-4B64-A547-FAAD60713C69}">
      <dsp:nvSpPr>
        <dsp:cNvPr id="0" name=""/>
        <dsp:cNvSpPr/>
      </dsp:nvSpPr>
      <dsp:spPr>
        <a:xfrm>
          <a:off x="0" y="379"/>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D5278C-C71C-439B-9C94-D2EFC93CF49E}">
      <dsp:nvSpPr>
        <dsp:cNvPr id="0" name=""/>
        <dsp:cNvSpPr/>
      </dsp:nvSpPr>
      <dsp:spPr>
        <a:xfrm>
          <a:off x="0" y="379"/>
          <a:ext cx="10515600" cy="621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de-DE" sz="2800" kern="1200" dirty="0"/>
            <a:t>1. Daten Zugriff erstellen</a:t>
          </a:r>
          <a:endParaRPr lang="en-US" sz="2800" kern="1200" dirty="0"/>
        </a:p>
      </dsp:txBody>
      <dsp:txXfrm>
        <a:off x="0" y="379"/>
        <a:ext cx="10515600" cy="621166"/>
      </dsp:txXfrm>
    </dsp:sp>
    <dsp:sp modelId="{CEA212EF-0056-4C8B-A976-162F2CA0DE20}">
      <dsp:nvSpPr>
        <dsp:cNvPr id="0" name=""/>
        <dsp:cNvSpPr/>
      </dsp:nvSpPr>
      <dsp:spPr>
        <a:xfrm>
          <a:off x="0" y="62154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C02FEC-F940-4797-AC15-196C2A5C31B8}">
      <dsp:nvSpPr>
        <dsp:cNvPr id="0" name=""/>
        <dsp:cNvSpPr/>
      </dsp:nvSpPr>
      <dsp:spPr>
        <a:xfrm>
          <a:off x="0" y="621546"/>
          <a:ext cx="10515600" cy="621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de-DE" sz="2800" kern="1200" dirty="0"/>
            <a:t>2. Fehlerhafte Daten werden entfernt</a:t>
          </a:r>
          <a:endParaRPr lang="en-US" sz="2800" kern="1200" dirty="0"/>
        </a:p>
      </dsp:txBody>
      <dsp:txXfrm>
        <a:off x="0" y="621546"/>
        <a:ext cx="10515600" cy="621166"/>
      </dsp:txXfrm>
    </dsp:sp>
    <dsp:sp modelId="{4AF42601-9F90-40E1-AC5B-C1D98AD0D0AE}">
      <dsp:nvSpPr>
        <dsp:cNvPr id="0" name=""/>
        <dsp:cNvSpPr/>
      </dsp:nvSpPr>
      <dsp:spPr>
        <a:xfrm>
          <a:off x="0" y="124271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CB1CAC-82C0-4F93-8EB2-C556D0E69138}">
      <dsp:nvSpPr>
        <dsp:cNvPr id="0" name=""/>
        <dsp:cNvSpPr/>
      </dsp:nvSpPr>
      <dsp:spPr>
        <a:xfrm>
          <a:off x="0" y="1242713"/>
          <a:ext cx="10515600" cy="621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de-DE" sz="2800" kern="1200" dirty="0"/>
            <a:t>3. Neue Feature hinzufügen (Zielvariable)</a:t>
          </a:r>
          <a:endParaRPr lang="en-US" sz="2800" kern="1200" dirty="0"/>
        </a:p>
      </dsp:txBody>
      <dsp:txXfrm>
        <a:off x="0" y="1242713"/>
        <a:ext cx="10515600" cy="621166"/>
      </dsp:txXfrm>
    </dsp:sp>
    <dsp:sp modelId="{142B6D18-19C5-467E-9728-F1D4B452A777}">
      <dsp:nvSpPr>
        <dsp:cNvPr id="0" name=""/>
        <dsp:cNvSpPr/>
      </dsp:nvSpPr>
      <dsp:spPr>
        <a:xfrm>
          <a:off x="0" y="1863879"/>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A36620-F4CE-437A-A031-8E9BE4FF52FE}">
      <dsp:nvSpPr>
        <dsp:cNvPr id="0" name=""/>
        <dsp:cNvSpPr/>
      </dsp:nvSpPr>
      <dsp:spPr>
        <a:xfrm>
          <a:off x="0" y="1863879"/>
          <a:ext cx="10515600" cy="621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de-DE" sz="2800" kern="1200" dirty="0"/>
            <a:t>4. Nicht relevante Feature werden aus dem Datensatz entfernt</a:t>
          </a:r>
          <a:endParaRPr lang="en-US" sz="2800" kern="1200" dirty="0"/>
        </a:p>
      </dsp:txBody>
      <dsp:txXfrm>
        <a:off x="0" y="1863879"/>
        <a:ext cx="10515600" cy="621166"/>
      </dsp:txXfrm>
    </dsp:sp>
    <dsp:sp modelId="{4DDB9EC5-ADB2-4E47-9108-9700D557EC5E}">
      <dsp:nvSpPr>
        <dsp:cNvPr id="0" name=""/>
        <dsp:cNvSpPr/>
      </dsp:nvSpPr>
      <dsp:spPr>
        <a:xfrm>
          <a:off x="0" y="248504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FD4061-508C-4BF8-83B5-36E3FD7D3AFD}">
      <dsp:nvSpPr>
        <dsp:cNvPr id="0" name=""/>
        <dsp:cNvSpPr/>
      </dsp:nvSpPr>
      <dsp:spPr>
        <a:xfrm>
          <a:off x="0" y="2485046"/>
          <a:ext cx="10515600" cy="621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endParaRPr lang="en-US" sz="2800" kern="1200" dirty="0"/>
        </a:p>
      </dsp:txBody>
      <dsp:txXfrm>
        <a:off x="0" y="2485046"/>
        <a:ext cx="10515600" cy="6211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1956C2-D3BC-4B64-A547-FAAD60713C69}">
      <dsp:nvSpPr>
        <dsp:cNvPr id="0" name=""/>
        <dsp:cNvSpPr/>
      </dsp:nvSpPr>
      <dsp:spPr>
        <a:xfrm>
          <a:off x="0" y="151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D5278C-C71C-439B-9C94-D2EFC93CF49E}">
      <dsp:nvSpPr>
        <dsp:cNvPr id="0" name=""/>
        <dsp:cNvSpPr/>
      </dsp:nvSpPr>
      <dsp:spPr>
        <a:xfrm>
          <a:off x="0" y="1516"/>
          <a:ext cx="10515600" cy="5172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de-DE" sz="2300" kern="1200" dirty="0"/>
            <a:t>1. Daten Zugriff erstellen</a:t>
          </a:r>
          <a:endParaRPr lang="en-US" sz="2300" kern="1200" dirty="0"/>
        </a:p>
      </dsp:txBody>
      <dsp:txXfrm>
        <a:off x="0" y="1516"/>
        <a:ext cx="10515600" cy="517259"/>
      </dsp:txXfrm>
    </dsp:sp>
    <dsp:sp modelId="{CEA212EF-0056-4C8B-A976-162F2CA0DE20}">
      <dsp:nvSpPr>
        <dsp:cNvPr id="0" name=""/>
        <dsp:cNvSpPr/>
      </dsp:nvSpPr>
      <dsp:spPr>
        <a:xfrm>
          <a:off x="0" y="51877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C02FEC-F940-4797-AC15-196C2A5C31B8}">
      <dsp:nvSpPr>
        <dsp:cNvPr id="0" name=""/>
        <dsp:cNvSpPr/>
      </dsp:nvSpPr>
      <dsp:spPr>
        <a:xfrm>
          <a:off x="0" y="518776"/>
          <a:ext cx="10515600" cy="5172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de-DE" sz="2300" kern="1200" dirty="0"/>
            <a:t>2. Texte der Log Einträge herausfiltern</a:t>
          </a:r>
          <a:endParaRPr lang="en-US" sz="2300" kern="1200" dirty="0"/>
        </a:p>
      </dsp:txBody>
      <dsp:txXfrm>
        <a:off x="0" y="518776"/>
        <a:ext cx="10515600" cy="517259"/>
      </dsp:txXfrm>
    </dsp:sp>
    <dsp:sp modelId="{4AF42601-9F90-40E1-AC5B-C1D98AD0D0AE}">
      <dsp:nvSpPr>
        <dsp:cNvPr id="0" name=""/>
        <dsp:cNvSpPr/>
      </dsp:nvSpPr>
      <dsp:spPr>
        <a:xfrm>
          <a:off x="0" y="103603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CB1CAC-82C0-4F93-8EB2-C556D0E69138}">
      <dsp:nvSpPr>
        <dsp:cNvPr id="0" name=""/>
        <dsp:cNvSpPr/>
      </dsp:nvSpPr>
      <dsp:spPr>
        <a:xfrm>
          <a:off x="0" y="1036036"/>
          <a:ext cx="10515600" cy="5172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de-DE" sz="2300" kern="1200" dirty="0"/>
            <a:t>3. Texte in Grundform bringen mit </a:t>
          </a:r>
          <a:r>
            <a:rPr lang="de-DE" sz="2300" kern="1200" dirty="0" err="1"/>
            <a:t>Lemmatization</a:t>
          </a:r>
          <a:endParaRPr lang="en-US" sz="2300" kern="1200" dirty="0"/>
        </a:p>
      </dsp:txBody>
      <dsp:txXfrm>
        <a:off x="0" y="1036036"/>
        <a:ext cx="10515600" cy="517259"/>
      </dsp:txXfrm>
    </dsp:sp>
    <dsp:sp modelId="{142B6D18-19C5-467E-9728-F1D4B452A777}">
      <dsp:nvSpPr>
        <dsp:cNvPr id="0" name=""/>
        <dsp:cNvSpPr/>
      </dsp:nvSpPr>
      <dsp:spPr>
        <a:xfrm>
          <a:off x="0" y="155329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A36620-F4CE-437A-A031-8E9BE4FF52FE}">
      <dsp:nvSpPr>
        <dsp:cNvPr id="0" name=""/>
        <dsp:cNvSpPr/>
      </dsp:nvSpPr>
      <dsp:spPr>
        <a:xfrm>
          <a:off x="0" y="1553296"/>
          <a:ext cx="10515600" cy="5172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de-DE" sz="2300" kern="1200" dirty="0"/>
            <a:t>4. </a:t>
          </a:r>
          <a:r>
            <a:rPr lang="de-DE" sz="2300" kern="1200" dirty="0" err="1"/>
            <a:t>Lemmatizierten</a:t>
          </a:r>
          <a:r>
            <a:rPr lang="de-DE" sz="2300" kern="1200" dirty="0"/>
            <a:t> Text in Wörter zerlegen</a:t>
          </a:r>
          <a:endParaRPr lang="en-US" sz="2300" kern="1200" dirty="0"/>
        </a:p>
      </dsp:txBody>
      <dsp:txXfrm>
        <a:off x="0" y="1553296"/>
        <a:ext cx="10515600" cy="517259"/>
      </dsp:txXfrm>
    </dsp:sp>
    <dsp:sp modelId="{4DDB9EC5-ADB2-4E47-9108-9700D557EC5E}">
      <dsp:nvSpPr>
        <dsp:cNvPr id="0" name=""/>
        <dsp:cNvSpPr/>
      </dsp:nvSpPr>
      <dsp:spPr>
        <a:xfrm>
          <a:off x="0" y="207055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FD4061-508C-4BF8-83B5-36E3FD7D3AFD}">
      <dsp:nvSpPr>
        <dsp:cNvPr id="0" name=""/>
        <dsp:cNvSpPr/>
      </dsp:nvSpPr>
      <dsp:spPr>
        <a:xfrm>
          <a:off x="0" y="2070556"/>
          <a:ext cx="10515600" cy="5172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de-DE" sz="2300" kern="1200" dirty="0"/>
            <a:t>5. Zerlegten Text mit </a:t>
          </a:r>
          <a:r>
            <a:rPr lang="de-DE" sz="2300" kern="1200" dirty="0" err="1"/>
            <a:t>Stemming</a:t>
          </a:r>
          <a:endParaRPr lang="de-DE" sz="2300" kern="1200" dirty="0"/>
        </a:p>
      </dsp:txBody>
      <dsp:txXfrm>
        <a:off x="0" y="2070556"/>
        <a:ext cx="10515600" cy="517259"/>
      </dsp:txXfrm>
    </dsp:sp>
    <dsp:sp modelId="{B6E3AE86-D8E3-4304-92E1-7CC57DF2C8CA}">
      <dsp:nvSpPr>
        <dsp:cNvPr id="0" name=""/>
        <dsp:cNvSpPr/>
      </dsp:nvSpPr>
      <dsp:spPr>
        <a:xfrm>
          <a:off x="0" y="258781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9080AE-C644-47B9-A96E-A60CD004680A}">
      <dsp:nvSpPr>
        <dsp:cNvPr id="0" name=""/>
        <dsp:cNvSpPr/>
      </dsp:nvSpPr>
      <dsp:spPr>
        <a:xfrm>
          <a:off x="0" y="2587816"/>
          <a:ext cx="10515600" cy="5172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de-DE" sz="2300" kern="1200" dirty="0"/>
            <a:t>6. Daten Bereinigen</a:t>
          </a:r>
        </a:p>
      </dsp:txBody>
      <dsp:txXfrm>
        <a:off x="0" y="2587816"/>
        <a:ext cx="10515600" cy="51725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E4802E-3A1F-476D-8C5F-FA8A5493684E}" type="datetimeFigureOut">
              <a:rPr lang="en-US" smtClean="0"/>
              <a:t>2/25/2024</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DD7745-79BD-4570-92F6-045CD7F1EEDB}" type="slidenum">
              <a:rPr lang="en-US" smtClean="0"/>
              <a:t>‹Nr.›</a:t>
            </a:fld>
            <a:endParaRPr lang="en-US"/>
          </a:p>
        </p:txBody>
      </p:sp>
    </p:spTree>
    <p:extLst>
      <p:ext uri="{BB962C8B-B14F-4D97-AF65-F5344CB8AC3E}">
        <p14:creationId xmlns:p14="http://schemas.microsoft.com/office/powerpoint/2010/main" val="2204527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lvl="1"/>
            <a:r>
              <a:rPr lang="en-US" dirty="0"/>
              <a:t>ID</a:t>
            </a:r>
          </a:p>
          <a:p>
            <a:pPr lvl="1"/>
            <a:r>
              <a:rPr lang="en-US" dirty="0" err="1"/>
              <a:t>MesswertID</a:t>
            </a:r>
            <a:endParaRPr lang="en-US" dirty="0"/>
          </a:p>
          <a:p>
            <a:pPr lvl="1"/>
            <a:r>
              <a:rPr lang="en-US" dirty="0" err="1"/>
              <a:t>SystemID</a:t>
            </a:r>
            <a:endParaRPr lang="en-US" dirty="0"/>
          </a:p>
          <a:p>
            <a:pPr lvl="1"/>
            <a:r>
              <a:rPr lang="en-US" dirty="0"/>
              <a:t>Datum</a:t>
            </a:r>
          </a:p>
          <a:p>
            <a:pPr lvl="1"/>
            <a:r>
              <a:rPr lang="en-US" dirty="0"/>
              <a:t>Zeit</a:t>
            </a:r>
          </a:p>
          <a:p>
            <a:pPr lvl="1"/>
            <a:r>
              <a:rPr lang="en-US" dirty="0"/>
              <a:t>CPU</a:t>
            </a:r>
          </a:p>
          <a:p>
            <a:pPr lvl="1"/>
            <a:r>
              <a:rPr lang="en-US" dirty="0"/>
              <a:t>RAM</a:t>
            </a:r>
          </a:p>
          <a:p>
            <a:pPr lvl="1"/>
            <a:r>
              <a:rPr lang="en-US" dirty="0"/>
              <a:t>HD</a:t>
            </a:r>
          </a:p>
          <a:p>
            <a:pPr lvl="1"/>
            <a:r>
              <a:rPr lang="en-US" dirty="0"/>
              <a:t>Network</a:t>
            </a:r>
          </a:p>
          <a:p>
            <a:pPr lvl="1"/>
            <a:r>
              <a:rPr lang="en-US" dirty="0" err="1"/>
              <a:t>ServiceOK</a:t>
            </a:r>
            <a:endParaRPr lang="en-US" dirty="0"/>
          </a:p>
          <a:p>
            <a:pPr lvl="1"/>
            <a:r>
              <a:rPr lang="en-US" dirty="0" err="1"/>
              <a:t>LogLevel</a:t>
            </a:r>
            <a:endParaRPr lang="en-US" dirty="0"/>
          </a:p>
          <a:p>
            <a:pPr lvl="1"/>
            <a:r>
              <a:rPr lang="en-US" dirty="0" err="1"/>
              <a:t>LogMessage</a:t>
            </a:r>
            <a:r>
              <a:rPr lang="en-US" dirty="0"/>
              <a:t>: </a:t>
            </a:r>
          </a:p>
          <a:p>
            <a:pPr lvl="1"/>
            <a:r>
              <a:rPr lang="en-US" dirty="0" err="1"/>
              <a:t>ServiceState</a:t>
            </a:r>
            <a:endParaRPr lang="en-US" dirty="0"/>
          </a:p>
          <a:p>
            <a:endParaRPr lang="en-US" dirty="0"/>
          </a:p>
        </p:txBody>
      </p:sp>
      <p:sp>
        <p:nvSpPr>
          <p:cNvPr id="4" name="Foliennummernplatzhalter 3"/>
          <p:cNvSpPr>
            <a:spLocks noGrp="1"/>
          </p:cNvSpPr>
          <p:nvPr>
            <p:ph type="sldNum" sz="quarter" idx="5"/>
          </p:nvPr>
        </p:nvSpPr>
        <p:spPr/>
        <p:txBody>
          <a:bodyPr/>
          <a:lstStyle/>
          <a:p>
            <a:fld id="{D9DD7745-79BD-4570-92F6-045CD7F1EEDB}" type="slidenum">
              <a:rPr lang="en-US" smtClean="0"/>
              <a:t>6</a:t>
            </a:fld>
            <a:endParaRPr lang="en-US"/>
          </a:p>
        </p:txBody>
      </p:sp>
    </p:spTree>
    <p:extLst>
      <p:ext uri="{BB962C8B-B14F-4D97-AF65-F5344CB8AC3E}">
        <p14:creationId xmlns:p14="http://schemas.microsoft.com/office/powerpoint/2010/main" val="1643174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lvl="1"/>
            <a:r>
              <a:rPr lang="en-US" dirty="0"/>
              <a:t>ID</a:t>
            </a:r>
          </a:p>
          <a:p>
            <a:pPr lvl="1"/>
            <a:r>
              <a:rPr lang="en-US" dirty="0" err="1"/>
              <a:t>MesswertID</a:t>
            </a:r>
            <a:endParaRPr lang="en-US" dirty="0"/>
          </a:p>
          <a:p>
            <a:pPr lvl="1"/>
            <a:r>
              <a:rPr lang="en-US" dirty="0" err="1"/>
              <a:t>SystemID</a:t>
            </a:r>
            <a:endParaRPr lang="en-US" dirty="0"/>
          </a:p>
          <a:p>
            <a:pPr lvl="1"/>
            <a:r>
              <a:rPr lang="en-US" dirty="0"/>
              <a:t>Datum</a:t>
            </a:r>
          </a:p>
          <a:p>
            <a:pPr lvl="1"/>
            <a:r>
              <a:rPr lang="en-US" dirty="0"/>
              <a:t>Zeit</a:t>
            </a:r>
          </a:p>
          <a:p>
            <a:pPr lvl="1"/>
            <a:r>
              <a:rPr lang="en-US" dirty="0"/>
              <a:t>CPU</a:t>
            </a:r>
          </a:p>
          <a:p>
            <a:pPr lvl="1"/>
            <a:r>
              <a:rPr lang="en-US" dirty="0"/>
              <a:t>RAM</a:t>
            </a:r>
          </a:p>
          <a:p>
            <a:pPr lvl="1"/>
            <a:r>
              <a:rPr lang="en-US" dirty="0"/>
              <a:t>HD</a:t>
            </a:r>
          </a:p>
          <a:p>
            <a:pPr lvl="1"/>
            <a:r>
              <a:rPr lang="en-US" dirty="0"/>
              <a:t>Network</a:t>
            </a:r>
          </a:p>
          <a:p>
            <a:pPr lvl="1"/>
            <a:r>
              <a:rPr lang="en-US" dirty="0" err="1"/>
              <a:t>ServiceOK</a:t>
            </a:r>
            <a:endParaRPr lang="en-US" dirty="0"/>
          </a:p>
          <a:p>
            <a:pPr lvl="1"/>
            <a:r>
              <a:rPr lang="en-US" dirty="0" err="1"/>
              <a:t>LogLevel</a:t>
            </a:r>
            <a:endParaRPr lang="en-US" dirty="0"/>
          </a:p>
          <a:p>
            <a:pPr lvl="1"/>
            <a:r>
              <a:rPr lang="en-US" dirty="0" err="1"/>
              <a:t>LogMessage</a:t>
            </a:r>
            <a:r>
              <a:rPr lang="en-US" dirty="0"/>
              <a:t>: </a:t>
            </a:r>
          </a:p>
          <a:p>
            <a:pPr lvl="1"/>
            <a:r>
              <a:rPr lang="en-US" dirty="0" err="1"/>
              <a:t>ServiceState</a:t>
            </a:r>
            <a:endParaRPr lang="en-US" dirty="0"/>
          </a:p>
          <a:p>
            <a:endParaRPr lang="en-US" dirty="0"/>
          </a:p>
        </p:txBody>
      </p:sp>
      <p:sp>
        <p:nvSpPr>
          <p:cNvPr id="4" name="Foliennummernplatzhalter 3"/>
          <p:cNvSpPr>
            <a:spLocks noGrp="1"/>
          </p:cNvSpPr>
          <p:nvPr>
            <p:ph type="sldNum" sz="quarter" idx="5"/>
          </p:nvPr>
        </p:nvSpPr>
        <p:spPr/>
        <p:txBody>
          <a:bodyPr/>
          <a:lstStyle/>
          <a:p>
            <a:fld id="{D9DD7745-79BD-4570-92F6-045CD7F1EEDB}" type="slidenum">
              <a:rPr lang="en-US" smtClean="0"/>
              <a:t>13</a:t>
            </a:fld>
            <a:endParaRPr lang="en-US"/>
          </a:p>
        </p:txBody>
      </p:sp>
    </p:spTree>
    <p:extLst>
      <p:ext uri="{BB962C8B-B14F-4D97-AF65-F5344CB8AC3E}">
        <p14:creationId xmlns:p14="http://schemas.microsoft.com/office/powerpoint/2010/main" val="1643174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CB7522-A763-3F88-7405-96443BA3C974}"/>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US"/>
          </a:p>
        </p:txBody>
      </p:sp>
      <p:sp>
        <p:nvSpPr>
          <p:cNvPr id="3" name="Untertitel 2">
            <a:extLst>
              <a:ext uri="{FF2B5EF4-FFF2-40B4-BE49-F238E27FC236}">
                <a16:creationId xmlns:a16="http://schemas.microsoft.com/office/drawing/2014/main" id="{917799B2-A0D8-75B3-687D-73B3F3F9DC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a:p>
        </p:txBody>
      </p:sp>
      <p:sp>
        <p:nvSpPr>
          <p:cNvPr id="4" name="Datumsplatzhalter 3">
            <a:extLst>
              <a:ext uri="{FF2B5EF4-FFF2-40B4-BE49-F238E27FC236}">
                <a16:creationId xmlns:a16="http://schemas.microsoft.com/office/drawing/2014/main" id="{6D628486-DE41-767E-9446-9B3FC1AF7702}"/>
              </a:ext>
            </a:extLst>
          </p:cNvPr>
          <p:cNvSpPr>
            <a:spLocks noGrp="1"/>
          </p:cNvSpPr>
          <p:nvPr>
            <p:ph type="dt" sz="half" idx="10"/>
          </p:nvPr>
        </p:nvSpPr>
        <p:spPr/>
        <p:txBody>
          <a:bodyPr/>
          <a:lstStyle/>
          <a:p>
            <a:fld id="{18DEE92F-2343-460E-A87F-DC2FD6DE70C4}" type="datetimeFigureOut">
              <a:rPr lang="en-US" smtClean="0"/>
              <a:t>2/25/2024</a:t>
            </a:fld>
            <a:endParaRPr lang="en-US"/>
          </a:p>
        </p:txBody>
      </p:sp>
      <p:sp>
        <p:nvSpPr>
          <p:cNvPr id="5" name="Fußzeilenplatzhalter 4">
            <a:extLst>
              <a:ext uri="{FF2B5EF4-FFF2-40B4-BE49-F238E27FC236}">
                <a16:creationId xmlns:a16="http://schemas.microsoft.com/office/drawing/2014/main" id="{CD4A6C43-1FD8-738B-B5E0-4FFECA9770E0}"/>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6F70F00E-BDB9-30CA-B62F-B23EBF62A624}"/>
              </a:ext>
            </a:extLst>
          </p:cNvPr>
          <p:cNvSpPr>
            <a:spLocks noGrp="1"/>
          </p:cNvSpPr>
          <p:nvPr>
            <p:ph type="sldNum" sz="quarter" idx="12"/>
          </p:nvPr>
        </p:nvSpPr>
        <p:spPr/>
        <p:txBody>
          <a:bodyPr/>
          <a:lstStyle/>
          <a:p>
            <a:fld id="{C921D49C-F2C9-4773-B40D-55A32CD1AF58}" type="slidenum">
              <a:rPr lang="en-US" smtClean="0"/>
              <a:t>‹Nr.›</a:t>
            </a:fld>
            <a:endParaRPr lang="en-US"/>
          </a:p>
        </p:txBody>
      </p:sp>
    </p:spTree>
    <p:extLst>
      <p:ext uri="{BB962C8B-B14F-4D97-AF65-F5344CB8AC3E}">
        <p14:creationId xmlns:p14="http://schemas.microsoft.com/office/powerpoint/2010/main" val="574054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DB74C5-7CD6-F62D-DC6A-93F4BC31DB05}"/>
              </a:ext>
            </a:extLst>
          </p:cNvPr>
          <p:cNvSpPr>
            <a:spLocks noGrp="1"/>
          </p:cNvSpPr>
          <p:nvPr>
            <p:ph type="title"/>
          </p:nvPr>
        </p:nvSpPr>
        <p:spPr/>
        <p:txBody>
          <a:bodyPr/>
          <a:lstStyle/>
          <a:p>
            <a:r>
              <a:rPr lang="de-DE"/>
              <a:t>Mastertitelformat bearbeiten</a:t>
            </a:r>
            <a:endParaRPr lang="en-US"/>
          </a:p>
        </p:txBody>
      </p:sp>
      <p:sp>
        <p:nvSpPr>
          <p:cNvPr id="3" name="Vertikaler Textplatzhalter 2">
            <a:extLst>
              <a:ext uri="{FF2B5EF4-FFF2-40B4-BE49-F238E27FC236}">
                <a16:creationId xmlns:a16="http://schemas.microsoft.com/office/drawing/2014/main" id="{7F96B600-CCF3-5945-7130-D8B85AF76D57}"/>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0A466CED-0C98-1372-9326-F763EE07938B}"/>
              </a:ext>
            </a:extLst>
          </p:cNvPr>
          <p:cNvSpPr>
            <a:spLocks noGrp="1"/>
          </p:cNvSpPr>
          <p:nvPr>
            <p:ph type="dt" sz="half" idx="10"/>
          </p:nvPr>
        </p:nvSpPr>
        <p:spPr/>
        <p:txBody>
          <a:bodyPr/>
          <a:lstStyle/>
          <a:p>
            <a:fld id="{18DEE92F-2343-460E-A87F-DC2FD6DE70C4}" type="datetimeFigureOut">
              <a:rPr lang="en-US" smtClean="0"/>
              <a:t>2/25/2024</a:t>
            </a:fld>
            <a:endParaRPr lang="en-US"/>
          </a:p>
        </p:txBody>
      </p:sp>
      <p:sp>
        <p:nvSpPr>
          <p:cNvPr id="5" name="Fußzeilenplatzhalter 4">
            <a:extLst>
              <a:ext uri="{FF2B5EF4-FFF2-40B4-BE49-F238E27FC236}">
                <a16:creationId xmlns:a16="http://schemas.microsoft.com/office/drawing/2014/main" id="{FAD47DAF-EF40-4491-4094-F017C1715A83}"/>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5A4C9E42-10A3-48D3-40DE-00AC488380DB}"/>
              </a:ext>
            </a:extLst>
          </p:cNvPr>
          <p:cNvSpPr>
            <a:spLocks noGrp="1"/>
          </p:cNvSpPr>
          <p:nvPr>
            <p:ph type="sldNum" sz="quarter" idx="12"/>
          </p:nvPr>
        </p:nvSpPr>
        <p:spPr/>
        <p:txBody>
          <a:bodyPr/>
          <a:lstStyle/>
          <a:p>
            <a:fld id="{C921D49C-F2C9-4773-B40D-55A32CD1AF58}" type="slidenum">
              <a:rPr lang="en-US" smtClean="0"/>
              <a:t>‹Nr.›</a:t>
            </a:fld>
            <a:endParaRPr lang="en-US"/>
          </a:p>
        </p:txBody>
      </p:sp>
    </p:spTree>
    <p:extLst>
      <p:ext uri="{BB962C8B-B14F-4D97-AF65-F5344CB8AC3E}">
        <p14:creationId xmlns:p14="http://schemas.microsoft.com/office/powerpoint/2010/main" val="2506544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1279E800-6FE2-06F6-CCCA-1B292FAC22B0}"/>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en-US"/>
          </a:p>
        </p:txBody>
      </p:sp>
      <p:sp>
        <p:nvSpPr>
          <p:cNvPr id="3" name="Vertikaler Textplatzhalter 2">
            <a:extLst>
              <a:ext uri="{FF2B5EF4-FFF2-40B4-BE49-F238E27FC236}">
                <a16:creationId xmlns:a16="http://schemas.microsoft.com/office/drawing/2014/main" id="{02E504F6-C0C5-2089-4C60-79F1EC0BBDAE}"/>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F67D787D-408B-53A8-7632-908B2A19E3BF}"/>
              </a:ext>
            </a:extLst>
          </p:cNvPr>
          <p:cNvSpPr>
            <a:spLocks noGrp="1"/>
          </p:cNvSpPr>
          <p:nvPr>
            <p:ph type="dt" sz="half" idx="10"/>
          </p:nvPr>
        </p:nvSpPr>
        <p:spPr/>
        <p:txBody>
          <a:bodyPr/>
          <a:lstStyle/>
          <a:p>
            <a:fld id="{18DEE92F-2343-460E-A87F-DC2FD6DE70C4}" type="datetimeFigureOut">
              <a:rPr lang="en-US" smtClean="0"/>
              <a:t>2/25/2024</a:t>
            </a:fld>
            <a:endParaRPr lang="en-US"/>
          </a:p>
        </p:txBody>
      </p:sp>
      <p:sp>
        <p:nvSpPr>
          <p:cNvPr id="5" name="Fußzeilenplatzhalter 4">
            <a:extLst>
              <a:ext uri="{FF2B5EF4-FFF2-40B4-BE49-F238E27FC236}">
                <a16:creationId xmlns:a16="http://schemas.microsoft.com/office/drawing/2014/main" id="{625C8A9E-165A-59AA-1A48-EDBE3DB6BEAD}"/>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3846B4D0-3B29-03DD-1CA5-4A15D1EE22E3}"/>
              </a:ext>
            </a:extLst>
          </p:cNvPr>
          <p:cNvSpPr>
            <a:spLocks noGrp="1"/>
          </p:cNvSpPr>
          <p:nvPr>
            <p:ph type="sldNum" sz="quarter" idx="12"/>
          </p:nvPr>
        </p:nvSpPr>
        <p:spPr/>
        <p:txBody>
          <a:bodyPr/>
          <a:lstStyle/>
          <a:p>
            <a:fld id="{C921D49C-F2C9-4773-B40D-55A32CD1AF58}" type="slidenum">
              <a:rPr lang="en-US" smtClean="0"/>
              <a:t>‹Nr.›</a:t>
            </a:fld>
            <a:endParaRPr lang="en-US"/>
          </a:p>
        </p:txBody>
      </p:sp>
    </p:spTree>
    <p:extLst>
      <p:ext uri="{BB962C8B-B14F-4D97-AF65-F5344CB8AC3E}">
        <p14:creationId xmlns:p14="http://schemas.microsoft.com/office/powerpoint/2010/main" val="4243657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38E846-4234-E922-89E5-457371B1E0B5}"/>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9274CB13-1AEF-8AFB-FDA4-729F27029D05}"/>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5A40DB2A-3400-BB8F-15B4-A88E290F36EA}"/>
              </a:ext>
            </a:extLst>
          </p:cNvPr>
          <p:cNvSpPr>
            <a:spLocks noGrp="1"/>
          </p:cNvSpPr>
          <p:nvPr>
            <p:ph type="dt" sz="half" idx="10"/>
          </p:nvPr>
        </p:nvSpPr>
        <p:spPr/>
        <p:txBody>
          <a:bodyPr/>
          <a:lstStyle/>
          <a:p>
            <a:fld id="{18DEE92F-2343-460E-A87F-DC2FD6DE70C4}" type="datetimeFigureOut">
              <a:rPr lang="en-US" smtClean="0"/>
              <a:t>2/25/2024</a:t>
            </a:fld>
            <a:endParaRPr lang="en-US"/>
          </a:p>
        </p:txBody>
      </p:sp>
      <p:sp>
        <p:nvSpPr>
          <p:cNvPr id="5" name="Fußzeilenplatzhalter 4">
            <a:extLst>
              <a:ext uri="{FF2B5EF4-FFF2-40B4-BE49-F238E27FC236}">
                <a16:creationId xmlns:a16="http://schemas.microsoft.com/office/drawing/2014/main" id="{0ABF7E5E-8795-4AF1-559D-5265101D37A9}"/>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493679A6-4E9A-6C28-2918-B4E5DC93C9BA}"/>
              </a:ext>
            </a:extLst>
          </p:cNvPr>
          <p:cNvSpPr>
            <a:spLocks noGrp="1"/>
          </p:cNvSpPr>
          <p:nvPr>
            <p:ph type="sldNum" sz="quarter" idx="12"/>
          </p:nvPr>
        </p:nvSpPr>
        <p:spPr/>
        <p:txBody>
          <a:bodyPr/>
          <a:lstStyle/>
          <a:p>
            <a:fld id="{C921D49C-F2C9-4773-B40D-55A32CD1AF58}" type="slidenum">
              <a:rPr lang="en-US" smtClean="0"/>
              <a:t>‹Nr.›</a:t>
            </a:fld>
            <a:endParaRPr lang="en-US"/>
          </a:p>
        </p:txBody>
      </p:sp>
    </p:spTree>
    <p:extLst>
      <p:ext uri="{BB962C8B-B14F-4D97-AF65-F5344CB8AC3E}">
        <p14:creationId xmlns:p14="http://schemas.microsoft.com/office/powerpoint/2010/main" val="2997340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C9934E-13DA-46DB-87D8-D3569ECD081E}"/>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US"/>
          </a:p>
        </p:txBody>
      </p:sp>
      <p:sp>
        <p:nvSpPr>
          <p:cNvPr id="3" name="Textplatzhalter 2">
            <a:extLst>
              <a:ext uri="{FF2B5EF4-FFF2-40B4-BE49-F238E27FC236}">
                <a16:creationId xmlns:a16="http://schemas.microsoft.com/office/drawing/2014/main" id="{FE69EAB2-89E5-7249-C867-075B2F20F4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865A0D6B-6518-545D-AF36-A5857C1C1CA0}"/>
              </a:ext>
            </a:extLst>
          </p:cNvPr>
          <p:cNvSpPr>
            <a:spLocks noGrp="1"/>
          </p:cNvSpPr>
          <p:nvPr>
            <p:ph type="dt" sz="half" idx="10"/>
          </p:nvPr>
        </p:nvSpPr>
        <p:spPr/>
        <p:txBody>
          <a:bodyPr/>
          <a:lstStyle/>
          <a:p>
            <a:fld id="{18DEE92F-2343-460E-A87F-DC2FD6DE70C4}" type="datetimeFigureOut">
              <a:rPr lang="en-US" smtClean="0"/>
              <a:t>2/25/2024</a:t>
            </a:fld>
            <a:endParaRPr lang="en-US"/>
          </a:p>
        </p:txBody>
      </p:sp>
      <p:sp>
        <p:nvSpPr>
          <p:cNvPr id="5" name="Fußzeilenplatzhalter 4">
            <a:extLst>
              <a:ext uri="{FF2B5EF4-FFF2-40B4-BE49-F238E27FC236}">
                <a16:creationId xmlns:a16="http://schemas.microsoft.com/office/drawing/2014/main" id="{89A0A08C-A5B9-94D2-9F10-64AEAFEBF7BE}"/>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52DE4B5B-A656-6B3F-BDF4-0ED1AD31A59B}"/>
              </a:ext>
            </a:extLst>
          </p:cNvPr>
          <p:cNvSpPr>
            <a:spLocks noGrp="1"/>
          </p:cNvSpPr>
          <p:nvPr>
            <p:ph type="sldNum" sz="quarter" idx="12"/>
          </p:nvPr>
        </p:nvSpPr>
        <p:spPr/>
        <p:txBody>
          <a:bodyPr/>
          <a:lstStyle/>
          <a:p>
            <a:fld id="{C921D49C-F2C9-4773-B40D-55A32CD1AF58}" type="slidenum">
              <a:rPr lang="en-US" smtClean="0"/>
              <a:t>‹Nr.›</a:t>
            </a:fld>
            <a:endParaRPr lang="en-US"/>
          </a:p>
        </p:txBody>
      </p:sp>
    </p:spTree>
    <p:extLst>
      <p:ext uri="{BB962C8B-B14F-4D97-AF65-F5344CB8AC3E}">
        <p14:creationId xmlns:p14="http://schemas.microsoft.com/office/powerpoint/2010/main" val="2277000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936AD2-BFB6-239A-BD74-E4F1747E391B}"/>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62D5D840-7540-D38F-C2BC-10EB6427F402}"/>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a:extLst>
              <a:ext uri="{FF2B5EF4-FFF2-40B4-BE49-F238E27FC236}">
                <a16:creationId xmlns:a16="http://schemas.microsoft.com/office/drawing/2014/main" id="{C46567EB-142A-4C1F-CF1E-383D7090D4DD}"/>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4">
            <a:extLst>
              <a:ext uri="{FF2B5EF4-FFF2-40B4-BE49-F238E27FC236}">
                <a16:creationId xmlns:a16="http://schemas.microsoft.com/office/drawing/2014/main" id="{34206882-33D5-18C4-D023-5646B9FFB682}"/>
              </a:ext>
            </a:extLst>
          </p:cNvPr>
          <p:cNvSpPr>
            <a:spLocks noGrp="1"/>
          </p:cNvSpPr>
          <p:nvPr>
            <p:ph type="dt" sz="half" idx="10"/>
          </p:nvPr>
        </p:nvSpPr>
        <p:spPr/>
        <p:txBody>
          <a:bodyPr/>
          <a:lstStyle/>
          <a:p>
            <a:fld id="{18DEE92F-2343-460E-A87F-DC2FD6DE70C4}" type="datetimeFigureOut">
              <a:rPr lang="en-US" smtClean="0"/>
              <a:t>2/25/2024</a:t>
            </a:fld>
            <a:endParaRPr lang="en-US"/>
          </a:p>
        </p:txBody>
      </p:sp>
      <p:sp>
        <p:nvSpPr>
          <p:cNvPr id="6" name="Fußzeilenplatzhalter 5">
            <a:extLst>
              <a:ext uri="{FF2B5EF4-FFF2-40B4-BE49-F238E27FC236}">
                <a16:creationId xmlns:a16="http://schemas.microsoft.com/office/drawing/2014/main" id="{5BAAC92F-38C8-4251-CFC7-619B48813AA4}"/>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B4484399-FAE7-7A71-ED16-DAD232FD0AEC}"/>
              </a:ext>
            </a:extLst>
          </p:cNvPr>
          <p:cNvSpPr>
            <a:spLocks noGrp="1"/>
          </p:cNvSpPr>
          <p:nvPr>
            <p:ph type="sldNum" sz="quarter" idx="12"/>
          </p:nvPr>
        </p:nvSpPr>
        <p:spPr/>
        <p:txBody>
          <a:bodyPr/>
          <a:lstStyle/>
          <a:p>
            <a:fld id="{C921D49C-F2C9-4773-B40D-55A32CD1AF58}" type="slidenum">
              <a:rPr lang="en-US" smtClean="0"/>
              <a:t>‹Nr.›</a:t>
            </a:fld>
            <a:endParaRPr lang="en-US"/>
          </a:p>
        </p:txBody>
      </p:sp>
    </p:spTree>
    <p:extLst>
      <p:ext uri="{BB962C8B-B14F-4D97-AF65-F5344CB8AC3E}">
        <p14:creationId xmlns:p14="http://schemas.microsoft.com/office/powerpoint/2010/main" val="3284540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CD7D4F-7CB8-A096-8C88-9EC7F77B769F}"/>
              </a:ext>
            </a:extLst>
          </p:cNvPr>
          <p:cNvSpPr>
            <a:spLocks noGrp="1"/>
          </p:cNvSpPr>
          <p:nvPr>
            <p:ph type="title"/>
          </p:nvPr>
        </p:nvSpPr>
        <p:spPr>
          <a:xfrm>
            <a:off x="839788" y="365125"/>
            <a:ext cx="10515600" cy="1325563"/>
          </a:xfrm>
        </p:spPr>
        <p:txBody>
          <a:bodyPr/>
          <a:lstStyle/>
          <a:p>
            <a:r>
              <a:rPr lang="de-DE"/>
              <a:t>Mastertitelformat bearbeiten</a:t>
            </a:r>
            <a:endParaRPr lang="en-US"/>
          </a:p>
        </p:txBody>
      </p:sp>
      <p:sp>
        <p:nvSpPr>
          <p:cNvPr id="3" name="Textplatzhalter 2">
            <a:extLst>
              <a:ext uri="{FF2B5EF4-FFF2-40B4-BE49-F238E27FC236}">
                <a16:creationId xmlns:a16="http://schemas.microsoft.com/office/drawing/2014/main" id="{822C1C93-3A4C-260D-11F4-194B80663C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54E5D808-F73C-1F47-FB47-4D15CF842C59}"/>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platzhalter 4">
            <a:extLst>
              <a:ext uri="{FF2B5EF4-FFF2-40B4-BE49-F238E27FC236}">
                <a16:creationId xmlns:a16="http://schemas.microsoft.com/office/drawing/2014/main" id="{184997A4-FA64-E2F4-5345-4AB0AF48BC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415E389C-257D-7460-8F5F-B3AA4D154173}"/>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umsplatzhalter 6">
            <a:extLst>
              <a:ext uri="{FF2B5EF4-FFF2-40B4-BE49-F238E27FC236}">
                <a16:creationId xmlns:a16="http://schemas.microsoft.com/office/drawing/2014/main" id="{F19722A3-707A-4A44-A776-E652DFF10583}"/>
              </a:ext>
            </a:extLst>
          </p:cNvPr>
          <p:cNvSpPr>
            <a:spLocks noGrp="1"/>
          </p:cNvSpPr>
          <p:nvPr>
            <p:ph type="dt" sz="half" idx="10"/>
          </p:nvPr>
        </p:nvSpPr>
        <p:spPr/>
        <p:txBody>
          <a:bodyPr/>
          <a:lstStyle/>
          <a:p>
            <a:fld id="{18DEE92F-2343-460E-A87F-DC2FD6DE70C4}" type="datetimeFigureOut">
              <a:rPr lang="en-US" smtClean="0"/>
              <a:t>2/25/2024</a:t>
            </a:fld>
            <a:endParaRPr lang="en-US"/>
          </a:p>
        </p:txBody>
      </p:sp>
      <p:sp>
        <p:nvSpPr>
          <p:cNvPr id="8" name="Fußzeilenplatzhalter 7">
            <a:extLst>
              <a:ext uri="{FF2B5EF4-FFF2-40B4-BE49-F238E27FC236}">
                <a16:creationId xmlns:a16="http://schemas.microsoft.com/office/drawing/2014/main" id="{65DDFA9F-EB47-ECE0-8528-1D57BE4F5123}"/>
              </a:ext>
            </a:extLst>
          </p:cNvPr>
          <p:cNvSpPr>
            <a:spLocks noGrp="1"/>
          </p:cNvSpPr>
          <p:nvPr>
            <p:ph type="ftr" sz="quarter" idx="11"/>
          </p:nvPr>
        </p:nvSpPr>
        <p:spPr/>
        <p:txBody>
          <a:bodyPr/>
          <a:lstStyle/>
          <a:p>
            <a:endParaRPr lang="en-US"/>
          </a:p>
        </p:txBody>
      </p:sp>
      <p:sp>
        <p:nvSpPr>
          <p:cNvPr id="9" name="Foliennummernplatzhalter 8">
            <a:extLst>
              <a:ext uri="{FF2B5EF4-FFF2-40B4-BE49-F238E27FC236}">
                <a16:creationId xmlns:a16="http://schemas.microsoft.com/office/drawing/2014/main" id="{62720745-D963-62EC-A075-2F83B1B1540B}"/>
              </a:ext>
            </a:extLst>
          </p:cNvPr>
          <p:cNvSpPr>
            <a:spLocks noGrp="1"/>
          </p:cNvSpPr>
          <p:nvPr>
            <p:ph type="sldNum" sz="quarter" idx="12"/>
          </p:nvPr>
        </p:nvSpPr>
        <p:spPr/>
        <p:txBody>
          <a:bodyPr/>
          <a:lstStyle/>
          <a:p>
            <a:fld id="{C921D49C-F2C9-4773-B40D-55A32CD1AF58}" type="slidenum">
              <a:rPr lang="en-US" smtClean="0"/>
              <a:t>‹Nr.›</a:t>
            </a:fld>
            <a:endParaRPr lang="en-US"/>
          </a:p>
        </p:txBody>
      </p:sp>
    </p:spTree>
    <p:extLst>
      <p:ext uri="{BB962C8B-B14F-4D97-AF65-F5344CB8AC3E}">
        <p14:creationId xmlns:p14="http://schemas.microsoft.com/office/powerpoint/2010/main" val="2026103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52315EA-683E-B700-C661-F11FBDEB7230}"/>
              </a:ext>
            </a:extLst>
          </p:cNvPr>
          <p:cNvSpPr>
            <a:spLocks noGrp="1"/>
          </p:cNvSpPr>
          <p:nvPr>
            <p:ph type="title"/>
          </p:nvPr>
        </p:nvSpPr>
        <p:spPr/>
        <p:txBody>
          <a:bodyPr/>
          <a:lstStyle/>
          <a:p>
            <a:r>
              <a:rPr lang="de-DE"/>
              <a:t>Mastertitelformat bearbeiten</a:t>
            </a:r>
            <a:endParaRPr lang="en-US"/>
          </a:p>
        </p:txBody>
      </p:sp>
      <p:sp>
        <p:nvSpPr>
          <p:cNvPr id="3" name="Datumsplatzhalter 2">
            <a:extLst>
              <a:ext uri="{FF2B5EF4-FFF2-40B4-BE49-F238E27FC236}">
                <a16:creationId xmlns:a16="http://schemas.microsoft.com/office/drawing/2014/main" id="{A1A9178D-9333-181E-BB08-1897A1FC34C8}"/>
              </a:ext>
            </a:extLst>
          </p:cNvPr>
          <p:cNvSpPr>
            <a:spLocks noGrp="1"/>
          </p:cNvSpPr>
          <p:nvPr>
            <p:ph type="dt" sz="half" idx="10"/>
          </p:nvPr>
        </p:nvSpPr>
        <p:spPr/>
        <p:txBody>
          <a:bodyPr/>
          <a:lstStyle/>
          <a:p>
            <a:fld id="{18DEE92F-2343-460E-A87F-DC2FD6DE70C4}" type="datetimeFigureOut">
              <a:rPr lang="en-US" smtClean="0"/>
              <a:t>2/25/2024</a:t>
            </a:fld>
            <a:endParaRPr lang="en-US"/>
          </a:p>
        </p:txBody>
      </p:sp>
      <p:sp>
        <p:nvSpPr>
          <p:cNvPr id="4" name="Fußzeilenplatzhalter 3">
            <a:extLst>
              <a:ext uri="{FF2B5EF4-FFF2-40B4-BE49-F238E27FC236}">
                <a16:creationId xmlns:a16="http://schemas.microsoft.com/office/drawing/2014/main" id="{DAD2037A-C9B5-3400-5A0D-6D2EA0B90F57}"/>
              </a:ext>
            </a:extLst>
          </p:cNvPr>
          <p:cNvSpPr>
            <a:spLocks noGrp="1"/>
          </p:cNvSpPr>
          <p:nvPr>
            <p:ph type="ftr" sz="quarter" idx="11"/>
          </p:nvPr>
        </p:nvSpPr>
        <p:spPr/>
        <p:txBody>
          <a:bodyPr/>
          <a:lstStyle/>
          <a:p>
            <a:endParaRPr lang="en-US"/>
          </a:p>
        </p:txBody>
      </p:sp>
      <p:sp>
        <p:nvSpPr>
          <p:cNvPr id="5" name="Foliennummernplatzhalter 4">
            <a:extLst>
              <a:ext uri="{FF2B5EF4-FFF2-40B4-BE49-F238E27FC236}">
                <a16:creationId xmlns:a16="http://schemas.microsoft.com/office/drawing/2014/main" id="{F2115EA2-AB90-97DC-4AAB-96CBB60E048B}"/>
              </a:ext>
            </a:extLst>
          </p:cNvPr>
          <p:cNvSpPr>
            <a:spLocks noGrp="1"/>
          </p:cNvSpPr>
          <p:nvPr>
            <p:ph type="sldNum" sz="quarter" idx="12"/>
          </p:nvPr>
        </p:nvSpPr>
        <p:spPr/>
        <p:txBody>
          <a:bodyPr/>
          <a:lstStyle/>
          <a:p>
            <a:fld id="{C921D49C-F2C9-4773-B40D-55A32CD1AF58}" type="slidenum">
              <a:rPr lang="en-US" smtClean="0"/>
              <a:t>‹Nr.›</a:t>
            </a:fld>
            <a:endParaRPr lang="en-US"/>
          </a:p>
        </p:txBody>
      </p:sp>
    </p:spTree>
    <p:extLst>
      <p:ext uri="{BB962C8B-B14F-4D97-AF65-F5344CB8AC3E}">
        <p14:creationId xmlns:p14="http://schemas.microsoft.com/office/powerpoint/2010/main" val="3543714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838FB47A-B379-2F3F-0BAB-192390CBFB71}"/>
              </a:ext>
            </a:extLst>
          </p:cNvPr>
          <p:cNvSpPr>
            <a:spLocks noGrp="1"/>
          </p:cNvSpPr>
          <p:nvPr>
            <p:ph type="dt" sz="half" idx="10"/>
          </p:nvPr>
        </p:nvSpPr>
        <p:spPr/>
        <p:txBody>
          <a:bodyPr/>
          <a:lstStyle/>
          <a:p>
            <a:fld id="{18DEE92F-2343-460E-A87F-DC2FD6DE70C4}" type="datetimeFigureOut">
              <a:rPr lang="en-US" smtClean="0"/>
              <a:t>2/25/2024</a:t>
            </a:fld>
            <a:endParaRPr lang="en-US"/>
          </a:p>
        </p:txBody>
      </p:sp>
      <p:sp>
        <p:nvSpPr>
          <p:cNvPr id="3" name="Fußzeilenplatzhalter 2">
            <a:extLst>
              <a:ext uri="{FF2B5EF4-FFF2-40B4-BE49-F238E27FC236}">
                <a16:creationId xmlns:a16="http://schemas.microsoft.com/office/drawing/2014/main" id="{03853D97-F8A8-7404-B26F-D8880016B5CB}"/>
              </a:ext>
            </a:extLst>
          </p:cNvPr>
          <p:cNvSpPr>
            <a:spLocks noGrp="1"/>
          </p:cNvSpPr>
          <p:nvPr>
            <p:ph type="ftr" sz="quarter" idx="11"/>
          </p:nvPr>
        </p:nvSpPr>
        <p:spPr/>
        <p:txBody>
          <a:bodyPr/>
          <a:lstStyle/>
          <a:p>
            <a:endParaRPr lang="en-US"/>
          </a:p>
        </p:txBody>
      </p:sp>
      <p:sp>
        <p:nvSpPr>
          <p:cNvPr id="4" name="Foliennummernplatzhalter 3">
            <a:extLst>
              <a:ext uri="{FF2B5EF4-FFF2-40B4-BE49-F238E27FC236}">
                <a16:creationId xmlns:a16="http://schemas.microsoft.com/office/drawing/2014/main" id="{74316C46-AB0D-91D3-6E2C-4A98E4BDB59E}"/>
              </a:ext>
            </a:extLst>
          </p:cNvPr>
          <p:cNvSpPr>
            <a:spLocks noGrp="1"/>
          </p:cNvSpPr>
          <p:nvPr>
            <p:ph type="sldNum" sz="quarter" idx="12"/>
          </p:nvPr>
        </p:nvSpPr>
        <p:spPr/>
        <p:txBody>
          <a:bodyPr/>
          <a:lstStyle/>
          <a:p>
            <a:fld id="{C921D49C-F2C9-4773-B40D-55A32CD1AF58}" type="slidenum">
              <a:rPr lang="en-US" smtClean="0"/>
              <a:t>‹Nr.›</a:t>
            </a:fld>
            <a:endParaRPr lang="en-US"/>
          </a:p>
        </p:txBody>
      </p:sp>
    </p:spTree>
    <p:extLst>
      <p:ext uri="{BB962C8B-B14F-4D97-AF65-F5344CB8AC3E}">
        <p14:creationId xmlns:p14="http://schemas.microsoft.com/office/powerpoint/2010/main" val="2186904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D1035E-E0E1-278A-D1A2-DB45FB35CFBC}"/>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Inhaltsplatzhalter 2">
            <a:extLst>
              <a:ext uri="{FF2B5EF4-FFF2-40B4-BE49-F238E27FC236}">
                <a16:creationId xmlns:a16="http://schemas.microsoft.com/office/drawing/2014/main" id="{E528EE61-D695-ABAF-8033-5B842E3FD1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platzhalter 3">
            <a:extLst>
              <a:ext uri="{FF2B5EF4-FFF2-40B4-BE49-F238E27FC236}">
                <a16:creationId xmlns:a16="http://schemas.microsoft.com/office/drawing/2014/main" id="{678E14F9-FFA6-DC39-4C76-B7D38E3E95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320D5D0-54E6-9336-2E34-5C27EC55636A}"/>
              </a:ext>
            </a:extLst>
          </p:cNvPr>
          <p:cNvSpPr>
            <a:spLocks noGrp="1"/>
          </p:cNvSpPr>
          <p:nvPr>
            <p:ph type="dt" sz="half" idx="10"/>
          </p:nvPr>
        </p:nvSpPr>
        <p:spPr/>
        <p:txBody>
          <a:bodyPr/>
          <a:lstStyle/>
          <a:p>
            <a:fld id="{18DEE92F-2343-460E-A87F-DC2FD6DE70C4}" type="datetimeFigureOut">
              <a:rPr lang="en-US" smtClean="0"/>
              <a:t>2/25/2024</a:t>
            </a:fld>
            <a:endParaRPr lang="en-US"/>
          </a:p>
        </p:txBody>
      </p:sp>
      <p:sp>
        <p:nvSpPr>
          <p:cNvPr id="6" name="Fußzeilenplatzhalter 5">
            <a:extLst>
              <a:ext uri="{FF2B5EF4-FFF2-40B4-BE49-F238E27FC236}">
                <a16:creationId xmlns:a16="http://schemas.microsoft.com/office/drawing/2014/main" id="{CDC2CEA7-BB4C-87C5-0102-634F228A96BF}"/>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BE6C8B66-8DB4-5807-AD08-038227F9B193}"/>
              </a:ext>
            </a:extLst>
          </p:cNvPr>
          <p:cNvSpPr>
            <a:spLocks noGrp="1"/>
          </p:cNvSpPr>
          <p:nvPr>
            <p:ph type="sldNum" sz="quarter" idx="12"/>
          </p:nvPr>
        </p:nvSpPr>
        <p:spPr/>
        <p:txBody>
          <a:bodyPr/>
          <a:lstStyle/>
          <a:p>
            <a:fld id="{C921D49C-F2C9-4773-B40D-55A32CD1AF58}" type="slidenum">
              <a:rPr lang="en-US" smtClean="0"/>
              <a:t>‹Nr.›</a:t>
            </a:fld>
            <a:endParaRPr lang="en-US"/>
          </a:p>
        </p:txBody>
      </p:sp>
    </p:spTree>
    <p:extLst>
      <p:ext uri="{BB962C8B-B14F-4D97-AF65-F5344CB8AC3E}">
        <p14:creationId xmlns:p14="http://schemas.microsoft.com/office/powerpoint/2010/main" val="838193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268A7A-91D4-DF87-FD2C-4364FC91ADC3}"/>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Bildplatzhalter 2">
            <a:extLst>
              <a:ext uri="{FF2B5EF4-FFF2-40B4-BE49-F238E27FC236}">
                <a16:creationId xmlns:a16="http://schemas.microsoft.com/office/drawing/2014/main" id="{4AC0881F-36DF-C90F-9B62-68CF8CCF8A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platzhalter 3">
            <a:extLst>
              <a:ext uri="{FF2B5EF4-FFF2-40B4-BE49-F238E27FC236}">
                <a16:creationId xmlns:a16="http://schemas.microsoft.com/office/drawing/2014/main" id="{62A190B9-5D5B-88CE-5066-A95C008D9C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3E2B4F41-CF40-C084-D180-99BD3D31FCCB}"/>
              </a:ext>
            </a:extLst>
          </p:cNvPr>
          <p:cNvSpPr>
            <a:spLocks noGrp="1"/>
          </p:cNvSpPr>
          <p:nvPr>
            <p:ph type="dt" sz="half" idx="10"/>
          </p:nvPr>
        </p:nvSpPr>
        <p:spPr/>
        <p:txBody>
          <a:bodyPr/>
          <a:lstStyle/>
          <a:p>
            <a:fld id="{18DEE92F-2343-460E-A87F-DC2FD6DE70C4}" type="datetimeFigureOut">
              <a:rPr lang="en-US" smtClean="0"/>
              <a:t>2/25/2024</a:t>
            </a:fld>
            <a:endParaRPr lang="en-US"/>
          </a:p>
        </p:txBody>
      </p:sp>
      <p:sp>
        <p:nvSpPr>
          <p:cNvPr id="6" name="Fußzeilenplatzhalter 5">
            <a:extLst>
              <a:ext uri="{FF2B5EF4-FFF2-40B4-BE49-F238E27FC236}">
                <a16:creationId xmlns:a16="http://schemas.microsoft.com/office/drawing/2014/main" id="{4ED57EE4-BCBE-8164-7454-A88D3A81B1B9}"/>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2D74FAAE-D63E-8548-414D-06B94FD82492}"/>
              </a:ext>
            </a:extLst>
          </p:cNvPr>
          <p:cNvSpPr>
            <a:spLocks noGrp="1"/>
          </p:cNvSpPr>
          <p:nvPr>
            <p:ph type="sldNum" sz="quarter" idx="12"/>
          </p:nvPr>
        </p:nvSpPr>
        <p:spPr/>
        <p:txBody>
          <a:bodyPr/>
          <a:lstStyle/>
          <a:p>
            <a:fld id="{C921D49C-F2C9-4773-B40D-55A32CD1AF58}" type="slidenum">
              <a:rPr lang="en-US" smtClean="0"/>
              <a:t>‹Nr.›</a:t>
            </a:fld>
            <a:endParaRPr lang="en-US"/>
          </a:p>
        </p:txBody>
      </p:sp>
    </p:spTree>
    <p:extLst>
      <p:ext uri="{BB962C8B-B14F-4D97-AF65-F5344CB8AC3E}">
        <p14:creationId xmlns:p14="http://schemas.microsoft.com/office/powerpoint/2010/main" val="578963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67FB8A9E-5126-128E-8586-8F538BAD80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US"/>
          </a:p>
        </p:txBody>
      </p:sp>
      <p:sp>
        <p:nvSpPr>
          <p:cNvPr id="3" name="Textplatzhalter 2">
            <a:extLst>
              <a:ext uri="{FF2B5EF4-FFF2-40B4-BE49-F238E27FC236}">
                <a16:creationId xmlns:a16="http://schemas.microsoft.com/office/drawing/2014/main" id="{28C322FE-4CF7-9F4A-B6E0-039F3E6F23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E317B931-C74E-42D4-FE14-CA3C47BC45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DEE92F-2343-460E-A87F-DC2FD6DE70C4}" type="datetimeFigureOut">
              <a:rPr lang="en-US" smtClean="0"/>
              <a:t>2/25/2024</a:t>
            </a:fld>
            <a:endParaRPr lang="en-US"/>
          </a:p>
        </p:txBody>
      </p:sp>
      <p:sp>
        <p:nvSpPr>
          <p:cNvPr id="5" name="Fußzeilenplatzhalter 4">
            <a:extLst>
              <a:ext uri="{FF2B5EF4-FFF2-40B4-BE49-F238E27FC236}">
                <a16:creationId xmlns:a16="http://schemas.microsoft.com/office/drawing/2014/main" id="{21451DCA-4826-14F1-80E4-EAD9F3B37E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Foliennummernplatzhalter 5">
            <a:extLst>
              <a:ext uri="{FF2B5EF4-FFF2-40B4-BE49-F238E27FC236}">
                <a16:creationId xmlns:a16="http://schemas.microsoft.com/office/drawing/2014/main" id="{E4D26BC5-D38B-A4AB-F899-FBB846435E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21D49C-F2C9-4773-B40D-55A32CD1AF58}" type="slidenum">
              <a:rPr lang="en-US" smtClean="0"/>
              <a:t>‹Nr.›</a:t>
            </a:fld>
            <a:endParaRPr lang="en-US"/>
          </a:p>
        </p:txBody>
      </p:sp>
    </p:spTree>
    <p:extLst>
      <p:ext uri="{BB962C8B-B14F-4D97-AF65-F5344CB8AC3E}">
        <p14:creationId xmlns:p14="http://schemas.microsoft.com/office/powerpoint/2010/main" val="37337508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588170-E3FA-A39C-C9C4-751CFEED6AD5}"/>
              </a:ext>
            </a:extLst>
          </p:cNvPr>
          <p:cNvSpPr>
            <a:spLocks noGrp="1"/>
          </p:cNvSpPr>
          <p:nvPr>
            <p:ph type="ctrTitle"/>
          </p:nvPr>
        </p:nvSpPr>
        <p:spPr>
          <a:xfrm>
            <a:off x="1524000" y="3736350"/>
            <a:ext cx="9144000" cy="2387600"/>
          </a:xfrm>
        </p:spPr>
        <p:txBody>
          <a:bodyPr/>
          <a:lstStyle/>
          <a:p>
            <a:r>
              <a:rPr lang="de-DE" dirty="0"/>
              <a:t>Business Understanding</a:t>
            </a:r>
            <a:endParaRPr lang="en-US" dirty="0"/>
          </a:p>
        </p:txBody>
      </p:sp>
      <p:pic>
        <p:nvPicPr>
          <p:cNvPr id="3" name="Picture 2" descr="What is CRISP DM? - Data Science Process Alliance">
            <a:extLst>
              <a:ext uri="{FF2B5EF4-FFF2-40B4-BE49-F238E27FC236}">
                <a16:creationId xmlns:a16="http://schemas.microsoft.com/office/drawing/2014/main" id="{006800C5-B817-2984-C9FA-BB21FBA26C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5217" y="0"/>
            <a:ext cx="6381430" cy="5220182"/>
          </a:xfrm>
          <a:prstGeom prst="rect">
            <a:avLst/>
          </a:prstGeom>
          <a:noFill/>
          <a:extLst>
            <a:ext uri="{909E8E84-426E-40DD-AFC4-6F175D3DCCD1}">
              <a14:hiddenFill xmlns:a14="http://schemas.microsoft.com/office/drawing/2010/main">
                <a:solidFill>
                  <a:srgbClr val="FFFFFF"/>
                </a:solidFill>
              </a14:hiddenFill>
            </a:ext>
          </a:extLst>
        </p:spPr>
      </p:pic>
      <p:sp>
        <p:nvSpPr>
          <p:cNvPr id="4" name="Textfeld 3">
            <a:extLst>
              <a:ext uri="{FF2B5EF4-FFF2-40B4-BE49-F238E27FC236}">
                <a16:creationId xmlns:a16="http://schemas.microsoft.com/office/drawing/2014/main" id="{E040CA9F-D9FD-1E1E-5106-8E4398B91415}"/>
              </a:ext>
            </a:extLst>
          </p:cNvPr>
          <p:cNvSpPr txBox="1"/>
          <p:nvPr/>
        </p:nvSpPr>
        <p:spPr>
          <a:xfrm>
            <a:off x="4857750" y="5991910"/>
            <a:ext cx="2324100" cy="369332"/>
          </a:xfrm>
          <a:prstGeom prst="rect">
            <a:avLst/>
          </a:prstGeom>
          <a:noFill/>
        </p:spPr>
        <p:txBody>
          <a:bodyPr wrap="square">
            <a:spAutoFit/>
          </a:bodyPr>
          <a:lstStyle/>
          <a:p>
            <a:r>
              <a:rPr lang="en-US" dirty="0" err="1"/>
              <a:t>Champman</a:t>
            </a:r>
            <a:r>
              <a:rPr lang="en-US" dirty="0"/>
              <a:t> et al. 2000</a:t>
            </a:r>
          </a:p>
        </p:txBody>
      </p:sp>
    </p:spTree>
    <p:extLst>
      <p:ext uri="{BB962C8B-B14F-4D97-AF65-F5344CB8AC3E}">
        <p14:creationId xmlns:p14="http://schemas.microsoft.com/office/powerpoint/2010/main" val="364164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3657B9B-0F36-CE8D-C79C-535E6E7B947D}"/>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4DF55BE-B4AB-4BA1-BDE1-E9F7FB3F11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8473DF3E-35D2-4438-C371-7660624A9B78}"/>
              </a:ext>
            </a:extLst>
          </p:cNvPr>
          <p:cNvSpPr>
            <a:spLocks noGrp="1"/>
          </p:cNvSpPr>
          <p:nvPr>
            <p:ph type="title"/>
          </p:nvPr>
        </p:nvSpPr>
        <p:spPr>
          <a:xfrm>
            <a:off x="841249" y="539578"/>
            <a:ext cx="5981278" cy="1684638"/>
          </a:xfrm>
        </p:spPr>
        <p:txBody>
          <a:bodyPr>
            <a:normAutofit/>
          </a:bodyPr>
          <a:lstStyle/>
          <a:p>
            <a:r>
              <a:rPr lang="de-DE" sz="4000"/>
              <a:t>Strukturierte Daten – Data cleaning</a:t>
            </a:r>
            <a:endParaRPr lang="en-US" sz="4000"/>
          </a:p>
        </p:txBody>
      </p:sp>
      <p:sp>
        <p:nvSpPr>
          <p:cNvPr id="3" name="Inhaltsplatzhalter 2">
            <a:extLst>
              <a:ext uri="{FF2B5EF4-FFF2-40B4-BE49-F238E27FC236}">
                <a16:creationId xmlns:a16="http://schemas.microsoft.com/office/drawing/2014/main" id="{5252436C-6B58-0B7E-F556-A2B01D24A0AC}"/>
              </a:ext>
            </a:extLst>
          </p:cNvPr>
          <p:cNvSpPr>
            <a:spLocks noGrp="1"/>
          </p:cNvSpPr>
          <p:nvPr>
            <p:ph idx="1"/>
          </p:nvPr>
        </p:nvSpPr>
        <p:spPr>
          <a:xfrm>
            <a:off x="838201" y="2409568"/>
            <a:ext cx="5981278" cy="3690551"/>
          </a:xfrm>
        </p:spPr>
        <p:txBody>
          <a:bodyPr>
            <a:normAutofit fontScale="92500" lnSpcReduction="20000"/>
          </a:bodyPr>
          <a:lstStyle/>
          <a:p>
            <a:r>
              <a:rPr lang="de-DE" sz="2000" dirty="0"/>
              <a:t>Duplikate in Messwert ID entfernen</a:t>
            </a:r>
          </a:p>
          <a:p>
            <a:r>
              <a:rPr lang="de-DE" sz="2000" dirty="0"/>
              <a:t>Datum und Zeit in richtiges Format bringen, fehlerhafte Werte entfernen da unter 5% des gesamten Datensatzes</a:t>
            </a:r>
          </a:p>
          <a:p>
            <a:r>
              <a:rPr lang="de-DE" sz="2000" dirty="0"/>
              <a:t>Entfernen von Zeilen bei denen es nicht alle Sensordaten gibt da unter 1% der Daten kein Thema</a:t>
            </a:r>
          </a:p>
          <a:p>
            <a:r>
              <a:rPr lang="de-DE" sz="2000" dirty="0"/>
              <a:t>Ausreiser in Sensordaten prüfen und entfernen</a:t>
            </a:r>
          </a:p>
          <a:p>
            <a:r>
              <a:rPr lang="de-DE" sz="2000" dirty="0"/>
              <a:t>Datum, Zeit, Produktionsindex, </a:t>
            </a:r>
            <a:r>
              <a:rPr lang="de-DE" sz="2000" dirty="0" err="1"/>
              <a:t>MaschinenID</a:t>
            </a:r>
            <a:r>
              <a:rPr lang="de-DE" sz="2000" dirty="0"/>
              <a:t>, Messwert ID entfernen</a:t>
            </a:r>
            <a:br>
              <a:rPr lang="de-DE" sz="2000" dirty="0"/>
            </a:br>
            <a:r>
              <a:rPr lang="de-DE" sz="2000" dirty="0"/>
              <a:t>Datum ist immer ein neues, wenn dann könnte man nach Monaten oder Tagen untersuchen.</a:t>
            </a:r>
            <a:br>
              <a:rPr lang="de-DE" sz="2000" dirty="0"/>
            </a:br>
            <a:r>
              <a:rPr lang="de-DE" sz="2000" dirty="0"/>
              <a:t>Zeit sollte erstmal nicht geprüft werden, wobei es unterschiede in Schichten geben könnte</a:t>
            </a:r>
            <a:br>
              <a:rPr lang="de-DE" sz="2000" dirty="0"/>
            </a:br>
            <a:r>
              <a:rPr lang="de-DE" sz="2000" dirty="0"/>
              <a:t>Im Produktionsindex ist kein Muster zu erkennen.</a:t>
            </a:r>
            <a:br>
              <a:rPr lang="de-DE" sz="2000" dirty="0"/>
            </a:br>
            <a:r>
              <a:rPr lang="de-DE" sz="2000" dirty="0" err="1"/>
              <a:t>ID‘s</a:t>
            </a:r>
            <a:r>
              <a:rPr lang="de-DE" sz="2000" dirty="0"/>
              <a:t> müssen entfernt werden</a:t>
            </a:r>
            <a:endParaRPr lang="en-US" sz="2000" dirty="0"/>
          </a:p>
        </p:txBody>
      </p:sp>
      <p:pic>
        <p:nvPicPr>
          <p:cNvPr id="8" name="Grafik 7">
            <a:extLst>
              <a:ext uri="{FF2B5EF4-FFF2-40B4-BE49-F238E27FC236}">
                <a16:creationId xmlns:a16="http://schemas.microsoft.com/office/drawing/2014/main" id="{51BDBF52-EEF4-8BF9-B5D2-EF290908BBF4}"/>
              </a:ext>
            </a:extLst>
          </p:cNvPr>
          <p:cNvPicPr>
            <a:picLocks noChangeAspect="1"/>
          </p:cNvPicPr>
          <p:nvPr/>
        </p:nvPicPr>
        <p:blipFill>
          <a:blip r:embed="rId2"/>
          <a:stretch>
            <a:fillRect/>
          </a:stretch>
        </p:blipFill>
        <p:spPr>
          <a:xfrm>
            <a:off x="7657681" y="3925111"/>
            <a:ext cx="3953822" cy="2757791"/>
          </a:xfrm>
          <a:prstGeom prst="rect">
            <a:avLst/>
          </a:prstGeom>
        </p:spPr>
      </p:pic>
      <p:pic>
        <p:nvPicPr>
          <p:cNvPr id="5" name="Grafik 4">
            <a:extLst>
              <a:ext uri="{FF2B5EF4-FFF2-40B4-BE49-F238E27FC236}">
                <a16:creationId xmlns:a16="http://schemas.microsoft.com/office/drawing/2014/main" id="{473BDD0E-33AB-09D4-0D33-58E60E01D0B7}"/>
              </a:ext>
            </a:extLst>
          </p:cNvPr>
          <p:cNvPicPr>
            <a:picLocks noChangeAspect="1"/>
          </p:cNvPicPr>
          <p:nvPr/>
        </p:nvPicPr>
        <p:blipFill>
          <a:blip r:embed="rId3"/>
          <a:stretch>
            <a:fillRect/>
          </a:stretch>
        </p:blipFill>
        <p:spPr>
          <a:xfrm>
            <a:off x="7629537" y="845321"/>
            <a:ext cx="3925679" cy="2757790"/>
          </a:xfrm>
          <a:prstGeom prst="rect">
            <a:avLst/>
          </a:prstGeom>
        </p:spPr>
      </p:pic>
      <p:sp>
        <p:nvSpPr>
          <p:cNvPr id="9" name="Textfeld 8">
            <a:extLst>
              <a:ext uri="{FF2B5EF4-FFF2-40B4-BE49-F238E27FC236}">
                <a16:creationId xmlns:a16="http://schemas.microsoft.com/office/drawing/2014/main" id="{2874F2C0-5110-DAAC-B57D-091C607A4170}"/>
              </a:ext>
            </a:extLst>
          </p:cNvPr>
          <p:cNvSpPr txBox="1"/>
          <p:nvPr/>
        </p:nvSpPr>
        <p:spPr>
          <a:xfrm>
            <a:off x="9192638" y="475989"/>
            <a:ext cx="1964987" cy="369332"/>
          </a:xfrm>
          <a:prstGeom prst="rect">
            <a:avLst/>
          </a:prstGeom>
          <a:noFill/>
        </p:spPr>
        <p:txBody>
          <a:bodyPr wrap="square" rtlCol="0">
            <a:spAutoFit/>
          </a:bodyPr>
          <a:lstStyle/>
          <a:p>
            <a:r>
              <a:rPr lang="de-DE" dirty="0"/>
              <a:t>Vorher</a:t>
            </a:r>
          </a:p>
        </p:txBody>
      </p:sp>
      <p:sp>
        <p:nvSpPr>
          <p:cNvPr id="11" name="Textfeld 10">
            <a:extLst>
              <a:ext uri="{FF2B5EF4-FFF2-40B4-BE49-F238E27FC236}">
                <a16:creationId xmlns:a16="http://schemas.microsoft.com/office/drawing/2014/main" id="{C3B023C2-997F-3FBC-0692-22F880840E2E}"/>
              </a:ext>
            </a:extLst>
          </p:cNvPr>
          <p:cNvSpPr txBox="1"/>
          <p:nvPr/>
        </p:nvSpPr>
        <p:spPr>
          <a:xfrm>
            <a:off x="9192638" y="3505994"/>
            <a:ext cx="1964987" cy="369332"/>
          </a:xfrm>
          <a:prstGeom prst="rect">
            <a:avLst/>
          </a:prstGeom>
          <a:noFill/>
        </p:spPr>
        <p:txBody>
          <a:bodyPr wrap="square" rtlCol="0">
            <a:spAutoFit/>
          </a:bodyPr>
          <a:lstStyle/>
          <a:p>
            <a:r>
              <a:rPr lang="de-DE" dirty="0"/>
              <a:t>Nachher</a:t>
            </a:r>
          </a:p>
        </p:txBody>
      </p:sp>
    </p:spTree>
    <p:extLst>
      <p:ext uri="{BB962C8B-B14F-4D97-AF65-F5344CB8AC3E}">
        <p14:creationId xmlns:p14="http://schemas.microsoft.com/office/powerpoint/2010/main" val="2478480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99C3271-F4C0-9CDE-91B4-A9B9BE08448E}"/>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5B67BAC-162F-5BE7-78BA-70FCAEC42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D307CCA0-A27E-6F7C-DF9C-98AB276122B1}"/>
              </a:ext>
            </a:extLst>
          </p:cNvPr>
          <p:cNvSpPr>
            <a:spLocks noGrp="1"/>
          </p:cNvSpPr>
          <p:nvPr>
            <p:ph type="title"/>
          </p:nvPr>
        </p:nvSpPr>
        <p:spPr>
          <a:xfrm>
            <a:off x="841249" y="539578"/>
            <a:ext cx="5981278" cy="1684638"/>
          </a:xfrm>
        </p:spPr>
        <p:txBody>
          <a:bodyPr>
            <a:normAutofit/>
          </a:bodyPr>
          <a:lstStyle/>
          <a:p>
            <a:r>
              <a:rPr lang="de-DE" sz="4000" dirty="0"/>
              <a:t>Strukturierte Daten – Feature Engineering</a:t>
            </a:r>
            <a:endParaRPr lang="en-US" sz="4000" dirty="0"/>
          </a:p>
        </p:txBody>
      </p:sp>
      <p:sp>
        <p:nvSpPr>
          <p:cNvPr id="3" name="Inhaltsplatzhalter 2">
            <a:extLst>
              <a:ext uri="{FF2B5EF4-FFF2-40B4-BE49-F238E27FC236}">
                <a16:creationId xmlns:a16="http://schemas.microsoft.com/office/drawing/2014/main" id="{63A65692-2FE1-C2BF-0321-F8C40E5BA080}"/>
              </a:ext>
            </a:extLst>
          </p:cNvPr>
          <p:cNvSpPr>
            <a:spLocks noGrp="1"/>
          </p:cNvSpPr>
          <p:nvPr>
            <p:ph idx="1"/>
          </p:nvPr>
        </p:nvSpPr>
        <p:spPr>
          <a:xfrm>
            <a:off x="838201" y="2409568"/>
            <a:ext cx="5981278" cy="3690551"/>
          </a:xfrm>
        </p:spPr>
        <p:txBody>
          <a:bodyPr>
            <a:normAutofit/>
          </a:bodyPr>
          <a:lstStyle/>
          <a:p>
            <a:r>
              <a:rPr lang="de-DE" sz="2000" dirty="0"/>
              <a:t>Neue Spalte Ausfall, wenn Sensordaten + Ausschuss alle 0 dann 1 ansonsten 0</a:t>
            </a:r>
          </a:p>
          <a:p>
            <a:r>
              <a:rPr lang="de-DE" sz="2000" dirty="0"/>
              <a:t>Da eine Vorhersage getroffen werden soll, werden die Sensordaten in neue rollende Mittelwerte und rollende Standardabweichung überführt mit einem 12 Zeilen Fenster. 5x12 = 60 min also ein Stunden </a:t>
            </a:r>
            <a:r>
              <a:rPr lang="de-DE" sz="2000" dirty="0" err="1"/>
              <a:t>fenster</a:t>
            </a:r>
            <a:endParaRPr lang="de-DE" sz="2000" dirty="0"/>
          </a:p>
          <a:p>
            <a:r>
              <a:rPr lang="de-DE" sz="2000" dirty="0"/>
              <a:t>Die alten Spalten werden entfernt</a:t>
            </a:r>
          </a:p>
          <a:p>
            <a:r>
              <a:rPr lang="de-DE" sz="2000" dirty="0"/>
              <a:t>Zuletzt wird der Index in Python zurückgesetzt</a:t>
            </a:r>
          </a:p>
        </p:txBody>
      </p:sp>
      <p:pic>
        <p:nvPicPr>
          <p:cNvPr id="6" name="Grafik 5">
            <a:extLst>
              <a:ext uri="{FF2B5EF4-FFF2-40B4-BE49-F238E27FC236}">
                <a16:creationId xmlns:a16="http://schemas.microsoft.com/office/drawing/2014/main" id="{ACDBDE3D-203D-74EE-D8BB-0593031B7413}"/>
              </a:ext>
            </a:extLst>
          </p:cNvPr>
          <p:cNvPicPr>
            <a:picLocks noChangeAspect="1"/>
          </p:cNvPicPr>
          <p:nvPr/>
        </p:nvPicPr>
        <p:blipFill>
          <a:blip r:embed="rId2"/>
          <a:stretch>
            <a:fillRect/>
          </a:stretch>
        </p:blipFill>
        <p:spPr>
          <a:xfrm>
            <a:off x="6819479" y="1823200"/>
            <a:ext cx="5369472" cy="3281344"/>
          </a:xfrm>
          <a:prstGeom prst="rect">
            <a:avLst/>
          </a:prstGeom>
        </p:spPr>
      </p:pic>
    </p:spTree>
    <p:extLst>
      <p:ext uri="{BB962C8B-B14F-4D97-AF65-F5344CB8AC3E}">
        <p14:creationId xmlns:p14="http://schemas.microsoft.com/office/powerpoint/2010/main" val="1393615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Inhaltsplatzhalter 2">
            <a:extLst>
              <a:ext uri="{FF2B5EF4-FFF2-40B4-BE49-F238E27FC236}">
                <a16:creationId xmlns:a16="http://schemas.microsoft.com/office/drawing/2014/main" id="{ABC3E223-12AA-B681-2055-F57E33ED6901}"/>
              </a:ext>
            </a:extLst>
          </p:cNvPr>
          <p:cNvGraphicFramePr>
            <a:graphicFrameLocks noGrp="1"/>
          </p:cNvGraphicFramePr>
          <p:nvPr>
            <p:ph idx="1"/>
            <p:extLst>
              <p:ext uri="{D42A27DB-BD31-4B8C-83A1-F6EECF244321}">
                <p14:modId xmlns:p14="http://schemas.microsoft.com/office/powerpoint/2010/main" val="488679964"/>
              </p:ext>
            </p:extLst>
          </p:nvPr>
        </p:nvGraphicFramePr>
        <p:xfrm>
          <a:off x="838200" y="1825625"/>
          <a:ext cx="10515600" cy="31065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el 1">
            <a:extLst>
              <a:ext uri="{FF2B5EF4-FFF2-40B4-BE49-F238E27FC236}">
                <a16:creationId xmlns:a16="http://schemas.microsoft.com/office/drawing/2014/main" id="{3D12C5CA-E520-8343-6B63-F98E42E089BC}"/>
              </a:ext>
            </a:extLst>
          </p:cNvPr>
          <p:cNvSpPr>
            <a:spLocks noGrp="1"/>
          </p:cNvSpPr>
          <p:nvPr>
            <p:ph type="title"/>
          </p:nvPr>
        </p:nvSpPr>
        <p:spPr/>
        <p:txBody>
          <a:bodyPr/>
          <a:lstStyle/>
          <a:p>
            <a:r>
              <a:rPr lang="de-DE" dirty="0"/>
              <a:t>Unstrukturierte Daten – </a:t>
            </a:r>
            <a:r>
              <a:rPr lang="de-DE" dirty="0" err="1"/>
              <a:t>Preparation</a:t>
            </a:r>
            <a:endParaRPr lang="en-US" dirty="0"/>
          </a:p>
        </p:txBody>
      </p:sp>
    </p:spTree>
    <p:extLst>
      <p:ext uri="{BB962C8B-B14F-4D97-AF65-F5344CB8AC3E}">
        <p14:creationId xmlns:p14="http://schemas.microsoft.com/office/powerpoint/2010/main" val="65009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178CFE-FBE8-5935-86EA-A2176B408ED4}"/>
              </a:ext>
            </a:extLst>
          </p:cNvPr>
          <p:cNvSpPr>
            <a:spLocks noGrp="1"/>
          </p:cNvSpPr>
          <p:nvPr>
            <p:ph type="title"/>
          </p:nvPr>
        </p:nvSpPr>
        <p:spPr/>
        <p:txBody>
          <a:bodyPr/>
          <a:lstStyle/>
          <a:p>
            <a:r>
              <a:rPr lang="de-DE" dirty="0"/>
              <a:t>Unstrukturierte Daten – Zugriffverfahren	</a:t>
            </a:r>
            <a:endParaRPr lang="en-US" dirty="0"/>
          </a:p>
        </p:txBody>
      </p:sp>
      <p:sp>
        <p:nvSpPr>
          <p:cNvPr id="3" name="Inhaltsplatzhalter 2">
            <a:extLst>
              <a:ext uri="{FF2B5EF4-FFF2-40B4-BE49-F238E27FC236}">
                <a16:creationId xmlns:a16="http://schemas.microsoft.com/office/drawing/2014/main" id="{6C3850A4-35DC-2356-DAB8-91704D667AA0}"/>
              </a:ext>
            </a:extLst>
          </p:cNvPr>
          <p:cNvSpPr>
            <a:spLocks noGrp="1"/>
          </p:cNvSpPr>
          <p:nvPr>
            <p:ph idx="1"/>
          </p:nvPr>
        </p:nvSpPr>
        <p:spPr>
          <a:xfrm>
            <a:off x="838200" y="1825625"/>
            <a:ext cx="10515600" cy="3106593"/>
          </a:xfrm>
        </p:spPr>
        <p:txBody>
          <a:bodyPr>
            <a:normAutofit/>
          </a:bodyPr>
          <a:lstStyle/>
          <a:p>
            <a:r>
              <a:rPr lang="de-DE" sz="2400" dirty="0"/>
              <a:t>Da die Log Daten unstrukturiert sind, werden diese in einer Mongo DB Datenbank gespeichert</a:t>
            </a:r>
          </a:p>
          <a:p>
            <a:r>
              <a:rPr lang="de-DE" sz="2400" dirty="0"/>
              <a:t>Speicherung erfolgt auf MongoDB Atlas, damit ein Zugriff für externes Analytics Team möglich ist</a:t>
            </a:r>
            <a:endParaRPr lang="en-US" sz="2400" dirty="0"/>
          </a:p>
          <a:p>
            <a:r>
              <a:rPr lang="en-US" sz="2400" dirty="0"/>
              <a:t>Da es SSL </a:t>
            </a:r>
            <a:r>
              <a:rPr lang="en-US" sz="2400" dirty="0" err="1"/>
              <a:t>Probleme</a:t>
            </a:r>
            <a:r>
              <a:rPr lang="en-US" sz="2400" dirty="0"/>
              <a:t> </a:t>
            </a:r>
            <a:r>
              <a:rPr lang="en-US" sz="2400" dirty="0" err="1"/>
              <a:t>bei</a:t>
            </a:r>
            <a:r>
              <a:rPr lang="en-US" sz="2400" dirty="0"/>
              <a:t> </a:t>
            </a:r>
            <a:r>
              <a:rPr lang="en-US" sz="2400" dirty="0" err="1"/>
              <a:t>direktem</a:t>
            </a:r>
            <a:r>
              <a:rPr lang="en-US" sz="2400" dirty="0"/>
              <a:t> </a:t>
            </a:r>
            <a:r>
              <a:rPr lang="en-US" sz="2400" dirty="0" err="1"/>
              <a:t>Zugriff</a:t>
            </a:r>
            <a:r>
              <a:rPr lang="en-US" sz="2400" dirty="0"/>
              <a:t> </a:t>
            </a:r>
            <a:r>
              <a:rPr lang="en-US" sz="2400" dirty="0" err="1"/>
              <a:t>gibt</a:t>
            </a:r>
            <a:r>
              <a:rPr lang="en-US" sz="2400" dirty="0"/>
              <a:t>, </a:t>
            </a:r>
            <a:r>
              <a:rPr lang="en-US" sz="2400" dirty="0" err="1"/>
              <a:t>wurde</a:t>
            </a:r>
            <a:r>
              <a:rPr lang="en-US" sz="2400" dirty="0"/>
              <a:t> </a:t>
            </a:r>
            <a:r>
              <a:rPr lang="en-US" sz="2400" dirty="0" err="1"/>
              <a:t>eine</a:t>
            </a:r>
            <a:r>
              <a:rPr lang="en-US" sz="2400" dirty="0"/>
              <a:t> REST API </a:t>
            </a:r>
            <a:r>
              <a:rPr lang="en-US" sz="2400" dirty="0" err="1"/>
              <a:t>zu</a:t>
            </a:r>
            <a:r>
              <a:rPr lang="en-US" sz="2400" dirty="0"/>
              <a:t> der </a:t>
            </a:r>
            <a:r>
              <a:rPr lang="en-US" sz="2400" dirty="0" err="1"/>
              <a:t>Datenbank</a:t>
            </a:r>
            <a:r>
              <a:rPr lang="en-US" sz="2400" dirty="0"/>
              <a:t> in Atlas </a:t>
            </a:r>
            <a:r>
              <a:rPr lang="en-US" sz="2400" dirty="0" err="1"/>
              <a:t>aufgesetzt</a:t>
            </a:r>
            <a:r>
              <a:rPr lang="en-US" sz="2400" dirty="0"/>
              <a:t> (</a:t>
            </a:r>
            <a:r>
              <a:rPr lang="en-US" sz="2400" dirty="0" err="1"/>
              <a:t>Berechtigungsstufe</a:t>
            </a:r>
            <a:r>
              <a:rPr lang="en-US" sz="2400" dirty="0"/>
              <a:t> </a:t>
            </a:r>
            <a:r>
              <a:rPr lang="en-US" sz="2400" dirty="0" err="1"/>
              <a:t>ist</a:t>
            </a:r>
            <a:r>
              <a:rPr lang="en-US" sz="2400" dirty="0"/>
              <a:t> “</a:t>
            </a:r>
            <a:r>
              <a:rPr lang="en-US" sz="2400" dirty="0" err="1"/>
              <a:t>nur</a:t>
            </a:r>
            <a:r>
              <a:rPr lang="en-US" sz="2400" dirty="0"/>
              <a:t>” lessen)</a:t>
            </a:r>
          </a:p>
        </p:txBody>
      </p:sp>
      <p:pic>
        <p:nvPicPr>
          <p:cNvPr id="6" name="Grafik 5">
            <a:extLst>
              <a:ext uri="{FF2B5EF4-FFF2-40B4-BE49-F238E27FC236}">
                <a16:creationId xmlns:a16="http://schemas.microsoft.com/office/drawing/2014/main" id="{DC128D4B-4D05-01E5-2B51-6A50879BBB5C}"/>
              </a:ext>
            </a:extLst>
          </p:cNvPr>
          <p:cNvPicPr>
            <a:picLocks noChangeAspect="1"/>
          </p:cNvPicPr>
          <p:nvPr/>
        </p:nvPicPr>
        <p:blipFill>
          <a:blip r:embed="rId3"/>
          <a:stretch>
            <a:fillRect/>
          </a:stretch>
        </p:blipFill>
        <p:spPr>
          <a:xfrm>
            <a:off x="1168641" y="4212927"/>
            <a:ext cx="7413379" cy="2469094"/>
          </a:xfrm>
          <a:prstGeom prst="rect">
            <a:avLst/>
          </a:prstGeom>
        </p:spPr>
      </p:pic>
      <p:sp>
        <p:nvSpPr>
          <p:cNvPr id="5" name="Textfeld 4">
            <a:extLst>
              <a:ext uri="{FF2B5EF4-FFF2-40B4-BE49-F238E27FC236}">
                <a16:creationId xmlns:a16="http://schemas.microsoft.com/office/drawing/2014/main" id="{6826E7FF-C9A1-579A-F49D-A5FFA01A404A}"/>
              </a:ext>
            </a:extLst>
          </p:cNvPr>
          <p:cNvSpPr txBox="1"/>
          <p:nvPr/>
        </p:nvSpPr>
        <p:spPr>
          <a:xfrm>
            <a:off x="1876425" y="6640354"/>
            <a:ext cx="3600450" cy="246221"/>
          </a:xfrm>
          <a:prstGeom prst="rect">
            <a:avLst/>
          </a:prstGeom>
          <a:noFill/>
        </p:spPr>
        <p:txBody>
          <a:bodyPr wrap="square">
            <a:spAutoFit/>
          </a:bodyPr>
          <a:lstStyle/>
          <a:p>
            <a:r>
              <a:rPr lang="en-US" sz="1000" dirty="0"/>
              <a:t>https://www.mongodb.com/docs/atlas/app-services/data-api/</a:t>
            </a:r>
          </a:p>
        </p:txBody>
      </p:sp>
    </p:spTree>
    <p:extLst>
      <p:ext uri="{BB962C8B-B14F-4D97-AF65-F5344CB8AC3E}">
        <p14:creationId xmlns:p14="http://schemas.microsoft.com/office/powerpoint/2010/main" val="1897635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12C5CA-E520-8343-6B63-F98E42E089BC}"/>
              </a:ext>
            </a:extLst>
          </p:cNvPr>
          <p:cNvSpPr>
            <a:spLocks noGrp="1"/>
          </p:cNvSpPr>
          <p:nvPr>
            <p:ph type="title"/>
          </p:nvPr>
        </p:nvSpPr>
        <p:spPr/>
        <p:txBody>
          <a:bodyPr/>
          <a:lstStyle/>
          <a:p>
            <a:r>
              <a:rPr lang="en-US" dirty="0"/>
              <a:t>Data Preparation </a:t>
            </a:r>
            <a:r>
              <a:rPr lang="de-DE" dirty="0"/>
              <a:t>– Text aufbereiten</a:t>
            </a:r>
            <a:endParaRPr lang="en-US" dirty="0"/>
          </a:p>
        </p:txBody>
      </p:sp>
      <p:sp>
        <p:nvSpPr>
          <p:cNvPr id="3" name="Inhaltsplatzhalter 2">
            <a:extLst>
              <a:ext uri="{FF2B5EF4-FFF2-40B4-BE49-F238E27FC236}">
                <a16:creationId xmlns:a16="http://schemas.microsoft.com/office/drawing/2014/main" id="{B42A4488-4288-36D2-8D40-F4E607B2120E}"/>
              </a:ext>
            </a:extLst>
          </p:cNvPr>
          <p:cNvSpPr>
            <a:spLocks noGrp="1"/>
          </p:cNvSpPr>
          <p:nvPr>
            <p:ph idx="1"/>
          </p:nvPr>
        </p:nvSpPr>
        <p:spPr/>
        <p:txBody>
          <a:bodyPr>
            <a:normAutofit/>
          </a:bodyPr>
          <a:lstStyle/>
          <a:p>
            <a:r>
              <a:rPr lang="de-DE" dirty="0"/>
              <a:t>Die Log Daten werden als JSON </a:t>
            </a:r>
            <a:r>
              <a:rPr lang="de-DE" dirty="0" err="1"/>
              <a:t>Object</a:t>
            </a:r>
            <a:r>
              <a:rPr lang="de-DE" dirty="0"/>
              <a:t> über die API zur Verfügung gestellt</a:t>
            </a:r>
          </a:p>
          <a:p>
            <a:r>
              <a:rPr lang="de-DE" dirty="0"/>
              <a:t>Für die Verwendung der Texte müssen die Objekte in ein Dataframe umgewandelt werden</a:t>
            </a:r>
          </a:p>
          <a:p>
            <a:r>
              <a:rPr lang="de-DE" dirty="0"/>
              <a:t>Der Dataframe muss anschließend in Kleinschreibung überführt werden für die Nutzung von Normalisierungsverfahren</a:t>
            </a:r>
          </a:p>
          <a:p>
            <a:r>
              <a:rPr lang="de-DE" dirty="0"/>
              <a:t>Anschließend werden die Texte mit </a:t>
            </a:r>
            <a:r>
              <a:rPr lang="de-DE" dirty="0" err="1"/>
              <a:t>Stemming</a:t>
            </a:r>
            <a:r>
              <a:rPr lang="de-DE" dirty="0"/>
              <a:t> in ihre Stammform überführt. </a:t>
            </a:r>
            <a:r>
              <a:rPr lang="de-DE" dirty="0" err="1"/>
              <a:t>Stemming</a:t>
            </a:r>
            <a:r>
              <a:rPr lang="de-DE" dirty="0"/>
              <a:t> schneidet hierbei die Endungen von Wörtern ab und ermöglicht die Reduzierung von eindeutigen Wörtern</a:t>
            </a:r>
          </a:p>
        </p:txBody>
      </p:sp>
      <p:sp>
        <p:nvSpPr>
          <p:cNvPr id="7" name="Textfeld 6">
            <a:extLst>
              <a:ext uri="{FF2B5EF4-FFF2-40B4-BE49-F238E27FC236}">
                <a16:creationId xmlns:a16="http://schemas.microsoft.com/office/drawing/2014/main" id="{1978FCCC-8A7C-A54E-6783-77D1D0B12A62}"/>
              </a:ext>
            </a:extLst>
          </p:cNvPr>
          <p:cNvSpPr txBox="1"/>
          <p:nvPr/>
        </p:nvSpPr>
        <p:spPr>
          <a:xfrm>
            <a:off x="4819650" y="6507718"/>
            <a:ext cx="2695575" cy="261610"/>
          </a:xfrm>
          <a:prstGeom prst="rect">
            <a:avLst/>
          </a:prstGeom>
          <a:noFill/>
        </p:spPr>
        <p:txBody>
          <a:bodyPr wrap="square">
            <a:spAutoFit/>
          </a:bodyPr>
          <a:lstStyle/>
          <a:p>
            <a:r>
              <a:rPr lang="en-US" sz="1050" dirty="0"/>
              <a:t>https://www.nltk.org/api/nltk.stem.html</a:t>
            </a:r>
          </a:p>
        </p:txBody>
      </p:sp>
    </p:spTree>
    <p:extLst>
      <p:ext uri="{BB962C8B-B14F-4D97-AF65-F5344CB8AC3E}">
        <p14:creationId xmlns:p14="http://schemas.microsoft.com/office/powerpoint/2010/main" val="1699782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3CAE8B-9483-3A2F-C16F-3369A048B9F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8BA5D1DF-74B4-2D18-5BCF-0636DE8A0193}"/>
              </a:ext>
            </a:extLst>
          </p:cNvPr>
          <p:cNvSpPr>
            <a:spLocks noGrp="1"/>
          </p:cNvSpPr>
          <p:nvPr>
            <p:ph type="title"/>
          </p:nvPr>
        </p:nvSpPr>
        <p:spPr/>
        <p:txBody>
          <a:bodyPr/>
          <a:lstStyle/>
          <a:p>
            <a:r>
              <a:rPr lang="en-US" dirty="0"/>
              <a:t>Data Preparation </a:t>
            </a:r>
            <a:r>
              <a:rPr lang="de-DE" dirty="0"/>
              <a:t>– Text aufbereiten</a:t>
            </a:r>
            <a:endParaRPr lang="en-US" dirty="0"/>
          </a:p>
        </p:txBody>
      </p:sp>
      <p:sp>
        <p:nvSpPr>
          <p:cNvPr id="3" name="Inhaltsplatzhalter 2">
            <a:extLst>
              <a:ext uri="{FF2B5EF4-FFF2-40B4-BE49-F238E27FC236}">
                <a16:creationId xmlns:a16="http://schemas.microsoft.com/office/drawing/2014/main" id="{A5192265-3A68-2BEB-3DE1-0AA9AD585438}"/>
              </a:ext>
            </a:extLst>
          </p:cNvPr>
          <p:cNvSpPr>
            <a:spLocks noGrp="1"/>
          </p:cNvSpPr>
          <p:nvPr>
            <p:ph idx="1"/>
          </p:nvPr>
        </p:nvSpPr>
        <p:spPr/>
        <p:txBody>
          <a:bodyPr>
            <a:normAutofit fontScale="92500"/>
          </a:bodyPr>
          <a:lstStyle/>
          <a:p>
            <a:r>
              <a:rPr lang="de-DE" dirty="0"/>
              <a:t>Der auf die Stammformen reduzierte Text muss anschließend mittels </a:t>
            </a:r>
            <a:r>
              <a:rPr lang="de-DE" dirty="0" err="1"/>
              <a:t>Tokenization</a:t>
            </a:r>
            <a:r>
              <a:rPr lang="de-DE" dirty="0"/>
              <a:t> in einzelne Token zerteilt werden</a:t>
            </a:r>
          </a:p>
          <a:p>
            <a:r>
              <a:rPr lang="de-DE" dirty="0"/>
              <a:t>Jeder Token beinhaltet ein Wort – Folglich erfolgt die Trennung anhand von Leerzeichen</a:t>
            </a:r>
          </a:p>
          <a:p>
            <a:r>
              <a:rPr lang="de-DE" dirty="0"/>
              <a:t>Die Token werden anschließend mithilfe von </a:t>
            </a:r>
            <a:r>
              <a:rPr lang="de-DE" dirty="0" err="1"/>
              <a:t>Lemmatizing</a:t>
            </a:r>
            <a:r>
              <a:rPr lang="de-DE" dirty="0"/>
              <a:t> überarbeitet, sodass die Worte auf ihre Grundform zurückgeführt werden</a:t>
            </a:r>
          </a:p>
          <a:p>
            <a:r>
              <a:rPr lang="de-DE" dirty="0"/>
              <a:t>Bei der </a:t>
            </a:r>
            <a:r>
              <a:rPr lang="de-DE" dirty="0" err="1"/>
              <a:t>Lemmatization</a:t>
            </a:r>
            <a:r>
              <a:rPr lang="de-DE" dirty="0"/>
              <a:t> sind Grammatik und Bedeutung Einflussfaktoren</a:t>
            </a:r>
          </a:p>
          <a:p>
            <a:r>
              <a:rPr lang="de-DE" dirty="0"/>
              <a:t>Der daraus resultierende </a:t>
            </a:r>
            <a:r>
              <a:rPr lang="de-DE" dirty="0" err="1"/>
              <a:t>Dataflow</a:t>
            </a:r>
            <a:r>
              <a:rPr lang="de-DE" dirty="0"/>
              <a:t> ist so weit aufbereitet, dass dieser auf ML Learning Modelle angewandt werden kann</a:t>
            </a:r>
          </a:p>
        </p:txBody>
      </p:sp>
      <p:sp>
        <p:nvSpPr>
          <p:cNvPr id="5" name="Textfeld 4">
            <a:extLst>
              <a:ext uri="{FF2B5EF4-FFF2-40B4-BE49-F238E27FC236}">
                <a16:creationId xmlns:a16="http://schemas.microsoft.com/office/drawing/2014/main" id="{DF743BD2-D508-8EAE-04E2-12638464D8B7}"/>
              </a:ext>
            </a:extLst>
          </p:cNvPr>
          <p:cNvSpPr txBox="1"/>
          <p:nvPr/>
        </p:nvSpPr>
        <p:spPr>
          <a:xfrm>
            <a:off x="3371850" y="6406634"/>
            <a:ext cx="2781300" cy="253916"/>
          </a:xfrm>
          <a:prstGeom prst="rect">
            <a:avLst/>
          </a:prstGeom>
          <a:noFill/>
        </p:spPr>
        <p:txBody>
          <a:bodyPr wrap="square">
            <a:spAutoFit/>
          </a:bodyPr>
          <a:lstStyle/>
          <a:p>
            <a:r>
              <a:rPr lang="en-US" sz="1050" dirty="0"/>
              <a:t>https://www.nltk.org/api/nltk.tokenize.html</a:t>
            </a:r>
          </a:p>
        </p:txBody>
      </p:sp>
      <p:sp>
        <p:nvSpPr>
          <p:cNvPr id="9" name="Textfeld 8">
            <a:extLst>
              <a:ext uri="{FF2B5EF4-FFF2-40B4-BE49-F238E27FC236}">
                <a16:creationId xmlns:a16="http://schemas.microsoft.com/office/drawing/2014/main" id="{3C0905C7-8F8B-2699-8329-7627B836D55F}"/>
              </a:ext>
            </a:extLst>
          </p:cNvPr>
          <p:cNvSpPr txBox="1"/>
          <p:nvPr/>
        </p:nvSpPr>
        <p:spPr>
          <a:xfrm>
            <a:off x="6286500" y="6416159"/>
            <a:ext cx="2828925" cy="246221"/>
          </a:xfrm>
          <a:prstGeom prst="rect">
            <a:avLst/>
          </a:prstGeom>
          <a:noFill/>
        </p:spPr>
        <p:txBody>
          <a:bodyPr wrap="square">
            <a:spAutoFit/>
          </a:bodyPr>
          <a:lstStyle/>
          <a:p>
            <a:r>
              <a:rPr lang="en-US" sz="1000" dirty="0"/>
              <a:t>https://www.nltk.org/api/nltk.stem.wordnet.html</a:t>
            </a:r>
          </a:p>
        </p:txBody>
      </p:sp>
    </p:spTree>
    <p:extLst>
      <p:ext uri="{BB962C8B-B14F-4D97-AF65-F5344CB8AC3E}">
        <p14:creationId xmlns:p14="http://schemas.microsoft.com/office/powerpoint/2010/main" val="30988226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FED323-3D69-342F-E829-D64987B7031B}"/>
              </a:ext>
            </a:extLst>
          </p:cNvPr>
          <p:cNvSpPr>
            <a:spLocks noGrp="1"/>
          </p:cNvSpPr>
          <p:nvPr>
            <p:ph type="title"/>
          </p:nvPr>
        </p:nvSpPr>
        <p:spPr/>
        <p:txBody>
          <a:bodyPr/>
          <a:lstStyle/>
          <a:p>
            <a:r>
              <a:rPr lang="en-US" dirty="0"/>
              <a:t>Data Preparation </a:t>
            </a:r>
            <a:r>
              <a:rPr lang="de-DE" dirty="0"/>
              <a:t>– Daten bereinigen</a:t>
            </a:r>
            <a:endParaRPr lang="en-US" dirty="0"/>
          </a:p>
        </p:txBody>
      </p:sp>
      <p:sp>
        <p:nvSpPr>
          <p:cNvPr id="3" name="Inhaltsplatzhalter 2">
            <a:extLst>
              <a:ext uri="{FF2B5EF4-FFF2-40B4-BE49-F238E27FC236}">
                <a16:creationId xmlns:a16="http://schemas.microsoft.com/office/drawing/2014/main" id="{8A15403E-8717-A7BD-3FDF-A663923B7D88}"/>
              </a:ext>
            </a:extLst>
          </p:cNvPr>
          <p:cNvSpPr>
            <a:spLocks noGrp="1"/>
          </p:cNvSpPr>
          <p:nvPr>
            <p:ph idx="1"/>
          </p:nvPr>
        </p:nvSpPr>
        <p:spPr/>
        <p:txBody>
          <a:bodyPr>
            <a:normAutofit/>
          </a:bodyPr>
          <a:lstStyle/>
          <a:p>
            <a:r>
              <a:rPr lang="de-DE" dirty="0"/>
              <a:t>In den Daten sind Errors ohne eine </a:t>
            </a:r>
            <a:r>
              <a:rPr lang="de-DE" dirty="0" err="1"/>
              <a:t>LogMessage</a:t>
            </a:r>
            <a:r>
              <a:rPr lang="de-DE" dirty="0"/>
              <a:t> vorhanden. Unter der Annahme, dass dies bei Maschinen Logs nicht normal ist, werden diese Daten entfernt:</a:t>
            </a:r>
          </a:p>
          <a:p>
            <a:endParaRPr lang="de-DE" dirty="0"/>
          </a:p>
          <a:p>
            <a:r>
              <a:rPr lang="de-DE" dirty="0"/>
              <a:t>Verhältnis zwischen </a:t>
            </a:r>
            <a:r>
              <a:rPr lang="de-DE" dirty="0" err="1"/>
              <a:t>ServiceOK</a:t>
            </a:r>
            <a:r>
              <a:rPr lang="de-DE" dirty="0"/>
              <a:t> = 1 und </a:t>
            </a:r>
            <a:r>
              <a:rPr lang="de-DE" dirty="0" err="1"/>
              <a:t>ServiceOK</a:t>
            </a:r>
            <a:r>
              <a:rPr lang="de-DE" dirty="0"/>
              <a:t> = 0</a:t>
            </a:r>
          </a:p>
          <a:p>
            <a:r>
              <a:rPr lang="de-DE" dirty="0">
                <a:sym typeface="Wingdings" panose="05000000000000000000" pitchFamily="2" charset="2"/>
              </a:rPr>
              <a:t>Aufgrund des stark ungleichen Verhältnisses waren die</a:t>
            </a:r>
          </a:p>
          <a:p>
            <a:pPr marL="0" indent="0">
              <a:buNone/>
            </a:pPr>
            <a:r>
              <a:rPr lang="de-DE" dirty="0">
                <a:sym typeface="Wingdings" panose="05000000000000000000" pitchFamily="2" charset="2"/>
              </a:rPr>
              <a:t>Ergebnisse immer bei 1.00</a:t>
            </a:r>
          </a:p>
          <a:p>
            <a:r>
              <a:rPr lang="de-DE" dirty="0">
                <a:sym typeface="Wingdings" panose="05000000000000000000" pitchFamily="2" charset="2"/>
              </a:rPr>
              <a:t>Durch Sampling mittels SMOTE wird das Verhältnis durch künstliche Daten ausgeglichen werden</a:t>
            </a:r>
            <a:endParaRPr lang="en-US" dirty="0"/>
          </a:p>
        </p:txBody>
      </p:sp>
      <p:pic>
        <p:nvPicPr>
          <p:cNvPr id="5" name="Grafik 4">
            <a:extLst>
              <a:ext uri="{FF2B5EF4-FFF2-40B4-BE49-F238E27FC236}">
                <a16:creationId xmlns:a16="http://schemas.microsoft.com/office/drawing/2014/main" id="{C0E85B62-3686-953B-8DEB-1F46C805A5CA}"/>
              </a:ext>
            </a:extLst>
          </p:cNvPr>
          <p:cNvPicPr>
            <a:picLocks noChangeAspect="1"/>
          </p:cNvPicPr>
          <p:nvPr/>
        </p:nvPicPr>
        <p:blipFill>
          <a:blip r:embed="rId2"/>
          <a:stretch>
            <a:fillRect/>
          </a:stretch>
        </p:blipFill>
        <p:spPr>
          <a:xfrm>
            <a:off x="1149390" y="3041791"/>
            <a:ext cx="6705600" cy="523875"/>
          </a:xfrm>
          <a:prstGeom prst="rect">
            <a:avLst/>
          </a:prstGeom>
        </p:spPr>
      </p:pic>
      <p:pic>
        <p:nvPicPr>
          <p:cNvPr id="7" name="Grafik 6">
            <a:extLst>
              <a:ext uri="{FF2B5EF4-FFF2-40B4-BE49-F238E27FC236}">
                <a16:creationId xmlns:a16="http://schemas.microsoft.com/office/drawing/2014/main" id="{688F84F9-E796-B64F-0C3D-D1472B5502ED}"/>
              </a:ext>
            </a:extLst>
          </p:cNvPr>
          <p:cNvPicPr>
            <a:picLocks noChangeAspect="1"/>
          </p:cNvPicPr>
          <p:nvPr/>
        </p:nvPicPr>
        <p:blipFill>
          <a:blip r:embed="rId3"/>
          <a:stretch>
            <a:fillRect/>
          </a:stretch>
        </p:blipFill>
        <p:spPr>
          <a:xfrm>
            <a:off x="9411423" y="3547700"/>
            <a:ext cx="1399331" cy="1082816"/>
          </a:xfrm>
          <a:prstGeom prst="rect">
            <a:avLst/>
          </a:prstGeom>
        </p:spPr>
      </p:pic>
      <p:sp>
        <p:nvSpPr>
          <p:cNvPr id="9" name="Textfeld 8">
            <a:extLst>
              <a:ext uri="{FF2B5EF4-FFF2-40B4-BE49-F238E27FC236}">
                <a16:creationId xmlns:a16="http://schemas.microsoft.com/office/drawing/2014/main" id="{9C32954B-0F11-3BC8-0AEA-DB1C2B489F92}"/>
              </a:ext>
            </a:extLst>
          </p:cNvPr>
          <p:cNvSpPr txBox="1"/>
          <p:nvPr/>
        </p:nvSpPr>
        <p:spPr>
          <a:xfrm>
            <a:off x="3008936" y="6523053"/>
            <a:ext cx="6094070" cy="261610"/>
          </a:xfrm>
          <a:prstGeom prst="rect">
            <a:avLst/>
          </a:prstGeom>
          <a:noFill/>
        </p:spPr>
        <p:txBody>
          <a:bodyPr wrap="square">
            <a:spAutoFit/>
          </a:bodyPr>
          <a:lstStyle/>
          <a:p>
            <a:r>
              <a:rPr lang="en-US" sz="1100" dirty="0"/>
              <a:t>https://imbalanced-learn.org/stable/references/generated/imblearn.over_sampling.SMOTE.html</a:t>
            </a:r>
          </a:p>
        </p:txBody>
      </p:sp>
    </p:spTree>
    <p:extLst>
      <p:ext uri="{BB962C8B-B14F-4D97-AF65-F5344CB8AC3E}">
        <p14:creationId xmlns:p14="http://schemas.microsoft.com/office/powerpoint/2010/main" val="9165733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A7839B-6B4A-8796-4081-445C76F5D84C}"/>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F1717784-02AB-149A-1F3A-E170AC8BFCDC}"/>
              </a:ext>
            </a:extLst>
          </p:cNvPr>
          <p:cNvSpPr>
            <a:spLocks noGrp="1"/>
          </p:cNvSpPr>
          <p:nvPr>
            <p:ph type="ctrTitle"/>
          </p:nvPr>
        </p:nvSpPr>
        <p:spPr>
          <a:xfrm>
            <a:off x="1524000" y="3736350"/>
            <a:ext cx="9144000" cy="2387600"/>
          </a:xfrm>
        </p:spPr>
        <p:txBody>
          <a:bodyPr/>
          <a:lstStyle/>
          <a:p>
            <a:r>
              <a:rPr lang="de-DE" dirty="0"/>
              <a:t>Modeling</a:t>
            </a:r>
            <a:endParaRPr lang="en-US" dirty="0"/>
          </a:p>
        </p:txBody>
      </p:sp>
      <p:pic>
        <p:nvPicPr>
          <p:cNvPr id="3" name="Picture 2" descr="What is CRISP DM? - Data Science Process Alliance">
            <a:extLst>
              <a:ext uri="{FF2B5EF4-FFF2-40B4-BE49-F238E27FC236}">
                <a16:creationId xmlns:a16="http://schemas.microsoft.com/office/drawing/2014/main" id="{C82AA5DA-2C4D-184A-382F-DFDD4522BF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5217" y="0"/>
            <a:ext cx="6381430" cy="5220182"/>
          </a:xfrm>
          <a:prstGeom prst="rect">
            <a:avLst/>
          </a:prstGeom>
          <a:noFill/>
          <a:extLst>
            <a:ext uri="{909E8E84-426E-40DD-AFC4-6F175D3DCCD1}">
              <a14:hiddenFill xmlns:a14="http://schemas.microsoft.com/office/drawing/2010/main">
                <a:solidFill>
                  <a:srgbClr val="FFFFFF"/>
                </a:solidFill>
              </a14:hiddenFill>
            </a:ext>
          </a:extLst>
        </p:spPr>
      </p:pic>
      <p:sp>
        <p:nvSpPr>
          <p:cNvPr id="4" name="Textfeld 3">
            <a:extLst>
              <a:ext uri="{FF2B5EF4-FFF2-40B4-BE49-F238E27FC236}">
                <a16:creationId xmlns:a16="http://schemas.microsoft.com/office/drawing/2014/main" id="{C942B774-0C3F-D3C2-3A3C-06BB142E9972}"/>
              </a:ext>
            </a:extLst>
          </p:cNvPr>
          <p:cNvSpPr txBox="1"/>
          <p:nvPr/>
        </p:nvSpPr>
        <p:spPr>
          <a:xfrm>
            <a:off x="4857750" y="5991910"/>
            <a:ext cx="2324100" cy="369332"/>
          </a:xfrm>
          <a:prstGeom prst="rect">
            <a:avLst/>
          </a:prstGeom>
          <a:noFill/>
        </p:spPr>
        <p:txBody>
          <a:bodyPr wrap="square">
            <a:spAutoFit/>
          </a:bodyPr>
          <a:lstStyle/>
          <a:p>
            <a:r>
              <a:rPr lang="en-US" dirty="0" err="1"/>
              <a:t>Champman</a:t>
            </a:r>
            <a:r>
              <a:rPr lang="en-US" dirty="0"/>
              <a:t> et al. 2000</a:t>
            </a:r>
          </a:p>
        </p:txBody>
      </p:sp>
    </p:spTree>
    <p:extLst>
      <p:ext uri="{BB962C8B-B14F-4D97-AF65-F5344CB8AC3E}">
        <p14:creationId xmlns:p14="http://schemas.microsoft.com/office/powerpoint/2010/main" val="3079551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0DD05F-0546-D693-AF05-559790649D29}"/>
              </a:ext>
            </a:extLst>
          </p:cNvPr>
          <p:cNvSpPr>
            <a:spLocks noGrp="1"/>
          </p:cNvSpPr>
          <p:nvPr>
            <p:ph type="title"/>
          </p:nvPr>
        </p:nvSpPr>
        <p:spPr>
          <a:xfrm>
            <a:off x="734569" y="18722"/>
            <a:ext cx="6070120" cy="868680"/>
          </a:xfrm>
        </p:spPr>
        <p:txBody>
          <a:bodyPr anchor="ctr">
            <a:normAutofit fontScale="90000"/>
          </a:bodyPr>
          <a:lstStyle/>
          <a:p>
            <a:r>
              <a:rPr lang="en-US" sz="4000" dirty="0"/>
              <a:t>Modeling – Modell </a:t>
            </a:r>
            <a:r>
              <a:rPr lang="en-US" sz="4000" dirty="0" err="1"/>
              <a:t>Erstellung</a:t>
            </a:r>
            <a:endParaRPr lang="en-US" sz="4000" dirty="0"/>
          </a:p>
        </p:txBody>
      </p:sp>
      <p:sp>
        <p:nvSpPr>
          <p:cNvPr id="3" name="Inhaltsplatzhalter 2">
            <a:extLst>
              <a:ext uri="{FF2B5EF4-FFF2-40B4-BE49-F238E27FC236}">
                <a16:creationId xmlns:a16="http://schemas.microsoft.com/office/drawing/2014/main" id="{29CDD0D3-B573-FA21-06B1-610EBA7B28DE}"/>
              </a:ext>
            </a:extLst>
          </p:cNvPr>
          <p:cNvSpPr>
            <a:spLocks noGrp="1"/>
          </p:cNvSpPr>
          <p:nvPr>
            <p:ph idx="1"/>
          </p:nvPr>
        </p:nvSpPr>
        <p:spPr>
          <a:xfrm>
            <a:off x="446206" y="775893"/>
            <a:ext cx="6070120" cy="3337953"/>
          </a:xfrm>
        </p:spPr>
        <p:txBody>
          <a:bodyPr anchor="ctr">
            <a:normAutofit/>
          </a:bodyPr>
          <a:lstStyle/>
          <a:p>
            <a:r>
              <a:rPr lang="en-US" sz="2000" dirty="0" err="1"/>
              <a:t>Zunächst</a:t>
            </a:r>
            <a:r>
              <a:rPr lang="en-US" sz="2000" dirty="0"/>
              <a:t> Train Test Split um Trainings und </a:t>
            </a:r>
            <a:r>
              <a:rPr lang="en-US" sz="2000" dirty="0" err="1"/>
              <a:t>Testdaten</a:t>
            </a:r>
            <a:r>
              <a:rPr lang="en-US" sz="2000" dirty="0"/>
              <a:t> </a:t>
            </a:r>
            <a:r>
              <a:rPr lang="en-US" sz="2000" dirty="0" err="1"/>
              <a:t>zu</a:t>
            </a:r>
            <a:r>
              <a:rPr lang="en-US" sz="2000" dirty="0"/>
              <a:t> </a:t>
            </a:r>
            <a:r>
              <a:rPr lang="en-US" sz="2000" dirty="0" err="1"/>
              <a:t>erhalten</a:t>
            </a:r>
            <a:endParaRPr lang="en-US" sz="2000" dirty="0"/>
          </a:p>
          <a:p>
            <a:r>
              <a:rPr lang="en-US" sz="2000" dirty="0" err="1"/>
              <a:t>Fitten</a:t>
            </a:r>
            <a:r>
              <a:rPr lang="en-US" sz="2000" dirty="0"/>
              <a:t> der </a:t>
            </a:r>
            <a:r>
              <a:rPr lang="en-US" sz="2000" dirty="0" err="1"/>
              <a:t>einzelnen</a:t>
            </a:r>
            <a:r>
              <a:rPr lang="en-US" sz="2000" dirty="0"/>
              <a:t> </a:t>
            </a:r>
            <a:r>
              <a:rPr lang="en-US" sz="2000" dirty="0" err="1"/>
              <a:t>Modelle</a:t>
            </a:r>
            <a:endParaRPr lang="en-US" sz="2000" dirty="0"/>
          </a:p>
          <a:p>
            <a:r>
              <a:rPr lang="en-US" sz="2000" dirty="0" err="1"/>
              <a:t>Vergleich</a:t>
            </a:r>
            <a:r>
              <a:rPr lang="en-US" sz="2000" dirty="0"/>
              <a:t> der </a:t>
            </a:r>
            <a:r>
              <a:rPr lang="en-US" sz="2000" dirty="0" err="1"/>
              <a:t>Modelle</a:t>
            </a:r>
            <a:endParaRPr lang="en-US" sz="2000" dirty="0"/>
          </a:p>
          <a:p>
            <a:r>
              <a:rPr lang="en-US" sz="2000" dirty="0"/>
              <a:t>Die </a:t>
            </a:r>
            <a:r>
              <a:rPr lang="en-US" sz="2000" dirty="0" err="1"/>
              <a:t>Modelle</a:t>
            </a:r>
            <a:r>
              <a:rPr lang="en-US" sz="2000" dirty="0"/>
              <a:t> RF und GB </a:t>
            </a:r>
            <a:r>
              <a:rPr lang="en-US" sz="2000" dirty="0" err="1"/>
              <a:t>haben</a:t>
            </a:r>
            <a:r>
              <a:rPr lang="en-US" sz="2000" dirty="0"/>
              <a:t> </a:t>
            </a:r>
            <a:r>
              <a:rPr lang="en-US" sz="2000" dirty="0" err="1"/>
              <a:t>beide</a:t>
            </a:r>
            <a:r>
              <a:rPr lang="en-US" sz="2000" dirty="0"/>
              <a:t> </a:t>
            </a:r>
            <a:r>
              <a:rPr lang="en-US" sz="2000" dirty="0" err="1"/>
              <a:t>gute</a:t>
            </a:r>
            <a:r>
              <a:rPr lang="en-US" sz="2000" dirty="0"/>
              <a:t> </a:t>
            </a:r>
            <a:r>
              <a:rPr lang="en-US" sz="2000" dirty="0" err="1"/>
              <a:t>Ergebnisse</a:t>
            </a:r>
            <a:endParaRPr lang="en-US" sz="2000" dirty="0"/>
          </a:p>
          <a:p>
            <a:r>
              <a:rPr lang="en-US" sz="2000" dirty="0"/>
              <a:t>Auch die </a:t>
            </a:r>
            <a:r>
              <a:rPr lang="en-US" sz="2000" dirty="0" err="1"/>
              <a:t>Konfusions</a:t>
            </a:r>
            <a:r>
              <a:rPr lang="en-US" sz="2000" dirty="0"/>
              <a:t> </a:t>
            </a:r>
            <a:r>
              <a:rPr lang="en-US" sz="2000" dirty="0" err="1"/>
              <a:t>Matritzen</a:t>
            </a:r>
            <a:r>
              <a:rPr lang="en-US" sz="2000" dirty="0"/>
              <a:t> </a:t>
            </a:r>
            <a:r>
              <a:rPr lang="en-US" sz="2000" dirty="0" err="1"/>
              <a:t>sind</a:t>
            </a:r>
            <a:r>
              <a:rPr lang="en-US" sz="2000" dirty="0"/>
              <a:t> </a:t>
            </a:r>
            <a:r>
              <a:rPr lang="en-US" sz="2000" dirty="0" err="1"/>
              <a:t>zufriedenstellend</a:t>
            </a:r>
            <a:endParaRPr lang="en-US" sz="2000" dirty="0"/>
          </a:p>
        </p:txBody>
      </p:sp>
      <p:sp>
        <p:nvSpPr>
          <p:cNvPr id="15" name="Rectangle 14">
            <a:extLst>
              <a:ext uri="{FF2B5EF4-FFF2-40B4-BE49-F238E27FC236}">
                <a16:creationId xmlns:a16="http://schemas.microsoft.com/office/drawing/2014/main" id="{9B47378D-AD27-45D0-8C1C-5B1098DCC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5390" y="0"/>
            <a:ext cx="4606609" cy="6858000"/>
          </a:xfrm>
          <a:prstGeom prst="rect">
            <a:avLst/>
          </a:prstGeom>
          <a:solidFill>
            <a:srgbClr val="FFFFFF"/>
          </a:solidFill>
          <a:ln>
            <a:noFill/>
          </a:ln>
          <a:effectLst>
            <a:outerShdw blurRad="381000" dist="317500" dir="5700000" sx="95000" sy="95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fik 7">
            <a:extLst>
              <a:ext uri="{FF2B5EF4-FFF2-40B4-BE49-F238E27FC236}">
                <a16:creationId xmlns:a16="http://schemas.microsoft.com/office/drawing/2014/main" id="{87C59393-D426-21CD-689E-C0A482EAA1FD}"/>
              </a:ext>
            </a:extLst>
          </p:cNvPr>
          <p:cNvPicPr>
            <a:picLocks noChangeAspect="1"/>
          </p:cNvPicPr>
          <p:nvPr/>
        </p:nvPicPr>
        <p:blipFill>
          <a:blip r:embed="rId2"/>
          <a:stretch>
            <a:fillRect/>
          </a:stretch>
        </p:blipFill>
        <p:spPr>
          <a:xfrm>
            <a:off x="8198171" y="2643382"/>
            <a:ext cx="3381043" cy="1369322"/>
          </a:xfrm>
          <a:prstGeom prst="rect">
            <a:avLst/>
          </a:prstGeom>
        </p:spPr>
      </p:pic>
      <p:pic>
        <p:nvPicPr>
          <p:cNvPr id="6" name="Grafik 5">
            <a:extLst>
              <a:ext uri="{FF2B5EF4-FFF2-40B4-BE49-F238E27FC236}">
                <a16:creationId xmlns:a16="http://schemas.microsoft.com/office/drawing/2014/main" id="{89E356D2-DEE4-9485-0C3D-ED53194CDC8C}"/>
              </a:ext>
            </a:extLst>
          </p:cNvPr>
          <p:cNvPicPr>
            <a:picLocks noChangeAspect="1"/>
          </p:cNvPicPr>
          <p:nvPr/>
        </p:nvPicPr>
        <p:blipFill>
          <a:blip r:embed="rId3"/>
          <a:stretch>
            <a:fillRect/>
          </a:stretch>
        </p:blipFill>
        <p:spPr>
          <a:xfrm>
            <a:off x="8198172" y="713642"/>
            <a:ext cx="3381043" cy="1346297"/>
          </a:xfrm>
          <a:prstGeom prst="rect">
            <a:avLst/>
          </a:prstGeom>
        </p:spPr>
      </p:pic>
      <p:pic>
        <p:nvPicPr>
          <p:cNvPr id="10" name="Grafik 9">
            <a:extLst>
              <a:ext uri="{FF2B5EF4-FFF2-40B4-BE49-F238E27FC236}">
                <a16:creationId xmlns:a16="http://schemas.microsoft.com/office/drawing/2014/main" id="{E2EC9B92-E2C6-BF7A-BA75-AB84012038D1}"/>
              </a:ext>
            </a:extLst>
          </p:cNvPr>
          <p:cNvPicPr>
            <a:picLocks noChangeAspect="1"/>
          </p:cNvPicPr>
          <p:nvPr/>
        </p:nvPicPr>
        <p:blipFill>
          <a:blip r:embed="rId4"/>
          <a:stretch>
            <a:fillRect/>
          </a:stretch>
        </p:blipFill>
        <p:spPr>
          <a:xfrm>
            <a:off x="8198173" y="4750254"/>
            <a:ext cx="3381043" cy="1318606"/>
          </a:xfrm>
          <a:prstGeom prst="rect">
            <a:avLst/>
          </a:prstGeom>
        </p:spPr>
      </p:pic>
      <p:sp>
        <p:nvSpPr>
          <p:cNvPr id="11" name="Textfeld 10">
            <a:extLst>
              <a:ext uri="{FF2B5EF4-FFF2-40B4-BE49-F238E27FC236}">
                <a16:creationId xmlns:a16="http://schemas.microsoft.com/office/drawing/2014/main" id="{4B4E0BAA-97C3-C927-FA12-1B0F0E2A66F4}"/>
              </a:ext>
            </a:extLst>
          </p:cNvPr>
          <p:cNvSpPr txBox="1"/>
          <p:nvPr/>
        </p:nvSpPr>
        <p:spPr>
          <a:xfrm>
            <a:off x="8751203" y="268396"/>
            <a:ext cx="2274982" cy="369332"/>
          </a:xfrm>
          <a:prstGeom prst="rect">
            <a:avLst/>
          </a:prstGeom>
          <a:noFill/>
        </p:spPr>
        <p:txBody>
          <a:bodyPr wrap="none" rtlCol="0">
            <a:spAutoFit/>
          </a:bodyPr>
          <a:lstStyle/>
          <a:p>
            <a:r>
              <a:rPr lang="de-DE" dirty="0"/>
              <a:t>Logistische Regression</a:t>
            </a:r>
          </a:p>
        </p:txBody>
      </p:sp>
      <p:sp>
        <p:nvSpPr>
          <p:cNvPr id="12" name="Textfeld 11">
            <a:extLst>
              <a:ext uri="{FF2B5EF4-FFF2-40B4-BE49-F238E27FC236}">
                <a16:creationId xmlns:a16="http://schemas.microsoft.com/office/drawing/2014/main" id="{ABA34D36-F28E-A3CD-E6B5-7E7F89038705}"/>
              </a:ext>
            </a:extLst>
          </p:cNvPr>
          <p:cNvSpPr txBox="1"/>
          <p:nvPr/>
        </p:nvSpPr>
        <p:spPr>
          <a:xfrm>
            <a:off x="8825782" y="2260204"/>
            <a:ext cx="1684372" cy="369332"/>
          </a:xfrm>
          <a:prstGeom prst="rect">
            <a:avLst/>
          </a:prstGeom>
          <a:noFill/>
        </p:spPr>
        <p:txBody>
          <a:bodyPr wrap="none" rtlCol="0">
            <a:spAutoFit/>
          </a:bodyPr>
          <a:lstStyle/>
          <a:p>
            <a:r>
              <a:rPr lang="de-DE" dirty="0"/>
              <a:t>Random Forrest</a:t>
            </a:r>
          </a:p>
        </p:txBody>
      </p:sp>
      <p:sp>
        <p:nvSpPr>
          <p:cNvPr id="13" name="Textfeld 12">
            <a:extLst>
              <a:ext uri="{FF2B5EF4-FFF2-40B4-BE49-F238E27FC236}">
                <a16:creationId xmlns:a16="http://schemas.microsoft.com/office/drawing/2014/main" id="{46184E7C-86FF-5C57-9CF1-6701B666EC9F}"/>
              </a:ext>
            </a:extLst>
          </p:cNvPr>
          <p:cNvSpPr txBox="1"/>
          <p:nvPr/>
        </p:nvSpPr>
        <p:spPr>
          <a:xfrm>
            <a:off x="8751203" y="4247803"/>
            <a:ext cx="1872820" cy="369332"/>
          </a:xfrm>
          <a:prstGeom prst="rect">
            <a:avLst/>
          </a:prstGeom>
          <a:noFill/>
        </p:spPr>
        <p:txBody>
          <a:bodyPr wrap="none" rtlCol="0">
            <a:spAutoFit/>
          </a:bodyPr>
          <a:lstStyle/>
          <a:p>
            <a:r>
              <a:rPr lang="de-DE" dirty="0"/>
              <a:t>Gradient </a:t>
            </a:r>
            <a:r>
              <a:rPr lang="de-DE" dirty="0" err="1"/>
              <a:t>Boosting</a:t>
            </a:r>
            <a:endParaRPr lang="de-DE" dirty="0"/>
          </a:p>
        </p:txBody>
      </p:sp>
      <p:pic>
        <p:nvPicPr>
          <p:cNvPr id="18" name="Grafik 17">
            <a:extLst>
              <a:ext uri="{FF2B5EF4-FFF2-40B4-BE49-F238E27FC236}">
                <a16:creationId xmlns:a16="http://schemas.microsoft.com/office/drawing/2014/main" id="{A367A0DD-72D8-7DE8-2935-3DF433CA2985}"/>
              </a:ext>
            </a:extLst>
          </p:cNvPr>
          <p:cNvPicPr>
            <a:picLocks noChangeAspect="1"/>
          </p:cNvPicPr>
          <p:nvPr/>
        </p:nvPicPr>
        <p:blipFill>
          <a:blip r:embed="rId5"/>
          <a:stretch>
            <a:fillRect/>
          </a:stretch>
        </p:blipFill>
        <p:spPr>
          <a:xfrm>
            <a:off x="696918" y="3721391"/>
            <a:ext cx="5568695" cy="2898431"/>
          </a:xfrm>
          <a:prstGeom prst="rect">
            <a:avLst/>
          </a:prstGeom>
        </p:spPr>
      </p:pic>
    </p:spTree>
    <p:extLst>
      <p:ext uri="{BB962C8B-B14F-4D97-AF65-F5344CB8AC3E}">
        <p14:creationId xmlns:p14="http://schemas.microsoft.com/office/powerpoint/2010/main" val="2314895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5DEB6D8-69BA-5231-425F-A5534C10FBB5}"/>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C8AF254-7564-8FFC-11CC-9D55D43A00E9}"/>
              </a:ext>
            </a:extLst>
          </p:cNvPr>
          <p:cNvSpPr>
            <a:spLocks noGrp="1"/>
          </p:cNvSpPr>
          <p:nvPr>
            <p:ph type="title"/>
          </p:nvPr>
        </p:nvSpPr>
        <p:spPr>
          <a:xfrm>
            <a:off x="734569" y="18722"/>
            <a:ext cx="6070120" cy="868680"/>
          </a:xfrm>
        </p:spPr>
        <p:txBody>
          <a:bodyPr anchor="ctr">
            <a:normAutofit/>
          </a:bodyPr>
          <a:lstStyle/>
          <a:p>
            <a:r>
              <a:rPr lang="en-US" sz="4000" dirty="0"/>
              <a:t>Modeling – Modell </a:t>
            </a:r>
            <a:r>
              <a:rPr lang="en-US" sz="4000" dirty="0" err="1"/>
              <a:t>Vergleich</a:t>
            </a:r>
            <a:endParaRPr lang="en-US" sz="4000" dirty="0"/>
          </a:p>
        </p:txBody>
      </p:sp>
      <p:sp>
        <p:nvSpPr>
          <p:cNvPr id="3" name="Inhaltsplatzhalter 2">
            <a:extLst>
              <a:ext uri="{FF2B5EF4-FFF2-40B4-BE49-F238E27FC236}">
                <a16:creationId xmlns:a16="http://schemas.microsoft.com/office/drawing/2014/main" id="{140709B2-5770-C2F9-04EE-C72ABA493F63}"/>
              </a:ext>
            </a:extLst>
          </p:cNvPr>
          <p:cNvSpPr>
            <a:spLocks noGrp="1"/>
          </p:cNvSpPr>
          <p:nvPr>
            <p:ph idx="1"/>
          </p:nvPr>
        </p:nvSpPr>
        <p:spPr>
          <a:xfrm>
            <a:off x="446206" y="650051"/>
            <a:ext cx="6070120" cy="2677992"/>
          </a:xfrm>
        </p:spPr>
        <p:txBody>
          <a:bodyPr anchor="ctr">
            <a:normAutofit/>
          </a:bodyPr>
          <a:lstStyle/>
          <a:p>
            <a:r>
              <a:rPr lang="en-US" sz="2000" dirty="0"/>
              <a:t>Da der F1 Score </a:t>
            </a:r>
            <a:r>
              <a:rPr lang="en-US" sz="2000" dirty="0" err="1"/>
              <a:t>etwas</a:t>
            </a:r>
            <a:r>
              <a:rPr lang="en-US" sz="2000" dirty="0"/>
              <a:t> </a:t>
            </a:r>
            <a:r>
              <a:rPr lang="en-US" sz="2000" dirty="0" err="1"/>
              <a:t>besser</a:t>
            </a:r>
            <a:r>
              <a:rPr lang="en-US" sz="2000" dirty="0"/>
              <a:t> </a:t>
            </a:r>
            <a:r>
              <a:rPr lang="en-US" sz="2000" dirty="0" err="1"/>
              <a:t>beim</a:t>
            </a:r>
            <a:r>
              <a:rPr lang="en-US" sz="2000" dirty="0"/>
              <a:t> Gradient Boosting Modell </a:t>
            </a:r>
            <a:r>
              <a:rPr lang="en-US" sz="2000" dirty="0" err="1"/>
              <a:t>besser</a:t>
            </a:r>
            <a:r>
              <a:rPr lang="en-US" sz="2000" dirty="0"/>
              <a:t> </a:t>
            </a:r>
            <a:r>
              <a:rPr lang="en-US" sz="2000" dirty="0" err="1"/>
              <a:t>ist</a:t>
            </a:r>
            <a:r>
              <a:rPr lang="en-US" sz="2000" dirty="0"/>
              <a:t>, </a:t>
            </a:r>
            <a:r>
              <a:rPr lang="en-US" sz="2000" dirty="0" err="1"/>
              <a:t>wird</a:t>
            </a:r>
            <a:r>
              <a:rPr lang="en-US" sz="2000" dirty="0"/>
              <a:t> </a:t>
            </a:r>
            <a:r>
              <a:rPr lang="en-US" sz="2000" dirty="0" err="1"/>
              <a:t>dieser</a:t>
            </a:r>
            <a:r>
              <a:rPr lang="en-US" sz="2000" dirty="0"/>
              <a:t> </a:t>
            </a:r>
            <a:r>
              <a:rPr lang="en-US" sz="2000" dirty="0" err="1"/>
              <a:t>verwendet</a:t>
            </a:r>
            <a:endParaRPr lang="en-US" sz="2000" dirty="0"/>
          </a:p>
          <a:p>
            <a:r>
              <a:rPr lang="en-US" sz="2000" dirty="0" err="1"/>
              <a:t>Zusätzlich</a:t>
            </a:r>
            <a:r>
              <a:rPr lang="en-US" sz="2000" dirty="0"/>
              <a:t> warden die ROC </a:t>
            </a:r>
            <a:r>
              <a:rPr lang="en-US" sz="2000" dirty="0" err="1"/>
              <a:t>Kurven</a:t>
            </a:r>
            <a:r>
              <a:rPr lang="en-US" sz="2000" dirty="0"/>
              <a:t> und AUC </a:t>
            </a:r>
            <a:r>
              <a:rPr lang="en-US" sz="2000" dirty="0" err="1"/>
              <a:t>Werte</a:t>
            </a:r>
            <a:r>
              <a:rPr lang="en-US" sz="2000" dirty="0"/>
              <a:t> </a:t>
            </a:r>
            <a:r>
              <a:rPr lang="en-US" sz="2000" dirty="0" err="1"/>
              <a:t>Verglichen</a:t>
            </a:r>
            <a:r>
              <a:rPr lang="en-US" sz="2000" dirty="0"/>
              <a:t>- </a:t>
            </a:r>
            <a:r>
              <a:rPr lang="en-US" sz="2000" dirty="0" err="1"/>
              <a:t>dadurch</a:t>
            </a:r>
            <a:r>
              <a:rPr lang="en-US" sz="2000" dirty="0"/>
              <a:t> </a:t>
            </a:r>
            <a:r>
              <a:rPr lang="en-US" sz="2000" dirty="0" err="1"/>
              <a:t>sieht</a:t>
            </a:r>
            <a:r>
              <a:rPr lang="en-US" sz="2000" dirty="0"/>
              <a:t> man welches Modell </a:t>
            </a:r>
            <a:r>
              <a:rPr lang="en-US" sz="2000" dirty="0" err="1"/>
              <a:t>besser</a:t>
            </a:r>
            <a:r>
              <a:rPr lang="en-US" sz="2000" dirty="0"/>
              <a:t> </a:t>
            </a:r>
            <a:r>
              <a:rPr lang="en-US" sz="2000" dirty="0" err="1"/>
              <a:t>darin</a:t>
            </a:r>
            <a:r>
              <a:rPr lang="en-US" sz="2000" dirty="0"/>
              <a:t> </a:t>
            </a:r>
            <a:r>
              <a:rPr lang="en-US" sz="2000" dirty="0" err="1"/>
              <a:t>ist</a:t>
            </a:r>
            <a:r>
              <a:rPr lang="en-US" sz="2000" dirty="0"/>
              <a:t> Klassen </a:t>
            </a:r>
            <a:r>
              <a:rPr lang="en-US" sz="2000" dirty="0" err="1"/>
              <a:t>zu</a:t>
            </a:r>
            <a:r>
              <a:rPr lang="en-US" sz="2000" dirty="0"/>
              <a:t> </a:t>
            </a:r>
            <a:r>
              <a:rPr lang="en-US" sz="2000" dirty="0" err="1"/>
              <a:t>unterscheiden</a:t>
            </a:r>
            <a:endParaRPr lang="en-US" sz="2000" dirty="0"/>
          </a:p>
          <a:p>
            <a:r>
              <a:rPr lang="en-US" sz="2000" dirty="0"/>
              <a:t>Es </a:t>
            </a:r>
            <a:r>
              <a:rPr lang="en-US" sz="2000" dirty="0" err="1"/>
              <a:t>ist</a:t>
            </a:r>
            <a:r>
              <a:rPr lang="en-US" sz="2000" dirty="0"/>
              <a:t> </a:t>
            </a:r>
            <a:r>
              <a:rPr lang="en-US" sz="2000" dirty="0" err="1"/>
              <a:t>zu</a:t>
            </a:r>
            <a:r>
              <a:rPr lang="en-US" sz="2000" dirty="0"/>
              <a:t> </a:t>
            </a:r>
            <a:r>
              <a:rPr lang="en-US" sz="2000" dirty="0" err="1"/>
              <a:t>erkennen</a:t>
            </a:r>
            <a:r>
              <a:rPr lang="en-US" sz="2000" dirty="0"/>
              <a:t> </a:t>
            </a:r>
            <a:r>
              <a:rPr lang="en-US" sz="2000" dirty="0" err="1"/>
              <a:t>dass</a:t>
            </a:r>
            <a:r>
              <a:rPr lang="en-US" sz="2000" dirty="0"/>
              <a:t> der Gradient Boosting </a:t>
            </a:r>
            <a:r>
              <a:rPr lang="en-US" sz="2000" dirty="0" err="1"/>
              <a:t>Algorithmus</a:t>
            </a:r>
            <a:r>
              <a:rPr lang="en-US" sz="2000" dirty="0"/>
              <a:t> </a:t>
            </a:r>
            <a:r>
              <a:rPr lang="en-US" sz="2000" dirty="0" err="1"/>
              <a:t>etwas</a:t>
            </a:r>
            <a:r>
              <a:rPr lang="en-US" sz="2000" dirty="0"/>
              <a:t> </a:t>
            </a:r>
            <a:r>
              <a:rPr lang="en-US" sz="2000" dirty="0" err="1"/>
              <a:t>besser</a:t>
            </a:r>
            <a:r>
              <a:rPr lang="en-US" sz="2000" dirty="0"/>
              <a:t> </a:t>
            </a:r>
            <a:r>
              <a:rPr lang="en-US" sz="2000" dirty="0" err="1"/>
              <a:t>unterscheiden</a:t>
            </a:r>
            <a:r>
              <a:rPr lang="en-US" sz="2000" dirty="0"/>
              <a:t> </a:t>
            </a:r>
            <a:r>
              <a:rPr lang="en-US" sz="2000" dirty="0" err="1"/>
              <a:t>kann</a:t>
            </a:r>
            <a:endParaRPr lang="en-US" sz="2000" dirty="0"/>
          </a:p>
        </p:txBody>
      </p:sp>
      <p:sp>
        <p:nvSpPr>
          <p:cNvPr id="15" name="Rectangle 14">
            <a:extLst>
              <a:ext uri="{FF2B5EF4-FFF2-40B4-BE49-F238E27FC236}">
                <a16:creationId xmlns:a16="http://schemas.microsoft.com/office/drawing/2014/main" id="{B3AFABA4-E91B-3053-B062-37A362F48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5390" y="0"/>
            <a:ext cx="4606609" cy="6858000"/>
          </a:xfrm>
          <a:prstGeom prst="rect">
            <a:avLst/>
          </a:prstGeom>
          <a:solidFill>
            <a:srgbClr val="FFFFFF"/>
          </a:solidFill>
          <a:ln>
            <a:noFill/>
          </a:ln>
          <a:effectLst>
            <a:outerShdw blurRad="381000" dist="317500" dir="5700000" sx="95000" sy="95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fik 7">
            <a:extLst>
              <a:ext uri="{FF2B5EF4-FFF2-40B4-BE49-F238E27FC236}">
                <a16:creationId xmlns:a16="http://schemas.microsoft.com/office/drawing/2014/main" id="{B1E4829A-A793-36E1-163A-D2957E074F6A}"/>
              </a:ext>
            </a:extLst>
          </p:cNvPr>
          <p:cNvPicPr>
            <a:picLocks noChangeAspect="1"/>
          </p:cNvPicPr>
          <p:nvPr/>
        </p:nvPicPr>
        <p:blipFill>
          <a:blip r:embed="rId2"/>
          <a:stretch>
            <a:fillRect/>
          </a:stretch>
        </p:blipFill>
        <p:spPr>
          <a:xfrm>
            <a:off x="8198171" y="2643382"/>
            <a:ext cx="3381043" cy="1369322"/>
          </a:xfrm>
          <a:prstGeom prst="rect">
            <a:avLst/>
          </a:prstGeom>
        </p:spPr>
      </p:pic>
      <p:pic>
        <p:nvPicPr>
          <p:cNvPr id="6" name="Grafik 5">
            <a:extLst>
              <a:ext uri="{FF2B5EF4-FFF2-40B4-BE49-F238E27FC236}">
                <a16:creationId xmlns:a16="http://schemas.microsoft.com/office/drawing/2014/main" id="{C4DD0AF7-1D7E-619D-B7FB-F9241A338782}"/>
              </a:ext>
            </a:extLst>
          </p:cNvPr>
          <p:cNvPicPr>
            <a:picLocks noChangeAspect="1"/>
          </p:cNvPicPr>
          <p:nvPr/>
        </p:nvPicPr>
        <p:blipFill>
          <a:blip r:embed="rId3"/>
          <a:stretch>
            <a:fillRect/>
          </a:stretch>
        </p:blipFill>
        <p:spPr>
          <a:xfrm>
            <a:off x="8198172" y="713642"/>
            <a:ext cx="3381043" cy="1346297"/>
          </a:xfrm>
          <a:prstGeom prst="rect">
            <a:avLst/>
          </a:prstGeom>
        </p:spPr>
      </p:pic>
      <p:pic>
        <p:nvPicPr>
          <p:cNvPr id="10" name="Grafik 9">
            <a:extLst>
              <a:ext uri="{FF2B5EF4-FFF2-40B4-BE49-F238E27FC236}">
                <a16:creationId xmlns:a16="http://schemas.microsoft.com/office/drawing/2014/main" id="{9C2F2260-E7CB-808A-4842-6203AEE91D32}"/>
              </a:ext>
            </a:extLst>
          </p:cNvPr>
          <p:cNvPicPr>
            <a:picLocks noChangeAspect="1"/>
          </p:cNvPicPr>
          <p:nvPr/>
        </p:nvPicPr>
        <p:blipFill>
          <a:blip r:embed="rId4"/>
          <a:stretch>
            <a:fillRect/>
          </a:stretch>
        </p:blipFill>
        <p:spPr>
          <a:xfrm>
            <a:off x="8198173" y="4750254"/>
            <a:ext cx="3381043" cy="1318606"/>
          </a:xfrm>
          <a:prstGeom prst="rect">
            <a:avLst/>
          </a:prstGeom>
        </p:spPr>
      </p:pic>
      <p:sp>
        <p:nvSpPr>
          <p:cNvPr id="11" name="Textfeld 10">
            <a:extLst>
              <a:ext uri="{FF2B5EF4-FFF2-40B4-BE49-F238E27FC236}">
                <a16:creationId xmlns:a16="http://schemas.microsoft.com/office/drawing/2014/main" id="{FFC50C27-32DD-ABB9-6A1E-B6BB437CCD40}"/>
              </a:ext>
            </a:extLst>
          </p:cNvPr>
          <p:cNvSpPr txBox="1"/>
          <p:nvPr/>
        </p:nvSpPr>
        <p:spPr>
          <a:xfrm>
            <a:off x="8751203" y="268396"/>
            <a:ext cx="2274982" cy="369332"/>
          </a:xfrm>
          <a:prstGeom prst="rect">
            <a:avLst/>
          </a:prstGeom>
          <a:noFill/>
        </p:spPr>
        <p:txBody>
          <a:bodyPr wrap="none" rtlCol="0">
            <a:spAutoFit/>
          </a:bodyPr>
          <a:lstStyle/>
          <a:p>
            <a:r>
              <a:rPr lang="de-DE" dirty="0"/>
              <a:t>Logistische Regression</a:t>
            </a:r>
          </a:p>
        </p:txBody>
      </p:sp>
      <p:sp>
        <p:nvSpPr>
          <p:cNvPr id="12" name="Textfeld 11">
            <a:extLst>
              <a:ext uri="{FF2B5EF4-FFF2-40B4-BE49-F238E27FC236}">
                <a16:creationId xmlns:a16="http://schemas.microsoft.com/office/drawing/2014/main" id="{50C89B30-3B43-CEA8-0F84-3A0AE9FB6947}"/>
              </a:ext>
            </a:extLst>
          </p:cNvPr>
          <p:cNvSpPr txBox="1"/>
          <p:nvPr/>
        </p:nvSpPr>
        <p:spPr>
          <a:xfrm>
            <a:off x="8825782" y="2260204"/>
            <a:ext cx="1684372" cy="369332"/>
          </a:xfrm>
          <a:prstGeom prst="rect">
            <a:avLst/>
          </a:prstGeom>
          <a:noFill/>
        </p:spPr>
        <p:txBody>
          <a:bodyPr wrap="none" rtlCol="0">
            <a:spAutoFit/>
          </a:bodyPr>
          <a:lstStyle/>
          <a:p>
            <a:r>
              <a:rPr lang="de-DE" dirty="0"/>
              <a:t>Random Forrest</a:t>
            </a:r>
          </a:p>
        </p:txBody>
      </p:sp>
      <p:sp>
        <p:nvSpPr>
          <p:cNvPr id="13" name="Textfeld 12">
            <a:extLst>
              <a:ext uri="{FF2B5EF4-FFF2-40B4-BE49-F238E27FC236}">
                <a16:creationId xmlns:a16="http://schemas.microsoft.com/office/drawing/2014/main" id="{A37E204C-4E73-14B4-C49A-95D7D1C4F28D}"/>
              </a:ext>
            </a:extLst>
          </p:cNvPr>
          <p:cNvSpPr txBox="1"/>
          <p:nvPr/>
        </p:nvSpPr>
        <p:spPr>
          <a:xfrm>
            <a:off x="8751203" y="4247803"/>
            <a:ext cx="1872820" cy="369332"/>
          </a:xfrm>
          <a:prstGeom prst="rect">
            <a:avLst/>
          </a:prstGeom>
          <a:noFill/>
        </p:spPr>
        <p:txBody>
          <a:bodyPr wrap="none" rtlCol="0">
            <a:spAutoFit/>
          </a:bodyPr>
          <a:lstStyle/>
          <a:p>
            <a:r>
              <a:rPr lang="de-DE" dirty="0"/>
              <a:t>Gradient </a:t>
            </a:r>
            <a:r>
              <a:rPr lang="de-DE" dirty="0" err="1"/>
              <a:t>Boosting</a:t>
            </a:r>
            <a:endParaRPr lang="de-DE" dirty="0"/>
          </a:p>
        </p:txBody>
      </p:sp>
      <p:pic>
        <p:nvPicPr>
          <p:cNvPr id="5" name="Grafik 4">
            <a:extLst>
              <a:ext uri="{FF2B5EF4-FFF2-40B4-BE49-F238E27FC236}">
                <a16:creationId xmlns:a16="http://schemas.microsoft.com/office/drawing/2014/main" id="{EE1F019B-8147-EF39-FD6F-E679B538381F}"/>
              </a:ext>
            </a:extLst>
          </p:cNvPr>
          <p:cNvPicPr>
            <a:picLocks noChangeAspect="1"/>
          </p:cNvPicPr>
          <p:nvPr/>
        </p:nvPicPr>
        <p:blipFill>
          <a:blip r:embed="rId5"/>
          <a:stretch>
            <a:fillRect/>
          </a:stretch>
        </p:blipFill>
        <p:spPr>
          <a:xfrm>
            <a:off x="1489391" y="3118103"/>
            <a:ext cx="4606609" cy="3626310"/>
          </a:xfrm>
          <a:prstGeom prst="rect">
            <a:avLst/>
          </a:prstGeom>
        </p:spPr>
      </p:pic>
    </p:spTree>
    <p:extLst>
      <p:ext uri="{BB962C8B-B14F-4D97-AF65-F5344CB8AC3E}">
        <p14:creationId xmlns:p14="http://schemas.microsoft.com/office/powerpoint/2010/main" val="1208763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0A671E-3F0C-E208-A30F-3531121F5CAB}"/>
              </a:ext>
            </a:extLst>
          </p:cNvPr>
          <p:cNvSpPr>
            <a:spLocks noGrp="1"/>
          </p:cNvSpPr>
          <p:nvPr>
            <p:ph type="title"/>
          </p:nvPr>
        </p:nvSpPr>
        <p:spPr/>
        <p:txBody>
          <a:bodyPr/>
          <a:lstStyle/>
          <a:p>
            <a:r>
              <a:rPr lang="de-DE" dirty="0"/>
              <a:t>Business Understanding – Problem</a:t>
            </a:r>
            <a:endParaRPr lang="en-US" dirty="0"/>
          </a:p>
        </p:txBody>
      </p:sp>
      <p:sp>
        <p:nvSpPr>
          <p:cNvPr id="3" name="Inhaltsplatzhalter 2">
            <a:extLst>
              <a:ext uri="{FF2B5EF4-FFF2-40B4-BE49-F238E27FC236}">
                <a16:creationId xmlns:a16="http://schemas.microsoft.com/office/drawing/2014/main" id="{FB693121-058C-0414-6A28-F2AF176FF0F7}"/>
              </a:ext>
            </a:extLst>
          </p:cNvPr>
          <p:cNvSpPr>
            <a:spLocks noGrp="1"/>
          </p:cNvSpPr>
          <p:nvPr>
            <p:ph idx="1"/>
          </p:nvPr>
        </p:nvSpPr>
        <p:spPr/>
        <p:txBody>
          <a:bodyPr>
            <a:normAutofit/>
          </a:bodyPr>
          <a:lstStyle/>
          <a:p>
            <a:pPr>
              <a:buFont typeface="Wingdings" panose="05000000000000000000" pitchFamily="2" charset="2"/>
              <a:buChar char="à"/>
            </a:pPr>
            <a:r>
              <a:rPr lang="de-DE" dirty="0">
                <a:sym typeface="Wingdings" panose="05000000000000000000" pitchFamily="2" charset="2"/>
              </a:rPr>
              <a:t>Auftraggeber ist ein Unternehmen, welches Raketen herstellt</a:t>
            </a:r>
          </a:p>
          <a:p>
            <a:pPr marL="0" indent="0">
              <a:buNone/>
            </a:pPr>
            <a:endParaRPr lang="de-DE" dirty="0">
              <a:sym typeface="Wingdings" panose="05000000000000000000" pitchFamily="2" charset="2"/>
            </a:endParaRPr>
          </a:p>
          <a:p>
            <a:pPr marL="0" indent="0">
              <a:buNone/>
            </a:pPr>
            <a:r>
              <a:rPr lang="de-DE" dirty="0">
                <a:sym typeface="Wingdings" panose="05000000000000000000" pitchFamily="2" charset="2"/>
              </a:rPr>
              <a:t>Problem:</a:t>
            </a:r>
          </a:p>
          <a:p>
            <a:pPr marL="0" indent="0">
              <a:buNone/>
            </a:pPr>
            <a:r>
              <a:rPr lang="de-DE" dirty="0">
                <a:sym typeface="Wingdings" panose="05000000000000000000" pitchFamily="2" charset="2"/>
              </a:rPr>
              <a:t>Häufige unvorhergesehene Produktionsausfälle</a:t>
            </a:r>
          </a:p>
          <a:p>
            <a:pPr marL="0" indent="0">
              <a:buNone/>
            </a:pPr>
            <a:r>
              <a:rPr lang="de-DE" dirty="0">
                <a:sym typeface="Wingdings" panose="05000000000000000000" pitchFamily="2" charset="2"/>
              </a:rPr>
              <a:t>- Produktion verzögert sich</a:t>
            </a:r>
          </a:p>
          <a:p>
            <a:pPr marL="0" indent="0">
              <a:buNone/>
            </a:pPr>
            <a:r>
              <a:rPr lang="de-DE" dirty="0">
                <a:sym typeface="Wingdings" panose="05000000000000000000" pitchFamily="2" charset="2"/>
              </a:rPr>
              <a:t>- Hohe Kosten entstehen</a:t>
            </a:r>
          </a:p>
          <a:p>
            <a:pPr marL="0" indent="0">
              <a:buNone/>
            </a:pPr>
            <a:r>
              <a:rPr lang="de-DE" dirty="0">
                <a:sym typeface="Wingdings" panose="05000000000000000000" pitchFamily="2" charset="2"/>
              </a:rPr>
              <a:t>Kundenzufriedenheit ist durch die Produktionsausfälle gesunken</a:t>
            </a:r>
          </a:p>
          <a:p>
            <a:pPr>
              <a:buFont typeface="Wingdings" panose="05000000000000000000" pitchFamily="2" charset="2"/>
              <a:buChar char="à"/>
            </a:pPr>
            <a:endParaRPr lang="en-US" dirty="0"/>
          </a:p>
        </p:txBody>
      </p:sp>
    </p:spTree>
    <p:extLst>
      <p:ext uri="{BB962C8B-B14F-4D97-AF65-F5344CB8AC3E}">
        <p14:creationId xmlns:p14="http://schemas.microsoft.com/office/powerpoint/2010/main" val="34791392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9D3F4A6-EFAC-75A6-8838-2DA2F234EA60}"/>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CB962CF-61A3-4EF9-94F6-7C59B0329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72B1E55-E878-4925-5610-41865F936976}"/>
              </a:ext>
            </a:extLst>
          </p:cNvPr>
          <p:cNvSpPr>
            <a:spLocks noGrp="1"/>
          </p:cNvSpPr>
          <p:nvPr>
            <p:ph type="title"/>
          </p:nvPr>
        </p:nvSpPr>
        <p:spPr>
          <a:xfrm>
            <a:off x="838200" y="556337"/>
            <a:ext cx="6797405" cy="1651404"/>
          </a:xfrm>
        </p:spPr>
        <p:txBody>
          <a:bodyPr>
            <a:normAutofit/>
          </a:bodyPr>
          <a:lstStyle/>
          <a:p>
            <a:r>
              <a:rPr lang="en-US" sz="4000"/>
              <a:t>Modeling – Modell weiter untersuchen</a:t>
            </a:r>
          </a:p>
        </p:txBody>
      </p:sp>
      <p:sp>
        <p:nvSpPr>
          <p:cNvPr id="3" name="Inhaltsplatzhalter 2">
            <a:extLst>
              <a:ext uri="{FF2B5EF4-FFF2-40B4-BE49-F238E27FC236}">
                <a16:creationId xmlns:a16="http://schemas.microsoft.com/office/drawing/2014/main" id="{87ECCFDC-4AA1-6447-729F-74F08CBC33E9}"/>
              </a:ext>
            </a:extLst>
          </p:cNvPr>
          <p:cNvSpPr>
            <a:spLocks noGrp="1"/>
          </p:cNvSpPr>
          <p:nvPr>
            <p:ph idx="1"/>
          </p:nvPr>
        </p:nvSpPr>
        <p:spPr>
          <a:xfrm>
            <a:off x="838200" y="2401330"/>
            <a:ext cx="6797405" cy="3719384"/>
          </a:xfrm>
        </p:spPr>
        <p:txBody>
          <a:bodyPr>
            <a:normAutofit/>
          </a:bodyPr>
          <a:lstStyle/>
          <a:p>
            <a:r>
              <a:rPr lang="en-US" sz="2000" dirty="0"/>
              <a:t>Um </a:t>
            </a:r>
            <a:r>
              <a:rPr lang="en-US" sz="2000" dirty="0" err="1"/>
              <a:t>zu</a:t>
            </a:r>
            <a:r>
              <a:rPr lang="en-US" sz="2000" dirty="0"/>
              <a:t> </a:t>
            </a:r>
            <a:r>
              <a:rPr lang="en-US" sz="2000" dirty="0" err="1"/>
              <a:t>untersuchen</a:t>
            </a:r>
            <a:r>
              <a:rPr lang="en-US" sz="2000" dirty="0"/>
              <a:t> </a:t>
            </a:r>
            <a:r>
              <a:rPr lang="en-US" sz="2000" dirty="0" err="1"/>
              <a:t>wie</a:t>
            </a:r>
            <a:r>
              <a:rPr lang="en-US" sz="2000" dirty="0"/>
              <a:t> </a:t>
            </a:r>
            <a:r>
              <a:rPr lang="en-US" sz="2000" dirty="0" err="1"/>
              <a:t>viele</a:t>
            </a:r>
            <a:r>
              <a:rPr lang="en-US" sz="2000" dirty="0"/>
              <a:t> </a:t>
            </a:r>
            <a:r>
              <a:rPr lang="en-US" sz="2000" dirty="0" err="1"/>
              <a:t>Falscheinschätzungen</a:t>
            </a:r>
            <a:r>
              <a:rPr lang="en-US" sz="2000" dirty="0"/>
              <a:t> es gab und </a:t>
            </a:r>
            <a:r>
              <a:rPr lang="en-US" sz="2000" dirty="0" err="1"/>
              <a:t>wie</a:t>
            </a:r>
            <a:r>
              <a:rPr lang="en-US" sz="2000" dirty="0"/>
              <a:t> die </a:t>
            </a:r>
            <a:r>
              <a:rPr lang="en-US" sz="2000" dirty="0" err="1"/>
              <a:t>Wahrscheinlichkeiten</a:t>
            </a:r>
            <a:r>
              <a:rPr lang="en-US" sz="2000" dirty="0"/>
              <a:t> der </a:t>
            </a:r>
            <a:r>
              <a:rPr lang="en-US" sz="2000" dirty="0" err="1"/>
              <a:t>Vorhersage</a:t>
            </a:r>
            <a:r>
              <a:rPr lang="en-US" sz="2000" dirty="0"/>
              <a:t> </a:t>
            </a:r>
            <a:r>
              <a:rPr lang="en-US" sz="2000" dirty="0" err="1"/>
              <a:t>kann</a:t>
            </a:r>
            <a:r>
              <a:rPr lang="en-US" sz="2000" dirty="0"/>
              <a:t> man die Probability </a:t>
            </a:r>
            <a:r>
              <a:rPr lang="en-US" sz="2000" dirty="0" err="1"/>
              <a:t>berechnen</a:t>
            </a:r>
            <a:r>
              <a:rPr lang="en-US" sz="2000" dirty="0"/>
              <a:t> und </a:t>
            </a:r>
            <a:r>
              <a:rPr lang="en-US" sz="2000" dirty="0" err="1"/>
              <a:t>dann</a:t>
            </a:r>
            <a:r>
              <a:rPr lang="en-US" sz="2000" dirty="0"/>
              <a:t> die </a:t>
            </a:r>
            <a:r>
              <a:rPr lang="en-US" sz="2000" dirty="0" err="1"/>
              <a:t>ungleichen</a:t>
            </a:r>
            <a:r>
              <a:rPr lang="en-US" sz="2000" dirty="0"/>
              <a:t> Actual und Predicted Values </a:t>
            </a:r>
            <a:r>
              <a:rPr lang="en-US" sz="2000" dirty="0" err="1"/>
              <a:t>zählen</a:t>
            </a:r>
            <a:endParaRPr lang="en-US" sz="2000" dirty="0"/>
          </a:p>
          <a:p>
            <a:r>
              <a:rPr lang="en-US" sz="2000" dirty="0"/>
              <a:t>Da die </a:t>
            </a:r>
            <a:r>
              <a:rPr lang="en-US" sz="2000" dirty="0" err="1"/>
              <a:t>Zielvariable</a:t>
            </a:r>
            <a:r>
              <a:rPr lang="en-US" sz="2000" dirty="0"/>
              <a:t> ca. 70% </a:t>
            </a:r>
            <a:r>
              <a:rPr lang="en-US" sz="2000" dirty="0" err="1"/>
              <a:t>zu</a:t>
            </a:r>
            <a:r>
              <a:rPr lang="en-US" sz="2000" dirty="0"/>
              <a:t> 30% </a:t>
            </a:r>
            <a:r>
              <a:rPr lang="en-US" sz="2000" dirty="0" err="1"/>
              <a:t>verteilt</a:t>
            </a:r>
            <a:r>
              <a:rPr lang="en-US" sz="2000" dirty="0"/>
              <a:t> </a:t>
            </a:r>
            <a:r>
              <a:rPr lang="en-US" sz="2000" dirty="0" err="1"/>
              <a:t>ist</a:t>
            </a:r>
            <a:r>
              <a:rPr lang="en-US" sz="2000" dirty="0"/>
              <a:t>, </a:t>
            </a:r>
            <a:r>
              <a:rPr lang="en-US" sz="2000" dirty="0" err="1"/>
              <a:t>kann</a:t>
            </a:r>
            <a:r>
              <a:rPr lang="en-US" sz="2000" dirty="0"/>
              <a:t> man </a:t>
            </a:r>
            <a:r>
              <a:rPr lang="en-US" sz="2000" dirty="0" err="1"/>
              <a:t>hier</a:t>
            </a:r>
            <a:r>
              <a:rPr lang="en-US" sz="2000" dirty="0"/>
              <a:t> </a:t>
            </a:r>
            <a:r>
              <a:rPr lang="en-US" sz="2000" dirty="0" err="1"/>
              <a:t>noch</a:t>
            </a:r>
            <a:r>
              <a:rPr lang="en-US" sz="2000" dirty="0"/>
              <a:t> </a:t>
            </a:r>
            <a:r>
              <a:rPr lang="en-US" sz="2000" dirty="0" err="1"/>
              <a:t>normalisieren</a:t>
            </a:r>
            <a:r>
              <a:rPr lang="en-US" sz="2000" dirty="0"/>
              <a:t> um </a:t>
            </a:r>
            <a:r>
              <a:rPr lang="en-US" sz="2000" dirty="0" err="1"/>
              <a:t>eine</a:t>
            </a:r>
            <a:r>
              <a:rPr lang="en-US" sz="2000" dirty="0"/>
              <a:t> </a:t>
            </a:r>
            <a:r>
              <a:rPr lang="en-US" sz="2000" dirty="0" err="1"/>
              <a:t>bessere</a:t>
            </a:r>
            <a:r>
              <a:rPr lang="en-US" sz="2000" dirty="0"/>
              <a:t> Performance </a:t>
            </a:r>
            <a:r>
              <a:rPr lang="en-US" sz="2000" dirty="0" err="1"/>
              <a:t>zu</a:t>
            </a:r>
            <a:r>
              <a:rPr lang="en-US" sz="2000" dirty="0"/>
              <a:t> </a:t>
            </a:r>
            <a:r>
              <a:rPr lang="en-US" sz="2000" dirty="0" err="1"/>
              <a:t>bekommen</a:t>
            </a:r>
            <a:endParaRPr lang="en-US" sz="2000" dirty="0"/>
          </a:p>
          <a:p>
            <a:r>
              <a:rPr lang="en-US" sz="2000" dirty="0" err="1"/>
              <a:t>Nach</a:t>
            </a:r>
            <a:r>
              <a:rPr lang="en-US" sz="2000" dirty="0"/>
              <a:t> dem </a:t>
            </a:r>
            <a:r>
              <a:rPr lang="en-US" sz="2000" dirty="0" err="1"/>
              <a:t>normalisieren</a:t>
            </a:r>
            <a:r>
              <a:rPr lang="en-US" sz="2000" dirty="0"/>
              <a:t> </a:t>
            </a:r>
            <a:r>
              <a:rPr lang="en-US" sz="2000" dirty="0" err="1"/>
              <a:t>ist</a:t>
            </a:r>
            <a:r>
              <a:rPr lang="en-US" sz="2000" dirty="0"/>
              <a:t> die </a:t>
            </a:r>
            <a:r>
              <a:rPr lang="en-US" sz="2000" dirty="0" err="1"/>
              <a:t>Zielvariable</a:t>
            </a:r>
            <a:r>
              <a:rPr lang="en-US" sz="2000" dirty="0"/>
              <a:t> fast </a:t>
            </a:r>
            <a:r>
              <a:rPr lang="en-US" sz="2000" dirty="0" err="1"/>
              <a:t>gleich</a:t>
            </a:r>
            <a:r>
              <a:rPr lang="en-US" sz="2000" dirty="0"/>
              <a:t> </a:t>
            </a:r>
            <a:r>
              <a:rPr lang="en-US" sz="2000" dirty="0" err="1"/>
              <a:t>verteilt</a:t>
            </a:r>
            <a:endParaRPr lang="en-US" sz="2000" dirty="0"/>
          </a:p>
        </p:txBody>
      </p:sp>
      <p:pic>
        <p:nvPicPr>
          <p:cNvPr id="6" name="Grafik 5">
            <a:extLst>
              <a:ext uri="{FF2B5EF4-FFF2-40B4-BE49-F238E27FC236}">
                <a16:creationId xmlns:a16="http://schemas.microsoft.com/office/drawing/2014/main" id="{F70E1E0E-DDDE-E0C4-3D93-5EF4D08054C7}"/>
              </a:ext>
            </a:extLst>
          </p:cNvPr>
          <p:cNvPicPr>
            <a:picLocks noChangeAspect="1"/>
          </p:cNvPicPr>
          <p:nvPr/>
        </p:nvPicPr>
        <p:blipFill rotWithShape="1">
          <a:blip r:embed="rId2"/>
          <a:srcRect r="-3" b="12715"/>
          <a:stretch/>
        </p:blipFill>
        <p:spPr>
          <a:xfrm>
            <a:off x="8473806" y="146062"/>
            <a:ext cx="2940118" cy="3168155"/>
          </a:xfrm>
          <a:prstGeom prst="rect">
            <a:avLst/>
          </a:prstGeom>
        </p:spPr>
      </p:pic>
      <p:pic>
        <p:nvPicPr>
          <p:cNvPr id="8" name="Grafik 7">
            <a:extLst>
              <a:ext uri="{FF2B5EF4-FFF2-40B4-BE49-F238E27FC236}">
                <a16:creationId xmlns:a16="http://schemas.microsoft.com/office/drawing/2014/main" id="{2ECBBEC4-978B-5828-E5C3-9D46C76E537B}"/>
              </a:ext>
            </a:extLst>
          </p:cNvPr>
          <p:cNvPicPr>
            <a:picLocks noChangeAspect="1"/>
          </p:cNvPicPr>
          <p:nvPr/>
        </p:nvPicPr>
        <p:blipFill>
          <a:blip r:embed="rId3"/>
          <a:stretch>
            <a:fillRect/>
          </a:stretch>
        </p:blipFill>
        <p:spPr>
          <a:xfrm>
            <a:off x="7914466" y="3362007"/>
            <a:ext cx="3995623" cy="899015"/>
          </a:xfrm>
          <a:prstGeom prst="rect">
            <a:avLst/>
          </a:prstGeom>
        </p:spPr>
      </p:pic>
      <p:pic>
        <p:nvPicPr>
          <p:cNvPr id="10" name="Grafik 9">
            <a:extLst>
              <a:ext uri="{FF2B5EF4-FFF2-40B4-BE49-F238E27FC236}">
                <a16:creationId xmlns:a16="http://schemas.microsoft.com/office/drawing/2014/main" id="{CEBBFE87-F354-0394-6414-9E89FE4F9B88}"/>
              </a:ext>
            </a:extLst>
          </p:cNvPr>
          <p:cNvPicPr>
            <a:picLocks noChangeAspect="1"/>
          </p:cNvPicPr>
          <p:nvPr/>
        </p:nvPicPr>
        <p:blipFill>
          <a:blip r:embed="rId4"/>
          <a:stretch>
            <a:fillRect/>
          </a:stretch>
        </p:blipFill>
        <p:spPr>
          <a:xfrm>
            <a:off x="7759082" y="4404332"/>
            <a:ext cx="4306390" cy="2327474"/>
          </a:xfrm>
          <a:prstGeom prst="rect">
            <a:avLst/>
          </a:prstGeom>
        </p:spPr>
      </p:pic>
    </p:spTree>
    <p:extLst>
      <p:ext uri="{BB962C8B-B14F-4D97-AF65-F5344CB8AC3E}">
        <p14:creationId xmlns:p14="http://schemas.microsoft.com/office/powerpoint/2010/main" val="13133651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5125C15-49BF-D3D8-A768-FA358140004E}"/>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FD3ED55-E30D-7F3F-8F33-1BDCAF725C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4C9D9DF3-120C-EF97-1DD3-84E9DFBC9A45}"/>
              </a:ext>
            </a:extLst>
          </p:cNvPr>
          <p:cNvSpPr>
            <a:spLocks noGrp="1"/>
          </p:cNvSpPr>
          <p:nvPr>
            <p:ph type="title"/>
          </p:nvPr>
        </p:nvSpPr>
        <p:spPr>
          <a:xfrm>
            <a:off x="838200" y="556337"/>
            <a:ext cx="6797405" cy="1651404"/>
          </a:xfrm>
        </p:spPr>
        <p:txBody>
          <a:bodyPr>
            <a:normAutofit fontScale="90000"/>
          </a:bodyPr>
          <a:lstStyle/>
          <a:p>
            <a:r>
              <a:rPr lang="en-US" sz="4000" dirty="0"/>
              <a:t>Modeling – Modell </a:t>
            </a:r>
            <a:r>
              <a:rPr lang="en-US" sz="4000" dirty="0" err="1"/>
              <a:t>mit</a:t>
            </a:r>
            <a:r>
              <a:rPr lang="en-US" sz="4000" dirty="0"/>
              <a:t> </a:t>
            </a:r>
            <a:r>
              <a:rPr lang="en-US" sz="4000" dirty="0" err="1"/>
              <a:t>normalisierten</a:t>
            </a:r>
            <a:r>
              <a:rPr lang="en-US" sz="4000" dirty="0"/>
              <a:t> </a:t>
            </a:r>
            <a:r>
              <a:rPr lang="en-US" sz="4000" dirty="0" err="1"/>
              <a:t>Werten</a:t>
            </a:r>
            <a:r>
              <a:rPr lang="en-US" sz="4000" dirty="0"/>
              <a:t> </a:t>
            </a:r>
            <a:r>
              <a:rPr lang="en-US" sz="4000" dirty="0" err="1"/>
              <a:t>erstellen</a:t>
            </a:r>
            <a:r>
              <a:rPr lang="en-US" sz="4000" dirty="0"/>
              <a:t> und </a:t>
            </a:r>
            <a:r>
              <a:rPr lang="en-US" sz="4000" dirty="0" err="1"/>
              <a:t>vergleichen</a:t>
            </a:r>
            <a:endParaRPr lang="en-US" sz="4000" dirty="0"/>
          </a:p>
        </p:txBody>
      </p:sp>
      <p:sp>
        <p:nvSpPr>
          <p:cNvPr id="3" name="Inhaltsplatzhalter 2">
            <a:extLst>
              <a:ext uri="{FF2B5EF4-FFF2-40B4-BE49-F238E27FC236}">
                <a16:creationId xmlns:a16="http://schemas.microsoft.com/office/drawing/2014/main" id="{3B1CB389-1C9C-B1AC-A294-E09A21C686EB}"/>
              </a:ext>
            </a:extLst>
          </p:cNvPr>
          <p:cNvSpPr>
            <a:spLocks noGrp="1"/>
          </p:cNvSpPr>
          <p:nvPr>
            <p:ph idx="1"/>
          </p:nvPr>
        </p:nvSpPr>
        <p:spPr>
          <a:xfrm>
            <a:off x="838200" y="2401330"/>
            <a:ext cx="3996447" cy="3719384"/>
          </a:xfrm>
        </p:spPr>
        <p:txBody>
          <a:bodyPr>
            <a:normAutofit fontScale="85000" lnSpcReduction="20000"/>
          </a:bodyPr>
          <a:lstStyle/>
          <a:p>
            <a:r>
              <a:rPr lang="en-US" sz="2000" dirty="0"/>
              <a:t>Das Modell </a:t>
            </a:r>
            <a:r>
              <a:rPr lang="en-US" sz="2000" dirty="0" err="1"/>
              <a:t>erreicht</a:t>
            </a:r>
            <a:r>
              <a:rPr lang="en-US" sz="2000" dirty="0"/>
              <a:t> </a:t>
            </a:r>
            <a:r>
              <a:rPr lang="en-US" sz="2000" dirty="0" err="1"/>
              <a:t>noch</a:t>
            </a:r>
            <a:r>
              <a:rPr lang="en-US" sz="2000" dirty="0"/>
              <a:t> </a:t>
            </a:r>
            <a:r>
              <a:rPr lang="en-US" sz="2000" dirty="0" err="1"/>
              <a:t>bessere</a:t>
            </a:r>
            <a:r>
              <a:rPr lang="en-US" sz="2000" dirty="0"/>
              <a:t> </a:t>
            </a:r>
            <a:r>
              <a:rPr lang="en-US" sz="2000" dirty="0" err="1"/>
              <a:t>Werte</a:t>
            </a:r>
            <a:endParaRPr lang="en-US" sz="2000" dirty="0"/>
          </a:p>
          <a:p>
            <a:r>
              <a:rPr lang="en-US" sz="2000" dirty="0"/>
              <a:t>Um </a:t>
            </a:r>
            <a:r>
              <a:rPr lang="en-US" sz="2000" dirty="0" err="1"/>
              <a:t>zu</a:t>
            </a:r>
            <a:r>
              <a:rPr lang="en-US" sz="2000" dirty="0"/>
              <a:t> </a:t>
            </a:r>
            <a:r>
              <a:rPr lang="en-US" sz="2000" dirty="0" err="1"/>
              <a:t>prüfen</a:t>
            </a:r>
            <a:r>
              <a:rPr lang="en-US" sz="2000" dirty="0"/>
              <a:t> </a:t>
            </a:r>
            <a:r>
              <a:rPr lang="en-US" sz="2000" dirty="0" err="1"/>
              <a:t>ob</a:t>
            </a:r>
            <a:r>
              <a:rPr lang="en-US" sz="2000" dirty="0"/>
              <a:t> </a:t>
            </a:r>
            <a:r>
              <a:rPr lang="en-US" sz="2000" dirty="0" err="1"/>
              <a:t>Modelle</a:t>
            </a:r>
            <a:r>
              <a:rPr lang="en-US" sz="2000" dirty="0"/>
              <a:t> </a:t>
            </a:r>
            <a:r>
              <a:rPr lang="en-US" sz="2000" dirty="0" err="1"/>
              <a:t>overfitten</a:t>
            </a:r>
            <a:r>
              <a:rPr lang="en-US" sz="2000" dirty="0"/>
              <a:t>, </a:t>
            </a:r>
            <a:r>
              <a:rPr lang="en-US" sz="2000" dirty="0" err="1"/>
              <a:t>können</a:t>
            </a:r>
            <a:r>
              <a:rPr lang="en-US" sz="2000" dirty="0"/>
              <a:t> Learning </a:t>
            </a:r>
            <a:r>
              <a:rPr lang="en-US" sz="2000" dirty="0" err="1"/>
              <a:t>Kurven</a:t>
            </a:r>
            <a:r>
              <a:rPr lang="en-US" sz="2000" dirty="0"/>
              <a:t> </a:t>
            </a:r>
            <a:r>
              <a:rPr lang="en-US" sz="2000" dirty="0" err="1"/>
              <a:t>geplottet</a:t>
            </a:r>
            <a:r>
              <a:rPr lang="en-US" sz="2000" dirty="0"/>
              <a:t> </a:t>
            </a:r>
            <a:r>
              <a:rPr lang="en-US" sz="2000" dirty="0" err="1"/>
              <a:t>werden</a:t>
            </a:r>
            <a:r>
              <a:rPr lang="en-US" sz="2000" dirty="0"/>
              <a:t>. </a:t>
            </a:r>
            <a:r>
              <a:rPr lang="en-US" sz="2000" dirty="0" err="1"/>
              <a:t>Diese</a:t>
            </a:r>
            <a:r>
              <a:rPr lang="en-US" sz="2000" dirty="0"/>
              <a:t> </a:t>
            </a:r>
            <a:r>
              <a:rPr lang="en-US" sz="2000" dirty="0" err="1"/>
              <a:t>zeigen</a:t>
            </a:r>
            <a:r>
              <a:rPr lang="en-US" sz="2000" dirty="0"/>
              <a:t> den </a:t>
            </a:r>
            <a:r>
              <a:rPr lang="en-US" sz="2000" dirty="0" err="1"/>
              <a:t>Verlauf</a:t>
            </a:r>
            <a:r>
              <a:rPr lang="en-US" sz="2000" dirty="0"/>
              <a:t> an </a:t>
            </a:r>
            <a:r>
              <a:rPr lang="en-US" sz="2000" dirty="0" err="1"/>
              <a:t>wie</a:t>
            </a:r>
            <a:r>
              <a:rPr lang="en-US" sz="2000" dirty="0"/>
              <a:t> das Modell </a:t>
            </a:r>
            <a:r>
              <a:rPr lang="en-US" sz="2000" dirty="0" err="1"/>
              <a:t>bei</a:t>
            </a:r>
            <a:r>
              <a:rPr lang="en-US" sz="2000" dirty="0"/>
              <a:t> den </a:t>
            </a:r>
            <a:r>
              <a:rPr lang="en-US" sz="2000" dirty="0" err="1"/>
              <a:t>Trainingsdaten</a:t>
            </a:r>
            <a:r>
              <a:rPr lang="en-US" sz="2000" dirty="0"/>
              <a:t> </a:t>
            </a:r>
            <a:r>
              <a:rPr lang="en-US" sz="2000" dirty="0" err="1"/>
              <a:t>lernt</a:t>
            </a:r>
            <a:r>
              <a:rPr lang="en-US" sz="2000" dirty="0"/>
              <a:t>  und </a:t>
            </a:r>
            <a:r>
              <a:rPr lang="en-US" sz="2000" dirty="0" err="1"/>
              <a:t>wie</a:t>
            </a:r>
            <a:r>
              <a:rPr lang="en-US" sz="2000" dirty="0"/>
              <a:t> die </a:t>
            </a:r>
            <a:r>
              <a:rPr lang="en-US" sz="2000" dirty="0" err="1"/>
              <a:t>Testdaten</a:t>
            </a:r>
            <a:r>
              <a:rPr lang="en-US" sz="2000" dirty="0"/>
              <a:t> </a:t>
            </a:r>
            <a:r>
              <a:rPr lang="en-US" sz="2000" dirty="0" err="1"/>
              <a:t>sich</a:t>
            </a:r>
            <a:r>
              <a:rPr lang="en-US" sz="2000" dirty="0"/>
              <a:t> </a:t>
            </a:r>
            <a:r>
              <a:rPr lang="en-US" sz="2000" dirty="0" err="1"/>
              <a:t>entwickeln</a:t>
            </a:r>
            <a:endParaRPr lang="en-US" sz="2000" dirty="0"/>
          </a:p>
          <a:p>
            <a:r>
              <a:rPr lang="en-US" sz="2000" dirty="0" err="1"/>
              <a:t>Wenn</a:t>
            </a:r>
            <a:r>
              <a:rPr lang="en-US" sz="2000" dirty="0"/>
              <a:t> </a:t>
            </a:r>
            <a:r>
              <a:rPr lang="en-US" sz="2000" dirty="0" err="1"/>
              <a:t>beide</a:t>
            </a:r>
            <a:r>
              <a:rPr lang="en-US" sz="2000" dirty="0"/>
              <a:t> </a:t>
            </a:r>
            <a:r>
              <a:rPr lang="en-US" sz="2000" dirty="0" err="1"/>
              <a:t>Kurven</a:t>
            </a:r>
            <a:r>
              <a:rPr lang="en-US" sz="2000" dirty="0"/>
              <a:t> von </a:t>
            </a:r>
            <a:r>
              <a:rPr lang="en-US" sz="2000" dirty="0" err="1"/>
              <a:t>anfang</a:t>
            </a:r>
            <a:r>
              <a:rPr lang="en-US" sz="2000" dirty="0"/>
              <a:t> an nah </a:t>
            </a:r>
            <a:r>
              <a:rPr lang="en-US" sz="2000" dirty="0" err="1"/>
              <a:t>beieinander</a:t>
            </a:r>
            <a:r>
              <a:rPr lang="en-US" sz="2000" dirty="0"/>
              <a:t> </a:t>
            </a:r>
            <a:r>
              <a:rPr lang="en-US" sz="2000" dirty="0" err="1"/>
              <a:t>sind</a:t>
            </a:r>
            <a:r>
              <a:rPr lang="en-US" sz="2000" dirty="0"/>
              <a:t> </a:t>
            </a:r>
            <a:r>
              <a:rPr lang="en-US" sz="2000" dirty="0" err="1"/>
              <a:t>lässt</a:t>
            </a:r>
            <a:r>
              <a:rPr lang="en-US" sz="2000" dirty="0"/>
              <a:t> das auf overfitting </a:t>
            </a:r>
            <a:r>
              <a:rPr lang="en-US" sz="2000" dirty="0" err="1"/>
              <a:t>vermuten</a:t>
            </a:r>
            <a:endParaRPr lang="en-US" sz="2000" dirty="0"/>
          </a:p>
          <a:p>
            <a:r>
              <a:rPr lang="en-US" sz="2000" dirty="0" err="1"/>
              <a:t>Beide</a:t>
            </a:r>
            <a:r>
              <a:rPr lang="en-US" sz="2000" dirty="0"/>
              <a:t> </a:t>
            </a:r>
            <a:r>
              <a:rPr lang="en-US" sz="2000" dirty="0" err="1"/>
              <a:t>Kurven</a:t>
            </a:r>
            <a:r>
              <a:rPr lang="en-US" sz="2000" dirty="0"/>
              <a:t> </a:t>
            </a:r>
            <a:r>
              <a:rPr lang="en-US" sz="2000" dirty="0" err="1"/>
              <a:t>bilden</a:t>
            </a:r>
            <a:r>
              <a:rPr lang="en-US" sz="2000" dirty="0"/>
              <a:t> </a:t>
            </a:r>
            <a:r>
              <a:rPr lang="en-US" sz="2000" dirty="0" err="1"/>
              <a:t>ein</a:t>
            </a:r>
            <a:r>
              <a:rPr lang="en-US" sz="2000" dirty="0"/>
              <a:t> </a:t>
            </a:r>
            <a:r>
              <a:rPr lang="en-US" sz="2000" dirty="0" err="1"/>
              <a:t>gutes</a:t>
            </a:r>
            <a:r>
              <a:rPr lang="en-US" sz="2000" dirty="0"/>
              <a:t> Modell ab, </a:t>
            </a:r>
            <a:r>
              <a:rPr lang="en-US" sz="2000" dirty="0" err="1"/>
              <a:t>wobei</a:t>
            </a:r>
            <a:r>
              <a:rPr lang="en-US" sz="2000" dirty="0"/>
              <a:t> </a:t>
            </a:r>
            <a:r>
              <a:rPr lang="en-US" sz="2000" dirty="0" err="1"/>
              <a:t>rechts</a:t>
            </a:r>
            <a:r>
              <a:rPr lang="en-US" sz="2000" dirty="0"/>
              <a:t> </a:t>
            </a:r>
            <a:r>
              <a:rPr lang="en-US" sz="2000" dirty="0" err="1"/>
              <a:t>etwas</a:t>
            </a:r>
            <a:r>
              <a:rPr lang="en-US" sz="2000" dirty="0"/>
              <a:t> </a:t>
            </a:r>
            <a:r>
              <a:rPr lang="en-US" sz="2000" dirty="0" err="1"/>
              <a:t>besser</a:t>
            </a:r>
            <a:r>
              <a:rPr lang="en-US" sz="2000" dirty="0"/>
              <a:t> </a:t>
            </a:r>
            <a:r>
              <a:rPr lang="en-US" sz="2000" dirty="0" err="1"/>
              <a:t>dargestellt</a:t>
            </a:r>
            <a:r>
              <a:rPr lang="en-US" sz="2000" dirty="0"/>
              <a:t> </a:t>
            </a:r>
            <a:r>
              <a:rPr lang="en-US" sz="2000" dirty="0" err="1"/>
              <a:t>ist</a:t>
            </a:r>
            <a:r>
              <a:rPr lang="en-US" sz="2000" dirty="0"/>
              <a:t>, </a:t>
            </a:r>
            <a:r>
              <a:rPr lang="en-US" sz="2000" dirty="0" err="1"/>
              <a:t>denn</a:t>
            </a:r>
            <a:r>
              <a:rPr lang="en-US" sz="2000" dirty="0"/>
              <a:t> trainings accuracy </a:t>
            </a:r>
            <a:r>
              <a:rPr lang="en-US" sz="2000" dirty="0" err="1"/>
              <a:t>nimmt</a:t>
            </a:r>
            <a:r>
              <a:rPr lang="en-US" sz="2000" dirty="0"/>
              <a:t> </a:t>
            </a:r>
            <a:r>
              <a:rPr lang="en-US" sz="2000" dirty="0" err="1"/>
              <a:t>anfang</a:t>
            </a:r>
            <a:r>
              <a:rPr lang="en-US" sz="2000" dirty="0"/>
              <a:t> ab und Test accuracy </a:t>
            </a:r>
            <a:r>
              <a:rPr lang="en-US" sz="2000" dirty="0" err="1"/>
              <a:t>nimmt</a:t>
            </a:r>
            <a:r>
              <a:rPr lang="en-US" sz="2000" dirty="0"/>
              <a:t> </a:t>
            </a:r>
            <a:r>
              <a:rPr lang="en-US" sz="2000" dirty="0" err="1"/>
              <a:t>zu</a:t>
            </a:r>
            <a:r>
              <a:rPr lang="en-US" sz="2000" dirty="0"/>
              <a:t>. </a:t>
            </a:r>
          </a:p>
          <a:p>
            <a:r>
              <a:rPr lang="en-US" sz="2000" dirty="0"/>
              <a:t>Da </a:t>
            </a:r>
            <a:r>
              <a:rPr lang="en-US" sz="2000" dirty="0" err="1"/>
              <a:t>beide</a:t>
            </a:r>
            <a:r>
              <a:rPr lang="en-US" sz="2000" dirty="0"/>
              <a:t> </a:t>
            </a:r>
            <a:r>
              <a:rPr lang="en-US" sz="2000" dirty="0" err="1"/>
              <a:t>Modelle</a:t>
            </a:r>
            <a:r>
              <a:rPr lang="en-US" sz="2000" dirty="0"/>
              <a:t> gut </a:t>
            </a:r>
            <a:r>
              <a:rPr lang="en-US" sz="2000" dirty="0" err="1"/>
              <a:t>aussehen</a:t>
            </a:r>
            <a:r>
              <a:rPr lang="en-US" sz="2000" dirty="0"/>
              <a:t> und overfitting </a:t>
            </a:r>
            <a:r>
              <a:rPr lang="en-US" sz="2000" dirty="0" err="1"/>
              <a:t>kein</a:t>
            </a:r>
            <a:r>
              <a:rPr lang="en-US" sz="2000" dirty="0"/>
              <a:t> Thema </a:t>
            </a:r>
            <a:r>
              <a:rPr lang="en-US" sz="2000" dirty="0" err="1"/>
              <a:t>zu</a:t>
            </a:r>
            <a:r>
              <a:rPr lang="en-US" sz="2000" dirty="0"/>
              <a:t> sein </a:t>
            </a:r>
            <a:r>
              <a:rPr lang="en-US" sz="2000" dirty="0" err="1"/>
              <a:t>scheint</a:t>
            </a:r>
            <a:r>
              <a:rPr lang="en-US" sz="2000" dirty="0"/>
              <a:t> </a:t>
            </a:r>
            <a:r>
              <a:rPr lang="en-US" sz="2000" dirty="0" err="1"/>
              <a:t>wird</a:t>
            </a:r>
            <a:r>
              <a:rPr lang="en-US" sz="2000" dirty="0"/>
              <a:t> </a:t>
            </a:r>
            <a:r>
              <a:rPr lang="en-US" sz="2000" dirty="0" err="1"/>
              <a:t>sich</a:t>
            </a:r>
            <a:r>
              <a:rPr lang="en-US" sz="2000" dirty="0"/>
              <a:t> für das Modell </a:t>
            </a:r>
            <a:r>
              <a:rPr lang="en-US" sz="2000" dirty="0" err="1"/>
              <a:t>mit</a:t>
            </a:r>
            <a:r>
              <a:rPr lang="en-US" sz="2000" dirty="0"/>
              <a:t> </a:t>
            </a:r>
            <a:r>
              <a:rPr lang="en-US" sz="2000" dirty="0" err="1"/>
              <a:t>auschließlich</a:t>
            </a:r>
            <a:r>
              <a:rPr lang="en-US" sz="2000" dirty="0"/>
              <a:t> real </a:t>
            </a:r>
            <a:r>
              <a:rPr lang="en-US" sz="2000" dirty="0" err="1"/>
              <a:t>Daten</a:t>
            </a:r>
            <a:r>
              <a:rPr lang="en-US" sz="2000" dirty="0"/>
              <a:t> </a:t>
            </a:r>
            <a:r>
              <a:rPr lang="en-US" sz="2000" dirty="0" err="1"/>
              <a:t>entschieden</a:t>
            </a:r>
            <a:endParaRPr lang="en-US" sz="2000" dirty="0"/>
          </a:p>
          <a:p>
            <a:endParaRPr lang="en-US" sz="2000" dirty="0"/>
          </a:p>
          <a:p>
            <a:endParaRPr lang="en-US" sz="2000" dirty="0"/>
          </a:p>
        </p:txBody>
      </p:sp>
      <p:pic>
        <p:nvPicPr>
          <p:cNvPr id="5" name="Grafik 4">
            <a:extLst>
              <a:ext uri="{FF2B5EF4-FFF2-40B4-BE49-F238E27FC236}">
                <a16:creationId xmlns:a16="http://schemas.microsoft.com/office/drawing/2014/main" id="{990D760F-8FC4-6032-6F42-1BA1C54B8683}"/>
              </a:ext>
            </a:extLst>
          </p:cNvPr>
          <p:cNvPicPr>
            <a:picLocks noChangeAspect="1"/>
          </p:cNvPicPr>
          <p:nvPr/>
        </p:nvPicPr>
        <p:blipFill>
          <a:blip r:embed="rId2"/>
          <a:stretch>
            <a:fillRect/>
          </a:stretch>
        </p:blipFill>
        <p:spPr>
          <a:xfrm>
            <a:off x="6820712" y="0"/>
            <a:ext cx="5368239" cy="2775077"/>
          </a:xfrm>
          <a:prstGeom prst="rect">
            <a:avLst/>
          </a:prstGeom>
        </p:spPr>
      </p:pic>
      <p:pic>
        <p:nvPicPr>
          <p:cNvPr id="9" name="Grafik 8">
            <a:extLst>
              <a:ext uri="{FF2B5EF4-FFF2-40B4-BE49-F238E27FC236}">
                <a16:creationId xmlns:a16="http://schemas.microsoft.com/office/drawing/2014/main" id="{8F7C2FB9-8251-6AA3-EBC3-81974C4B5DDB}"/>
              </a:ext>
            </a:extLst>
          </p:cNvPr>
          <p:cNvPicPr>
            <a:picLocks noChangeAspect="1"/>
          </p:cNvPicPr>
          <p:nvPr/>
        </p:nvPicPr>
        <p:blipFill>
          <a:blip r:embed="rId3"/>
          <a:stretch>
            <a:fillRect/>
          </a:stretch>
        </p:blipFill>
        <p:spPr>
          <a:xfrm>
            <a:off x="4834647" y="3195536"/>
            <a:ext cx="3392906" cy="3429000"/>
          </a:xfrm>
          <a:prstGeom prst="rect">
            <a:avLst/>
          </a:prstGeom>
        </p:spPr>
      </p:pic>
      <p:pic>
        <p:nvPicPr>
          <p:cNvPr id="12" name="Grafik 11">
            <a:extLst>
              <a:ext uri="{FF2B5EF4-FFF2-40B4-BE49-F238E27FC236}">
                <a16:creationId xmlns:a16="http://schemas.microsoft.com/office/drawing/2014/main" id="{043A5294-B38A-0146-C154-71414C4975F5}"/>
              </a:ext>
            </a:extLst>
          </p:cNvPr>
          <p:cNvPicPr>
            <a:picLocks noChangeAspect="1"/>
          </p:cNvPicPr>
          <p:nvPr/>
        </p:nvPicPr>
        <p:blipFill>
          <a:blip r:embed="rId4"/>
          <a:stretch>
            <a:fillRect/>
          </a:stretch>
        </p:blipFill>
        <p:spPr>
          <a:xfrm>
            <a:off x="8665414" y="3195536"/>
            <a:ext cx="3526586" cy="3526586"/>
          </a:xfrm>
          <a:prstGeom prst="rect">
            <a:avLst/>
          </a:prstGeom>
        </p:spPr>
      </p:pic>
      <p:sp>
        <p:nvSpPr>
          <p:cNvPr id="13" name="Textfeld 12">
            <a:extLst>
              <a:ext uri="{FF2B5EF4-FFF2-40B4-BE49-F238E27FC236}">
                <a16:creationId xmlns:a16="http://schemas.microsoft.com/office/drawing/2014/main" id="{E6ECA4D5-BDDC-8DA7-C35F-8FD02929FA07}"/>
              </a:ext>
            </a:extLst>
          </p:cNvPr>
          <p:cNvSpPr txBox="1"/>
          <p:nvPr/>
        </p:nvSpPr>
        <p:spPr>
          <a:xfrm>
            <a:off x="5947499" y="2874079"/>
            <a:ext cx="1605063" cy="369332"/>
          </a:xfrm>
          <a:prstGeom prst="rect">
            <a:avLst/>
          </a:prstGeom>
          <a:noFill/>
        </p:spPr>
        <p:txBody>
          <a:bodyPr wrap="square" rtlCol="0">
            <a:spAutoFit/>
          </a:bodyPr>
          <a:lstStyle/>
          <a:p>
            <a:r>
              <a:rPr lang="de-DE" dirty="0"/>
              <a:t>Real Daten</a:t>
            </a:r>
          </a:p>
        </p:txBody>
      </p:sp>
      <p:sp>
        <p:nvSpPr>
          <p:cNvPr id="14" name="Textfeld 13">
            <a:extLst>
              <a:ext uri="{FF2B5EF4-FFF2-40B4-BE49-F238E27FC236}">
                <a16:creationId xmlns:a16="http://schemas.microsoft.com/office/drawing/2014/main" id="{DC34114C-9642-84AE-130B-9C71CD7000FB}"/>
              </a:ext>
            </a:extLst>
          </p:cNvPr>
          <p:cNvSpPr txBox="1"/>
          <p:nvPr/>
        </p:nvSpPr>
        <p:spPr>
          <a:xfrm>
            <a:off x="9669295" y="2826204"/>
            <a:ext cx="2155331" cy="369332"/>
          </a:xfrm>
          <a:prstGeom prst="rect">
            <a:avLst/>
          </a:prstGeom>
          <a:noFill/>
        </p:spPr>
        <p:txBody>
          <a:bodyPr wrap="square" rtlCol="0">
            <a:spAutoFit/>
          </a:bodyPr>
          <a:lstStyle/>
          <a:p>
            <a:r>
              <a:rPr lang="de-DE" dirty="0" err="1"/>
              <a:t>Oversampled</a:t>
            </a:r>
            <a:r>
              <a:rPr lang="de-DE" dirty="0"/>
              <a:t> Daten</a:t>
            </a:r>
          </a:p>
        </p:txBody>
      </p:sp>
    </p:spTree>
    <p:extLst>
      <p:ext uri="{BB962C8B-B14F-4D97-AF65-F5344CB8AC3E}">
        <p14:creationId xmlns:p14="http://schemas.microsoft.com/office/powerpoint/2010/main" val="20222004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97E241-2815-C2AE-A134-2FEE5BC18A97}"/>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1B5EB2B8-4D6D-4A9B-0BFC-C37F3888FBD4}"/>
              </a:ext>
            </a:extLst>
          </p:cNvPr>
          <p:cNvSpPr>
            <a:spLocks noGrp="1"/>
          </p:cNvSpPr>
          <p:nvPr>
            <p:ph type="title"/>
          </p:nvPr>
        </p:nvSpPr>
        <p:spPr/>
        <p:txBody>
          <a:bodyPr/>
          <a:lstStyle/>
          <a:p>
            <a:r>
              <a:rPr lang="en-US" dirty="0"/>
              <a:t>Modeling – </a:t>
            </a:r>
            <a:r>
              <a:rPr lang="en-US" dirty="0" err="1"/>
              <a:t>Betrachtung</a:t>
            </a:r>
            <a:r>
              <a:rPr lang="en-US" dirty="0"/>
              <a:t> der </a:t>
            </a:r>
            <a:r>
              <a:rPr lang="en-US" dirty="0" err="1"/>
              <a:t>Gewichtung</a:t>
            </a:r>
            <a:endParaRPr lang="en-US" dirty="0"/>
          </a:p>
        </p:txBody>
      </p:sp>
      <p:sp>
        <p:nvSpPr>
          <p:cNvPr id="3" name="Inhaltsplatzhalter 2">
            <a:extLst>
              <a:ext uri="{FF2B5EF4-FFF2-40B4-BE49-F238E27FC236}">
                <a16:creationId xmlns:a16="http://schemas.microsoft.com/office/drawing/2014/main" id="{B40A32BF-9525-3420-3DF6-4D31BC0E08F1}"/>
              </a:ext>
            </a:extLst>
          </p:cNvPr>
          <p:cNvSpPr>
            <a:spLocks noGrp="1"/>
          </p:cNvSpPr>
          <p:nvPr>
            <p:ph idx="1"/>
          </p:nvPr>
        </p:nvSpPr>
        <p:spPr/>
        <p:txBody>
          <a:bodyPr/>
          <a:lstStyle/>
          <a:p>
            <a:r>
              <a:rPr lang="en-US" dirty="0" err="1"/>
              <a:t>Betrachtung</a:t>
            </a:r>
            <a:r>
              <a:rPr lang="en-US" dirty="0"/>
              <a:t> der Feature Importance und </a:t>
            </a:r>
            <a:r>
              <a:rPr lang="en-US" dirty="0" err="1"/>
              <a:t>Korrelationsmatrix</a:t>
            </a:r>
            <a:endParaRPr lang="en-US" dirty="0"/>
          </a:p>
        </p:txBody>
      </p:sp>
      <p:pic>
        <p:nvPicPr>
          <p:cNvPr id="5" name="Grafik 4">
            <a:extLst>
              <a:ext uri="{FF2B5EF4-FFF2-40B4-BE49-F238E27FC236}">
                <a16:creationId xmlns:a16="http://schemas.microsoft.com/office/drawing/2014/main" id="{DF5C88B5-AB86-5056-D2A9-431074548A00}"/>
              </a:ext>
            </a:extLst>
          </p:cNvPr>
          <p:cNvPicPr>
            <a:picLocks noChangeAspect="1"/>
          </p:cNvPicPr>
          <p:nvPr/>
        </p:nvPicPr>
        <p:blipFill>
          <a:blip r:embed="rId2"/>
          <a:stretch>
            <a:fillRect/>
          </a:stretch>
        </p:blipFill>
        <p:spPr>
          <a:xfrm>
            <a:off x="1824228" y="2415639"/>
            <a:ext cx="6918600" cy="4013228"/>
          </a:xfrm>
          <a:prstGeom prst="rect">
            <a:avLst/>
          </a:prstGeom>
        </p:spPr>
      </p:pic>
    </p:spTree>
    <p:extLst>
      <p:ext uri="{BB962C8B-B14F-4D97-AF65-F5344CB8AC3E}">
        <p14:creationId xmlns:p14="http://schemas.microsoft.com/office/powerpoint/2010/main" val="823023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CB0C3E-037F-A156-2883-28F2C9582A29}"/>
              </a:ext>
            </a:extLst>
          </p:cNvPr>
          <p:cNvSpPr>
            <a:spLocks noGrp="1"/>
          </p:cNvSpPr>
          <p:nvPr>
            <p:ph type="title"/>
          </p:nvPr>
        </p:nvSpPr>
        <p:spPr/>
        <p:txBody>
          <a:bodyPr/>
          <a:lstStyle/>
          <a:p>
            <a:r>
              <a:rPr lang="de-DE" dirty="0"/>
              <a:t>Log Daten Split</a:t>
            </a:r>
          </a:p>
        </p:txBody>
      </p:sp>
      <p:sp>
        <p:nvSpPr>
          <p:cNvPr id="3" name="Inhaltsplatzhalter 2">
            <a:extLst>
              <a:ext uri="{FF2B5EF4-FFF2-40B4-BE49-F238E27FC236}">
                <a16:creationId xmlns:a16="http://schemas.microsoft.com/office/drawing/2014/main" id="{C7DD3096-BA73-2A02-748F-FC2E6D867B53}"/>
              </a:ext>
            </a:extLst>
          </p:cNvPr>
          <p:cNvSpPr>
            <a:spLocks noGrp="1"/>
          </p:cNvSpPr>
          <p:nvPr>
            <p:ph idx="1"/>
          </p:nvPr>
        </p:nvSpPr>
        <p:spPr/>
        <p:txBody>
          <a:bodyPr/>
          <a:lstStyle/>
          <a:p>
            <a:r>
              <a:rPr lang="de-DE" dirty="0"/>
              <a:t>Die Daten wurden in Trainings- und </a:t>
            </a:r>
            <a:r>
              <a:rPr lang="de-DE" dirty="0" err="1"/>
              <a:t>Testsdaten</a:t>
            </a:r>
            <a:r>
              <a:rPr lang="de-DE" dirty="0"/>
              <a:t> im Verhältnis 80:20 geteilt</a:t>
            </a:r>
          </a:p>
          <a:p>
            <a:endParaRPr lang="de-DE" dirty="0"/>
          </a:p>
          <a:p>
            <a:endParaRPr lang="de-DE" dirty="0"/>
          </a:p>
          <a:p>
            <a:endParaRPr lang="de-DE" dirty="0"/>
          </a:p>
          <a:p>
            <a:r>
              <a:rPr lang="de-DE" dirty="0"/>
              <a:t>Anschließend werden die Werte der </a:t>
            </a:r>
            <a:r>
              <a:rPr lang="de-DE" dirty="0" err="1"/>
              <a:t>Stem</a:t>
            </a:r>
            <a:r>
              <a:rPr lang="de-DE" dirty="0"/>
              <a:t> Spalte Vektorisiert, damit sie in der Analyse </a:t>
            </a:r>
            <a:r>
              <a:rPr lang="de-DE" dirty="0" err="1"/>
              <a:t>gneutzt</a:t>
            </a:r>
            <a:r>
              <a:rPr lang="de-DE" dirty="0"/>
              <a:t> werden können</a:t>
            </a:r>
          </a:p>
          <a:p>
            <a:pPr marL="0" indent="0">
              <a:buNone/>
            </a:pPr>
            <a:endParaRPr lang="de-DE" dirty="0"/>
          </a:p>
          <a:p>
            <a:endParaRPr lang="de-DE" dirty="0"/>
          </a:p>
          <a:p>
            <a:endParaRPr lang="de-DE" dirty="0"/>
          </a:p>
        </p:txBody>
      </p:sp>
      <p:pic>
        <p:nvPicPr>
          <p:cNvPr id="7" name="Grafik 6">
            <a:extLst>
              <a:ext uri="{FF2B5EF4-FFF2-40B4-BE49-F238E27FC236}">
                <a16:creationId xmlns:a16="http://schemas.microsoft.com/office/drawing/2014/main" id="{61ACF681-92AA-33FA-CBB9-88E87BE60C80}"/>
              </a:ext>
            </a:extLst>
          </p:cNvPr>
          <p:cNvPicPr>
            <a:picLocks noChangeAspect="1"/>
          </p:cNvPicPr>
          <p:nvPr/>
        </p:nvPicPr>
        <p:blipFill>
          <a:blip r:embed="rId2"/>
          <a:stretch>
            <a:fillRect/>
          </a:stretch>
        </p:blipFill>
        <p:spPr>
          <a:xfrm>
            <a:off x="1095375" y="5048249"/>
            <a:ext cx="5229225" cy="1445477"/>
          </a:xfrm>
          <a:prstGeom prst="rect">
            <a:avLst/>
          </a:prstGeom>
        </p:spPr>
      </p:pic>
      <p:sp>
        <p:nvSpPr>
          <p:cNvPr id="9" name="Textfeld 8">
            <a:extLst>
              <a:ext uri="{FF2B5EF4-FFF2-40B4-BE49-F238E27FC236}">
                <a16:creationId xmlns:a16="http://schemas.microsoft.com/office/drawing/2014/main" id="{76CDECC2-996D-0C44-1C6B-B001555582C6}"/>
              </a:ext>
            </a:extLst>
          </p:cNvPr>
          <p:cNvSpPr txBox="1"/>
          <p:nvPr/>
        </p:nvSpPr>
        <p:spPr>
          <a:xfrm>
            <a:off x="1038225" y="6510635"/>
            <a:ext cx="6096000" cy="246221"/>
          </a:xfrm>
          <a:prstGeom prst="rect">
            <a:avLst/>
          </a:prstGeom>
          <a:noFill/>
        </p:spPr>
        <p:txBody>
          <a:bodyPr wrap="square">
            <a:spAutoFit/>
          </a:bodyPr>
          <a:lstStyle/>
          <a:p>
            <a:r>
              <a:rPr lang="en-US" sz="1000" dirty="0"/>
              <a:t>https://scikit-learn.org/stable/modules/generated/sklearn.feature_extraction.text.TfidfVectorizer.html</a:t>
            </a:r>
          </a:p>
        </p:txBody>
      </p:sp>
      <p:pic>
        <p:nvPicPr>
          <p:cNvPr id="11" name="Grafik 10">
            <a:extLst>
              <a:ext uri="{FF2B5EF4-FFF2-40B4-BE49-F238E27FC236}">
                <a16:creationId xmlns:a16="http://schemas.microsoft.com/office/drawing/2014/main" id="{A0B2382A-F34A-47F1-F6B4-7D7D8EC6F1F4}"/>
              </a:ext>
            </a:extLst>
          </p:cNvPr>
          <p:cNvPicPr>
            <a:picLocks noChangeAspect="1"/>
          </p:cNvPicPr>
          <p:nvPr/>
        </p:nvPicPr>
        <p:blipFill>
          <a:blip r:embed="rId3"/>
          <a:stretch>
            <a:fillRect/>
          </a:stretch>
        </p:blipFill>
        <p:spPr>
          <a:xfrm>
            <a:off x="1128712" y="2733674"/>
            <a:ext cx="6840872" cy="1247775"/>
          </a:xfrm>
          <a:prstGeom prst="rect">
            <a:avLst/>
          </a:prstGeom>
        </p:spPr>
      </p:pic>
      <p:sp>
        <p:nvSpPr>
          <p:cNvPr id="13" name="Textfeld 12">
            <a:extLst>
              <a:ext uri="{FF2B5EF4-FFF2-40B4-BE49-F238E27FC236}">
                <a16:creationId xmlns:a16="http://schemas.microsoft.com/office/drawing/2014/main" id="{D760C95C-937A-D060-2B42-135595507850}"/>
              </a:ext>
            </a:extLst>
          </p:cNvPr>
          <p:cNvSpPr txBox="1"/>
          <p:nvPr/>
        </p:nvSpPr>
        <p:spPr>
          <a:xfrm>
            <a:off x="1200150" y="3968234"/>
            <a:ext cx="6096000" cy="246221"/>
          </a:xfrm>
          <a:prstGeom prst="rect">
            <a:avLst/>
          </a:prstGeom>
          <a:noFill/>
        </p:spPr>
        <p:txBody>
          <a:bodyPr wrap="square">
            <a:spAutoFit/>
          </a:bodyPr>
          <a:lstStyle/>
          <a:p>
            <a:r>
              <a:rPr lang="en-US" sz="1000" dirty="0"/>
              <a:t>https://scikit-learn.org/stable/model_selection.html</a:t>
            </a:r>
          </a:p>
        </p:txBody>
      </p:sp>
    </p:spTree>
    <p:extLst>
      <p:ext uri="{BB962C8B-B14F-4D97-AF65-F5344CB8AC3E}">
        <p14:creationId xmlns:p14="http://schemas.microsoft.com/office/powerpoint/2010/main" val="10075333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DF1BBD-021D-0745-27BF-7F5B6BAD7D50}"/>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21F1DF0D-62D8-BC72-9910-FA045F90A6D7}"/>
              </a:ext>
            </a:extLst>
          </p:cNvPr>
          <p:cNvSpPr>
            <a:spLocks noGrp="1"/>
          </p:cNvSpPr>
          <p:nvPr>
            <p:ph type="title"/>
          </p:nvPr>
        </p:nvSpPr>
        <p:spPr/>
        <p:txBody>
          <a:bodyPr/>
          <a:lstStyle/>
          <a:p>
            <a:r>
              <a:rPr lang="en-US" dirty="0"/>
              <a:t>Modeling – Log </a:t>
            </a:r>
            <a:r>
              <a:rPr lang="en-US" dirty="0" err="1"/>
              <a:t>Daten</a:t>
            </a:r>
            <a:endParaRPr lang="en-US" dirty="0"/>
          </a:p>
        </p:txBody>
      </p:sp>
      <p:sp>
        <p:nvSpPr>
          <p:cNvPr id="3" name="Inhaltsplatzhalter 2">
            <a:extLst>
              <a:ext uri="{FF2B5EF4-FFF2-40B4-BE49-F238E27FC236}">
                <a16:creationId xmlns:a16="http://schemas.microsoft.com/office/drawing/2014/main" id="{90B727C7-229B-178E-A665-AA19582799F6}"/>
              </a:ext>
            </a:extLst>
          </p:cNvPr>
          <p:cNvSpPr>
            <a:spLocks noGrp="1"/>
          </p:cNvSpPr>
          <p:nvPr>
            <p:ph idx="1"/>
          </p:nvPr>
        </p:nvSpPr>
        <p:spPr/>
        <p:txBody>
          <a:bodyPr/>
          <a:lstStyle/>
          <a:p>
            <a:pPr>
              <a:buFont typeface="Wingdings" panose="05000000000000000000" pitchFamily="2" charset="2"/>
              <a:buChar char="à"/>
            </a:pPr>
            <a:r>
              <a:rPr lang="de-DE" dirty="0">
                <a:sym typeface="Wingdings" panose="05000000000000000000" pitchFamily="2" charset="2"/>
              </a:rPr>
              <a:t>In den Log Daten soll eine </a:t>
            </a:r>
            <a:r>
              <a:rPr lang="de-DE" dirty="0" err="1">
                <a:sym typeface="Wingdings" panose="05000000000000000000" pitchFamily="2" charset="2"/>
              </a:rPr>
              <a:t>Prediction</a:t>
            </a:r>
            <a:r>
              <a:rPr lang="de-DE" dirty="0">
                <a:sym typeface="Wingdings" panose="05000000000000000000" pitchFamily="2" charset="2"/>
              </a:rPr>
              <a:t> gemacht werden zu den Log Daten und dem Service Status</a:t>
            </a:r>
          </a:p>
          <a:p>
            <a:pPr>
              <a:buFont typeface="Wingdings" panose="05000000000000000000" pitchFamily="2" charset="2"/>
              <a:buChar char="à"/>
            </a:pPr>
            <a:r>
              <a:rPr lang="de-DE" dirty="0">
                <a:sym typeface="Wingdings" panose="05000000000000000000" pitchFamily="2" charset="2"/>
              </a:rPr>
              <a:t>Service Status kann 0 oder 1 annehmen, daher Klassifikationsverfahren</a:t>
            </a:r>
          </a:p>
          <a:p>
            <a:pPr marL="0" indent="0">
              <a:buNone/>
            </a:pPr>
            <a:endParaRPr lang="en-US" dirty="0"/>
          </a:p>
        </p:txBody>
      </p:sp>
      <p:pic>
        <p:nvPicPr>
          <p:cNvPr id="6" name="Grafik 5">
            <a:extLst>
              <a:ext uri="{FF2B5EF4-FFF2-40B4-BE49-F238E27FC236}">
                <a16:creationId xmlns:a16="http://schemas.microsoft.com/office/drawing/2014/main" id="{69576620-8E1E-72B4-ED33-723DE87A62D0}"/>
              </a:ext>
            </a:extLst>
          </p:cNvPr>
          <p:cNvPicPr>
            <a:picLocks noChangeAspect="1"/>
          </p:cNvPicPr>
          <p:nvPr/>
        </p:nvPicPr>
        <p:blipFill>
          <a:blip r:embed="rId2"/>
          <a:stretch>
            <a:fillRect/>
          </a:stretch>
        </p:blipFill>
        <p:spPr>
          <a:xfrm>
            <a:off x="936624" y="3581400"/>
            <a:ext cx="6286473" cy="1335087"/>
          </a:xfrm>
          <a:prstGeom prst="rect">
            <a:avLst/>
          </a:prstGeom>
        </p:spPr>
      </p:pic>
      <p:pic>
        <p:nvPicPr>
          <p:cNvPr id="8" name="Grafik 7">
            <a:extLst>
              <a:ext uri="{FF2B5EF4-FFF2-40B4-BE49-F238E27FC236}">
                <a16:creationId xmlns:a16="http://schemas.microsoft.com/office/drawing/2014/main" id="{35178F4B-5A6E-4BAC-4CDE-D0D8392C6983}"/>
              </a:ext>
            </a:extLst>
          </p:cNvPr>
          <p:cNvPicPr>
            <a:picLocks noChangeAspect="1"/>
          </p:cNvPicPr>
          <p:nvPr/>
        </p:nvPicPr>
        <p:blipFill>
          <a:blip r:embed="rId3"/>
          <a:stretch>
            <a:fillRect/>
          </a:stretch>
        </p:blipFill>
        <p:spPr>
          <a:xfrm>
            <a:off x="5268912" y="5103812"/>
            <a:ext cx="5961813" cy="1360488"/>
          </a:xfrm>
          <a:prstGeom prst="rect">
            <a:avLst/>
          </a:prstGeom>
        </p:spPr>
      </p:pic>
      <p:sp>
        <p:nvSpPr>
          <p:cNvPr id="10" name="Textfeld 9">
            <a:extLst>
              <a:ext uri="{FF2B5EF4-FFF2-40B4-BE49-F238E27FC236}">
                <a16:creationId xmlns:a16="http://schemas.microsoft.com/office/drawing/2014/main" id="{5069E3CF-E2F1-EAB7-4EF5-315A067ECFD3}"/>
              </a:ext>
            </a:extLst>
          </p:cNvPr>
          <p:cNvSpPr txBox="1"/>
          <p:nvPr/>
        </p:nvSpPr>
        <p:spPr>
          <a:xfrm>
            <a:off x="838200" y="4865985"/>
            <a:ext cx="5168900" cy="246221"/>
          </a:xfrm>
          <a:prstGeom prst="rect">
            <a:avLst/>
          </a:prstGeom>
          <a:noFill/>
        </p:spPr>
        <p:txBody>
          <a:bodyPr wrap="square">
            <a:spAutoFit/>
          </a:bodyPr>
          <a:lstStyle/>
          <a:p>
            <a:r>
              <a:rPr lang="en-US" sz="1000" dirty="0"/>
              <a:t>https://scikit-learn.org/stable/modules/generated/sklearn.neighbors.KNeighborsClassifier.html</a:t>
            </a:r>
          </a:p>
        </p:txBody>
      </p:sp>
      <p:sp>
        <p:nvSpPr>
          <p:cNvPr id="12" name="Textfeld 11">
            <a:extLst>
              <a:ext uri="{FF2B5EF4-FFF2-40B4-BE49-F238E27FC236}">
                <a16:creationId xmlns:a16="http://schemas.microsoft.com/office/drawing/2014/main" id="{04E6BA57-AE8D-8D63-9D6D-5DE23950AE62}"/>
              </a:ext>
            </a:extLst>
          </p:cNvPr>
          <p:cNvSpPr txBox="1"/>
          <p:nvPr/>
        </p:nvSpPr>
        <p:spPr>
          <a:xfrm>
            <a:off x="5213350" y="6440785"/>
            <a:ext cx="6096000" cy="246221"/>
          </a:xfrm>
          <a:prstGeom prst="rect">
            <a:avLst/>
          </a:prstGeom>
          <a:noFill/>
        </p:spPr>
        <p:txBody>
          <a:bodyPr wrap="square">
            <a:spAutoFit/>
          </a:bodyPr>
          <a:lstStyle/>
          <a:p>
            <a:r>
              <a:rPr lang="en-US" sz="1000" dirty="0"/>
              <a:t>https://scikit-learn.org/stable/modules/generated/sklearn.ensemble.RandomForestClassifier.html</a:t>
            </a:r>
          </a:p>
        </p:txBody>
      </p:sp>
    </p:spTree>
    <p:extLst>
      <p:ext uri="{BB962C8B-B14F-4D97-AF65-F5344CB8AC3E}">
        <p14:creationId xmlns:p14="http://schemas.microsoft.com/office/powerpoint/2010/main" val="42036576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9D1C5B-5FDE-5FB5-FF48-44EA6181E6BA}"/>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CD6A4AF7-34FA-B007-9DA2-C7DD125A94CE}"/>
              </a:ext>
            </a:extLst>
          </p:cNvPr>
          <p:cNvSpPr>
            <a:spLocks noGrp="1"/>
          </p:cNvSpPr>
          <p:nvPr>
            <p:ph type="ctrTitle"/>
          </p:nvPr>
        </p:nvSpPr>
        <p:spPr>
          <a:xfrm>
            <a:off x="1524000" y="3736350"/>
            <a:ext cx="9144000" cy="2387600"/>
          </a:xfrm>
        </p:spPr>
        <p:txBody>
          <a:bodyPr/>
          <a:lstStyle/>
          <a:p>
            <a:r>
              <a:rPr lang="de-DE" dirty="0"/>
              <a:t>Evaluation</a:t>
            </a:r>
            <a:endParaRPr lang="en-US" dirty="0"/>
          </a:p>
        </p:txBody>
      </p:sp>
      <p:pic>
        <p:nvPicPr>
          <p:cNvPr id="3" name="Picture 2" descr="What is CRISP DM? - Data Science Process Alliance">
            <a:extLst>
              <a:ext uri="{FF2B5EF4-FFF2-40B4-BE49-F238E27FC236}">
                <a16:creationId xmlns:a16="http://schemas.microsoft.com/office/drawing/2014/main" id="{FA65D042-E048-2D25-9384-1337D2396C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5217" y="0"/>
            <a:ext cx="6381430" cy="5220182"/>
          </a:xfrm>
          <a:prstGeom prst="rect">
            <a:avLst/>
          </a:prstGeom>
          <a:noFill/>
          <a:extLst>
            <a:ext uri="{909E8E84-426E-40DD-AFC4-6F175D3DCCD1}">
              <a14:hiddenFill xmlns:a14="http://schemas.microsoft.com/office/drawing/2010/main">
                <a:solidFill>
                  <a:srgbClr val="FFFFFF"/>
                </a:solidFill>
              </a14:hiddenFill>
            </a:ext>
          </a:extLst>
        </p:spPr>
      </p:pic>
      <p:sp>
        <p:nvSpPr>
          <p:cNvPr id="5" name="Textfeld 4">
            <a:extLst>
              <a:ext uri="{FF2B5EF4-FFF2-40B4-BE49-F238E27FC236}">
                <a16:creationId xmlns:a16="http://schemas.microsoft.com/office/drawing/2014/main" id="{407E7490-5DCA-CB78-7D1A-988E58AFC298}"/>
              </a:ext>
            </a:extLst>
          </p:cNvPr>
          <p:cNvSpPr txBox="1"/>
          <p:nvPr/>
        </p:nvSpPr>
        <p:spPr>
          <a:xfrm>
            <a:off x="4857750" y="5991910"/>
            <a:ext cx="2324100" cy="369332"/>
          </a:xfrm>
          <a:prstGeom prst="rect">
            <a:avLst/>
          </a:prstGeom>
          <a:noFill/>
        </p:spPr>
        <p:txBody>
          <a:bodyPr wrap="square">
            <a:spAutoFit/>
          </a:bodyPr>
          <a:lstStyle/>
          <a:p>
            <a:r>
              <a:rPr lang="en-US" dirty="0" err="1"/>
              <a:t>Champman</a:t>
            </a:r>
            <a:r>
              <a:rPr lang="en-US" dirty="0"/>
              <a:t> et al. 2000</a:t>
            </a:r>
          </a:p>
        </p:txBody>
      </p:sp>
    </p:spTree>
    <p:extLst>
      <p:ext uri="{BB962C8B-B14F-4D97-AF65-F5344CB8AC3E}">
        <p14:creationId xmlns:p14="http://schemas.microsoft.com/office/powerpoint/2010/main" val="25290203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9B8981-AB9A-B174-B50F-F0701587DD89}"/>
              </a:ext>
            </a:extLst>
          </p:cNvPr>
          <p:cNvSpPr>
            <a:spLocks noGrp="1"/>
          </p:cNvSpPr>
          <p:nvPr>
            <p:ph type="title"/>
          </p:nvPr>
        </p:nvSpPr>
        <p:spPr/>
        <p:txBody>
          <a:bodyPr/>
          <a:lstStyle/>
          <a:p>
            <a:r>
              <a:rPr lang="de-DE" dirty="0"/>
              <a:t>KNN für Log-Daten</a:t>
            </a:r>
            <a:endParaRPr lang="en-US" dirty="0"/>
          </a:p>
        </p:txBody>
      </p:sp>
      <p:sp>
        <p:nvSpPr>
          <p:cNvPr id="3" name="Inhaltsplatzhalter 2">
            <a:extLst>
              <a:ext uri="{FF2B5EF4-FFF2-40B4-BE49-F238E27FC236}">
                <a16:creationId xmlns:a16="http://schemas.microsoft.com/office/drawing/2014/main" id="{15BCB922-35D4-FAE2-0B43-0F07D2541826}"/>
              </a:ext>
            </a:extLst>
          </p:cNvPr>
          <p:cNvSpPr>
            <a:spLocks noGrp="1"/>
          </p:cNvSpPr>
          <p:nvPr>
            <p:ph idx="1"/>
          </p:nvPr>
        </p:nvSpPr>
        <p:spPr>
          <a:xfrm>
            <a:off x="838200" y="1825625"/>
            <a:ext cx="4451350" cy="4213225"/>
          </a:xfrm>
        </p:spPr>
        <p:txBody>
          <a:bodyPr/>
          <a:lstStyle/>
          <a:p>
            <a:pPr marL="0" indent="0">
              <a:buNone/>
            </a:pPr>
            <a:r>
              <a:rPr lang="de-DE" dirty="0" err="1"/>
              <a:t>Klassifikations</a:t>
            </a:r>
            <a:r>
              <a:rPr lang="de-DE" dirty="0"/>
              <a:t> Report</a:t>
            </a:r>
          </a:p>
          <a:p>
            <a:pPr marL="0" indent="0">
              <a:buNone/>
            </a:pPr>
            <a:endParaRPr lang="en-US" dirty="0"/>
          </a:p>
        </p:txBody>
      </p:sp>
      <p:sp>
        <p:nvSpPr>
          <p:cNvPr id="10" name="Textfeld 9">
            <a:extLst>
              <a:ext uri="{FF2B5EF4-FFF2-40B4-BE49-F238E27FC236}">
                <a16:creationId xmlns:a16="http://schemas.microsoft.com/office/drawing/2014/main" id="{52B32AB0-7FDE-5C68-F848-BC9B57571242}"/>
              </a:ext>
            </a:extLst>
          </p:cNvPr>
          <p:cNvSpPr txBox="1"/>
          <p:nvPr/>
        </p:nvSpPr>
        <p:spPr>
          <a:xfrm>
            <a:off x="7226300" y="6381234"/>
            <a:ext cx="3473450" cy="246221"/>
          </a:xfrm>
          <a:prstGeom prst="rect">
            <a:avLst/>
          </a:prstGeom>
          <a:noFill/>
        </p:spPr>
        <p:txBody>
          <a:bodyPr wrap="square">
            <a:spAutoFit/>
          </a:bodyPr>
          <a:lstStyle/>
          <a:p>
            <a:r>
              <a:rPr lang="en-US" sz="1000" dirty="0"/>
              <a:t>https://seaborn.pydata.org/generated/seaborn.heatmap.html</a:t>
            </a:r>
          </a:p>
        </p:txBody>
      </p:sp>
      <p:sp>
        <p:nvSpPr>
          <p:cNvPr id="12" name="Textfeld 11">
            <a:extLst>
              <a:ext uri="{FF2B5EF4-FFF2-40B4-BE49-F238E27FC236}">
                <a16:creationId xmlns:a16="http://schemas.microsoft.com/office/drawing/2014/main" id="{5884137D-5FAD-5485-DC8D-DBC866B7F1E9}"/>
              </a:ext>
            </a:extLst>
          </p:cNvPr>
          <p:cNvSpPr txBox="1"/>
          <p:nvPr/>
        </p:nvSpPr>
        <p:spPr>
          <a:xfrm>
            <a:off x="831850" y="4662785"/>
            <a:ext cx="5080000" cy="246221"/>
          </a:xfrm>
          <a:prstGeom prst="rect">
            <a:avLst/>
          </a:prstGeom>
          <a:noFill/>
        </p:spPr>
        <p:txBody>
          <a:bodyPr wrap="square">
            <a:spAutoFit/>
          </a:bodyPr>
          <a:lstStyle/>
          <a:p>
            <a:r>
              <a:rPr lang="en-US" sz="1000" dirty="0"/>
              <a:t>https://scikit-learn.org/stable/modules/generated/sklearn.metrics.classification_report.html</a:t>
            </a:r>
          </a:p>
        </p:txBody>
      </p:sp>
      <p:pic>
        <p:nvPicPr>
          <p:cNvPr id="5" name="Grafik 4">
            <a:extLst>
              <a:ext uri="{FF2B5EF4-FFF2-40B4-BE49-F238E27FC236}">
                <a16:creationId xmlns:a16="http://schemas.microsoft.com/office/drawing/2014/main" id="{972BD781-2F00-66EE-AD4F-20D3BEEC926A}"/>
              </a:ext>
            </a:extLst>
          </p:cNvPr>
          <p:cNvPicPr>
            <a:picLocks noChangeAspect="1"/>
          </p:cNvPicPr>
          <p:nvPr/>
        </p:nvPicPr>
        <p:blipFill>
          <a:blip r:embed="rId2"/>
          <a:stretch>
            <a:fillRect/>
          </a:stretch>
        </p:blipFill>
        <p:spPr>
          <a:xfrm>
            <a:off x="6139420" y="1200150"/>
            <a:ext cx="4966730" cy="5148262"/>
          </a:xfrm>
          <a:prstGeom prst="rect">
            <a:avLst/>
          </a:prstGeom>
        </p:spPr>
      </p:pic>
      <p:pic>
        <p:nvPicPr>
          <p:cNvPr id="9" name="Grafik 8">
            <a:extLst>
              <a:ext uri="{FF2B5EF4-FFF2-40B4-BE49-F238E27FC236}">
                <a16:creationId xmlns:a16="http://schemas.microsoft.com/office/drawing/2014/main" id="{79A8189B-F834-E49E-5EB0-AF10625C2F71}"/>
              </a:ext>
            </a:extLst>
          </p:cNvPr>
          <p:cNvPicPr>
            <a:picLocks noChangeAspect="1"/>
          </p:cNvPicPr>
          <p:nvPr/>
        </p:nvPicPr>
        <p:blipFill>
          <a:blip r:embed="rId3"/>
          <a:stretch>
            <a:fillRect/>
          </a:stretch>
        </p:blipFill>
        <p:spPr>
          <a:xfrm>
            <a:off x="876300" y="2452687"/>
            <a:ext cx="4995082" cy="2195513"/>
          </a:xfrm>
          <a:prstGeom prst="rect">
            <a:avLst/>
          </a:prstGeom>
        </p:spPr>
      </p:pic>
    </p:spTree>
    <p:extLst>
      <p:ext uri="{BB962C8B-B14F-4D97-AF65-F5344CB8AC3E}">
        <p14:creationId xmlns:p14="http://schemas.microsoft.com/office/powerpoint/2010/main" val="19493977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463CE1-0492-DCC6-10D5-2B2EC5922489}"/>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2766203E-34A3-CA7E-9C73-28C60B82E6DB}"/>
              </a:ext>
            </a:extLst>
          </p:cNvPr>
          <p:cNvSpPr>
            <a:spLocks noGrp="1"/>
          </p:cNvSpPr>
          <p:nvPr>
            <p:ph type="title"/>
          </p:nvPr>
        </p:nvSpPr>
        <p:spPr/>
        <p:txBody>
          <a:bodyPr/>
          <a:lstStyle/>
          <a:p>
            <a:r>
              <a:rPr lang="de-DE" dirty="0"/>
              <a:t>Random Forrest für Log-Daten</a:t>
            </a:r>
            <a:endParaRPr lang="en-US" dirty="0"/>
          </a:p>
        </p:txBody>
      </p:sp>
      <p:sp>
        <p:nvSpPr>
          <p:cNvPr id="3" name="Inhaltsplatzhalter 2">
            <a:extLst>
              <a:ext uri="{FF2B5EF4-FFF2-40B4-BE49-F238E27FC236}">
                <a16:creationId xmlns:a16="http://schemas.microsoft.com/office/drawing/2014/main" id="{DC4F95C3-FB29-B6A3-06EE-79051A074218}"/>
              </a:ext>
            </a:extLst>
          </p:cNvPr>
          <p:cNvSpPr>
            <a:spLocks noGrp="1"/>
          </p:cNvSpPr>
          <p:nvPr>
            <p:ph idx="1"/>
          </p:nvPr>
        </p:nvSpPr>
        <p:spPr>
          <a:xfrm>
            <a:off x="838200" y="1825625"/>
            <a:ext cx="4451350" cy="4213225"/>
          </a:xfrm>
        </p:spPr>
        <p:txBody>
          <a:bodyPr/>
          <a:lstStyle/>
          <a:p>
            <a:pPr marL="0" indent="0">
              <a:buNone/>
            </a:pPr>
            <a:r>
              <a:rPr lang="de-DE" dirty="0" err="1"/>
              <a:t>Klassifikations</a:t>
            </a:r>
            <a:r>
              <a:rPr lang="de-DE" dirty="0"/>
              <a:t> Report</a:t>
            </a:r>
          </a:p>
          <a:p>
            <a:pPr marL="0" indent="0">
              <a:buNone/>
            </a:pPr>
            <a:endParaRPr lang="en-US" dirty="0"/>
          </a:p>
        </p:txBody>
      </p:sp>
      <p:sp>
        <p:nvSpPr>
          <p:cNvPr id="11" name="Textfeld 10">
            <a:extLst>
              <a:ext uri="{FF2B5EF4-FFF2-40B4-BE49-F238E27FC236}">
                <a16:creationId xmlns:a16="http://schemas.microsoft.com/office/drawing/2014/main" id="{30D637A9-C434-FB49-7FC7-DC35D7355B9F}"/>
              </a:ext>
            </a:extLst>
          </p:cNvPr>
          <p:cNvSpPr txBox="1"/>
          <p:nvPr/>
        </p:nvSpPr>
        <p:spPr>
          <a:xfrm>
            <a:off x="7226300" y="6381234"/>
            <a:ext cx="3473450" cy="246221"/>
          </a:xfrm>
          <a:prstGeom prst="rect">
            <a:avLst/>
          </a:prstGeom>
          <a:noFill/>
        </p:spPr>
        <p:txBody>
          <a:bodyPr wrap="square">
            <a:spAutoFit/>
          </a:bodyPr>
          <a:lstStyle/>
          <a:p>
            <a:r>
              <a:rPr lang="en-US" sz="1000" dirty="0"/>
              <a:t>https://seaborn.pydata.org/generated/seaborn.heatmap.html</a:t>
            </a:r>
          </a:p>
        </p:txBody>
      </p:sp>
      <p:sp>
        <p:nvSpPr>
          <p:cNvPr id="12" name="Textfeld 11">
            <a:extLst>
              <a:ext uri="{FF2B5EF4-FFF2-40B4-BE49-F238E27FC236}">
                <a16:creationId xmlns:a16="http://schemas.microsoft.com/office/drawing/2014/main" id="{2A173D40-E406-591E-8B84-3B5805010686}"/>
              </a:ext>
            </a:extLst>
          </p:cNvPr>
          <p:cNvSpPr txBox="1"/>
          <p:nvPr/>
        </p:nvSpPr>
        <p:spPr>
          <a:xfrm>
            <a:off x="876300" y="4421485"/>
            <a:ext cx="5080000" cy="246221"/>
          </a:xfrm>
          <a:prstGeom prst="rect">
            <a:avLst/>
          </a:prstGeom>
          <a:noFill/>
        </p:spPr>
        <p:txBody>
          <a:bodyPr wrap="square">
            <a:spAutoFit/>
          </a:bodyPr>
          <a:lstStyle/>
          <a:p>
            <a:r>
              <a:rPr lang="en-US" sz="1000" dirty="0"/>
              <a:t>https://scikit-learn.org/stable/modules/generated/sklearn.metrics.classification_report.html</a:t>
            </a:r>
          </a:p>
        </p:txBody>
      </p:sp>
      <p:pic>
        <p:nvPicPr>
          <p:cNvPr id="8" name="Grafik 7">
            <a:extLst>
              <a:ext uri="{FF2B5EF4-FFF2-40B4-BE49-F238E27FC236}">
                <a16:creationId xmlns:a16="http://schemas.microsoft.com/office/drawing/2014/main" id="{5A90CB8C-D699-F983-7645-004020A1F92F}"/>
              </a:ext>
            </a:extLst>
          </p:cNvPr>
          <p:cNvPicPr>
            <a:picLocks noChangeAspect="1"/>
          </p:cNvPicPr>
          <p:nvPr/>
        </p:nvPicPr>
        <p:blipFill>
          <a:blip r:embed="rId2"/>
          <a:stretch>
            <a:fillRect/>
          </a:stretch>
        </p:blipFill>
        <p:spPr>
          <a:xfrm>
            <a:off x="6385296" y="1752600"/>
            <a:ext cx="4397003" cy="4557712"/>
          </a:xfrm>
          <a:prstGeom prst="rect">
            <a:avLst/>
          </a:prstGeom>
        </p:spPr>
      </p:pic>
      <p:pic>
        <p:nvPicPr>
          <p:cNvPr id="13" name="Grafik 12">
            <a:extLst>
              <a:ext uri="{FF2B5EF4-FFF2-40B4-BE49-F238E27FC236}">
                <a16:creationId xmlns:a16="http://schemas.microsoft.com/office/drawing/2014/main" id="{A7B85A60-886D-0FE0-C4F9-5328074A9FFD}"/>
              </a:ext>
            </a:extLst>
          </p:cNvPr>
          <p:cNvPicPr>
            <a:picLocks noChangeAspect="1"/>
          </p:cNvPicPr>
          <p:nvPr/>
        </p:nvPicPr>
        <p:blipFill>
          <a:blip r:embed="rId3"/>
          <a:stretch>
            <a:fillRect/>
          </a:stretch>
        </p:blipFill>
        <p:spPr>
          <a:xfrm>
            <a:off x="942974" y="2409825"/>
            <a:ext cx="4791075" cy="2016154"/>
          </a:xfrm>
          <a:prstGeom prst="rect">
            <a:avLst/>
          </a:prstGeom>
        </p:spPr>
      </p:pic>
    </p:spTree>
    <p:extLst>
      <p:ext uri="{BB962C8B-B14F-4D97-AF65-F5344CB8AC3E}">
        <p14:creationId xmlns:p14="http://schemas.microsoft.com/office/powerpoint/2010/main" val="32632107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BA753B-FC0A-2CFE-752F-19DBAB0B5406}"/>
              </a:ext>
            </a:extLst>
          </p:cNvPr>
          <p:cNvSpPr>
            <a:spLocks noGrp="1"/>
          </p:cNvSpPr>
          <p:nvPr>
            <p:ph type="title"/>
          </p:nvPr>
        </p:nvSpPr>
        <p:spPr/>
        <p:txBody>
          <a:bodyPr/>
          <a:lstStyle/>
          <a:p>
            <a:r>
              <a:rPr lang="de-DE" dirty="0"/>
              <a:t>Ergebnis Log-Daten</a:t>
            </a:r>
            <a:endParaRPr lang="en-US" dirty="0"/>
          </a:p>
        </p:txBody>
      </p:sp>
      <p:sp>
        <p:nvSpPr>
          <p:cNvPr id="3" name="Inhaltsplatzhalter 2">
            <a:extLst>
              <a:ext uri="{FF2B5EF4-FFF2-40B4-BE49-F238E27FC236}">
                <a16:creationId xmlns:a16="http://schemas.microsoft.com/office/drawing/2014/main" id="{DAC1F10F-876F-B3E2-6EF6-659735F33008}"/>
              </a:ext>
            </a:extLst>
          </p:cNvPr>
          <p:cNvSpPr>
            <a:spLocks noGrp="1"/>
          </p:cNvSpPr>
          <p:nvPr>
            <p:ph idx="1"/>
          </p:nvPr>
        </p:nvSpPr>
        <p:spPr/>
        <p:txBody>
          <a:bodyPr>
            <a:normAutofit lnSpcReduction="10000"/>
          </a:bodyPr>
          <a:lstStyle/>
          <a:p>
            <a:pPr>
              <a:buFont typeface="Wingdings" panose="05000000000000000000" pitchFamily="2" charset="2"/>
              <a:buChar char="à"/>
            </a:pPr>
            <a:r>
              <a:rPr lang="de-DE" dirty="0">
                <a:sym typeface="Wingdings" panose="05000000000000000000" pitchFamily="2" charset="2"/>
              </a:rPr>
              <a:t>Aus den Ergebnissen ist eine hohe Treffsicherheit des Modells erkennbar</a:t>
            </a:r>
          </a:p>
          <a:p>
            <a:r>
              <a:rPr lang="de-DE" dirty="0">
                <a:sym typeface="Wingdings" panose="05000000000000000000" pitchFamily="2" charset="2"/>
              </a:rPr>
              <a:t>Beide Modelle performen genau gleich</a:t>
            </a:r>
          </a:p>
          <a:p>
            <a:r>
              <a:rPr lang="de-DE" dirty="0">
                <a:sym typeface="Wingdings" panose="05000000000000000000" pitchFamily="2" charset="2"/>
              </a:rPr>
              <a:t>Die Abhängigkeit zwischen den Texten und der Variable </a:t>
            </a:r>
            <a:r>
              <a:rPr lang="de-DE" dirty="0" err="1">
                <a:sym typeface="Wingdings" panose="05000000000000000000" pitchFamily="2" charset="2"/>
              </a:rPr>
              <a:t>ServiceOK</a:t>
            </a:r>
            <a:r>
              <a:rPr lang="de-DE" dirty="0">
                <a:sym typeface="Wingdings" panose="05000000000000000000" pitchFamily="2" charset="2"/>
              </a:rPr>
              <a:t> ist sehr groß, weshalb die Ergebnisse so gut ausfallen</a:t>
            </a:r>
            <a:endParaRPr lang="en-US" dirty="0">
              <a:sym typeface="Wingdings" panose="05000000000000000000" pitchFamily="2" charset="2"/>
            </a:endParaRPr>
          </a:p>
          <a:p>
            <a:pPr>
              <a:buFont typeface="Wingdings" panose="05000000000000000000" pitchFamily="2" charset="2"/>
              <a:buChar char="à"/>
            </a:pPr>
            <a:r>
              <a:rPr lang="de-DE" dirty="0">
                <a:sym typeface="Wingdings" panose="05000000000000000000" pitchFamily="2" charset="2"/>
              </a:rPr>
              <a:t> Hohe Korrelation zwischen Text in der Log Message und einem Ausfall haben großen Einfluss in die Analyse</a:t>
            </a:r>
          </a:p>
          <a:p>
            <a:pPr>
              <a:buFont typeface="Wingdings" panose="05000000000000000000" pitchFamily="2" charset="2"/>
              <a:buChar char="à"/>
            </a:pPr>
            <a:r>
              <a:rPr lang="de-DE" dirty="0">
                <a:sym typeface="Wingdings" panose="05000000000000000000" pitchFamily="2" charset="2"/>
              </a:rPr>
              <a:t> Für eine umfangreichere Analyse sollten die Log- und Wartungsdaten verknüpft werden, damit weitere Analysen vorgenommen werden können</a:t>
            </a:r>
          </a:p>
        </p:txBody>
      </p:sp>
    </p:spTree>
    <p:extLst>
      <p:ext uri="{BB962C8B-B14F-4D97-AF65-F5344CB8AC3E}">
        <p14:creationId xmlns:p14="http://schemas.microsoft.com/office/powerpoint/2010/main" val="40214449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8CBCBC-422A-2488-0AF9-9C75C0645F8C}"/>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9C93A2E8-40E5-B7B3-E200-AA9CE9A81809}"/>
              </a:ext>
            </a:extLst>
          </p:cNvPr>
          <p:cNvSpPr>
            <a:spLocks noGrp="1"/>
          </p:cNvSpPr>
          <p:nvPr>
            <p:ph type="ctrTitle"/>
          </p:nvPr>
        </p:nvSpPr>
        <p:spPr>
          <a:xfrm>
            <a:off x="1524000" y="3736350"/>
            <a:ext cx="9144000" cy="2387600"/>
          </a:xfrm>
        </p:spPr>
        <p:txBody>
          <a:bodyPr/>
          <a:lstStyle/>
          <a:p>
            <a:r>
              <a:rPr lang="de-DE" dirty="0"/>
              <a:t>Deployment</a:t>
            </a:r>
            <a:endParaRPr lang="en-US" dirty="0"/>
          </a:p>
        </p:txBody>
      </p:sp>
      <p:pic>
        <p:nvPicPr>
          <p:cNvPr id="3" name="Picture 2" descr="What is CRISP DM? - Data Science Process Alliance">
            <a:extLst>
              <a:ext uri="{FF2B5EF4-FFF2-40B4-BE49-F238E27FC236}">
                <a16:creationId xmlns:a16="http://schemas.microsoft.com/office/drawing/2014/main" id="{D7787501-51DD-C19B-272C-CA71D4506F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5217" y="0"/>
            <a:ext cx="6381430" cy="5220182"/>
          </a:xfrm>
          <a:prstGeom prst="rect">
            <a:avLst/>
          </a:prstGeom>
          <a:noFill/>
          <a:extLst>
            <a:ext uri="{909E8E84-426E-40DD-AFC4-6F175D3DCCD1}">
              <a14:hiddenFill xmlns:a14="http://schemas.microsoft.com/office/drawing/2010/main">
                <a:solidFill>
                  <a:srgbClr val="FFFFFF"/>
                </a:solidFill>
              </a14:hiddenFill>
            </a:ext>
          </a:extLst>
        </p:spPr>
      </p:pic>
      <p:sp>
        <p:nvSpPr>
          <p:cNvPr id="4" name="Textfeld 3">
            <a:extLst>
              <a:ext uri="{FF2B5EF4-FFF2-40B4-BE49-F238E27FC236}">
                <a16:creationId xmlns:a16="http://schemas.microsoft.com/office/drawing/2014/main" id="{B5C731B6-D5D8-C76F-A911-2B13708E2EF5}"/>
              </a:ext>
            </a:extLst>
          </p:cNvPr>
          <p:cNvSpPr txBox="1"/>
          <p:nvPr/>
        </p:nvSpPr>
        <p:spPr>
          <a:xfrm>
            <a:off x="4857750" y="5991910"/>
            <a:ext cx="2324100" cy="369332"/>
          </a:xfrm>
          <a:prstGeom prst="rect">
            <a:avLst/>
          </a:prstGeom>
          <a:noFill/>
        </p:spPr>
        <p:txBody>
          <a:bodyPr wrap="square">
            <a:spAutoFit/>
          </a:bodyPr>
          <a:lstStyle/>
          <a:p>
            <a:r>
              <a:rPr lang="en-US" dirty="0" err="1"/>
              <a:t>Champman</a:t>
            </a:r>
            <a:r>
              <a:rPr lang="en-US" dirty="0"/>
              <a:t> et al. 2000</a:t>
            </a:r>
          </a:p>
        </p:txBody>
      </p:sp>
    </p:spTree>
    <p:extLst>
      <p:ext uri="{BB962C8B-B14F-4D97-AF65-F5344CB8AC3E}">
        <p14:creationId xmlns:p14="http://schemas.microsoft.com/office/powerpoint/2010/main" val="3257267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0A671E-3F0C-E208-A30F-3531121F5CAB}"/>
              </a:ext>
            </a:extLst>
          </p:cNvPr>
          <p:cNvSpPr>
            <a:spLocks noGrp="1"/>
          </p:cNvSpPr>
          <p:nvPr>
            <p:ph type="title"/>
          </p:nvPr>
        </p:nvSpPr>
        <p:spPr/>
        <p:txBody>
          <a:bodyPr/>
          <a:lstStyle/>
          <a:p>
            <a:r>
              <a:rPr lang="de-DE" dirty="0"/>
              <a:t>Business Understanding – Gegebenheiten</a:t>
            </a:r>
            <a:endParaRPr lang="en-US" dirty="0"/>
          </a:p>
        </p:txBody>
      </p:sp>
      <p:sp>
        <p:nvSpPr>
          <p:cNvPr id="3" name="Inhaltsplatzhalter 2">
            <a:extLst>
              <a:ext uri="{FF2B5EF4-FFF2-40B4-BE49-F238E27FC236}">
                <a16:creationId xmlns:a16="http://schemas.microsoft.com/office/drawing/2014/main" id="{FB693121-058C-0414-6A28-F2AF176FF0F7}"/>
              </a:ext>
            </a:extLst>
          </p:cNvPr>
          <p:cNvSpPr>
            <a:spLocks noGrp="1"/>
          </p:cNvSpPr>
          <p:nvPr>
            <p:ph idx="1"/>
          </p:nvPr>
        </p:nvSpPr>
        <p:spPr/>
        <p:txBody>
          <a:bodyPr>
            <a:normAutofit fontScale="92500" lnSpcReduction="20000"/>
          </a:bodyPr>
          <a:lstStyle/>
          <a:p>
            <a:pPr>
              <a:buFont typeface="Wingdings" panose="05000000000000000000" pitchFamily="2" charset="2"/>
              <a:buChar char="à"/>
            </a:pPr>
            <a:r>
              <a:rPr lang="de-DE" dirty="0">
                <a:sym typeface="Wingdings" panose="05000000000000000000" pitchFamily="2" charset="2"/>
              </a:rPr>
              <a:t>Die Maschinen geben während ihres Betriebs Statusmeldungen ab, welche in Log Files gespeichert werden. Zudem wird alle 5 Minuten der Zustand der Maschine übermittelt. Unteranderem Sensordaten</a:t>
            </a:r>
          </a:p>
          <a:p>
            <a:pPr>
              <a:buFont typeface="Wingdings" panose="05000000000000000000" pitchFamily="2" charset="2"/>
              <a:buChar char="à"/>
            </a:pPr>
            <a:endParaRPr lang="de-DE" dirty="0">
              <a:sym typeface="Wingdings" panose="05000000000000000000" pitchFamily="2" charset="2"/>
            </a:endParaRPr>
          </a:p>
          <a:p>
            <a:pPr>
              <a:buFont typeface="Wingdings" panose="05000000000000000000" pitchFamily="2" charset="2"/>
              <a:buChar char="à"/>
            </a:pPr>
            <a:r>
              <a:rPr lang="de-DE" dirty="0">
                <a:sym typeface="Wingdings" panose="05000000000000000000" pitchFamily="2" charset="2"/>
              </a:rPr>
              <a:t>Meldungen werden in zwei Datenbanken abgespeichert:</a:t>
            </a:r>
          </a:p>
          <a:p>
            <a:pPr lvl="1">
              <a:buFont typeface="Wingdings" panose="05000000000000000000" pitchFamily="2" charset="2"/>
              <a:buChar char="à"/>
            </a:pPr>
            <a:r>
              <a:rPr lang="de-DE" dirty="0">
                <a:sym typeface="Wingdings" panose="05000000000000000000" pitchFamily="2" charset="2"/>
              </a:rPr>
              <a:t>Mongo DB Atlas für unstrukturierte Daten</a:t>
            </a:r>
          </a:p>
          <a:p>
            <a:pPr lvl="1">
              <a:buFont typeface="Wingdings" panose="05000000000000000000" pitchFamily="2" charset="2"/>
              <a:buChar char="à"/>
            </a:pPr>
            <a:r>
              <a:rPr lang="de-DE" dirty="0">
                <a:sym typeface="Wingdings" panose="05000000000000000000" pitchFamily="2" charset="2"/>
              </a:rPr>
              <a:t>SQL Server für Strukturierte Daten</a:t>
            </a:r>
          </a:p>
          <a:p>
            <a:pPr>
              <a:buFont typeface="Wingdings" panose="05000000000000000000" pitchFamily="2" charset="2"/>
              <a:buChar char="à"/>
            </a:pPr>
            <a:endParaRPr lang="de-DE" dirty="0">
              <a:sym typeface="Wingdings" panose="05000000000000000000" pitchFamily="2" charset="2"/>
            </a:endParaRPr>
          </a:p>
          <a:p>
            <a:pPr>
              <a:buFont typeface="Wingdings" panose="05000000000000000000" pitchFamily="2" charset="2"/>
              <a:buChar char="à"/>
            </a:pPr>
            <a:r>
              <a:rPr lang="de-DE" dirty="0">
                <a:sym typeface="Wingdings" panose="05000000000000000000" pitchFamily="2" charset="2"/>
              </a:rPr>
              <a:t>Es gibt eine ganzen Menge an Maschinen Daten der Vergangenheit. Diese sollen genutzt werden, damit ein </a:t>
            </a:r>
            <a:r>
              <a:rPr lang="de-DE" dirty="0" err="1">
                <a:sym typeface="Wingdings" panose="05000000000000000000" pitchFamily="2" charset="2"/>
              </a:rPr>
              <a:t>Frühwarn</a:t>
            </a:r>
            <a:r>
              <a:rPr lang="de-DE" dirty="0">
                <a:sym typeface="Wingdings" panose="05000000000000000000" pitchFamily="2" charset="2"/>
              </a:rPr>
              <a:t> System entwickelt werden kann, sodass Ausfälle vorhergesagt werden können und präventiv verhindert werden können</a:t>
            </a:r>
            <a:endParaRPr lang="en-US" dirty="0"/>
          </a:p>
        </p:txBody>
      </p:sp>
    </p:spTree>
    <p:extLst>
      <p:ext uri="{BB962C8B-B14F-4D97-AF65-F5344CB8AC3E}">
        <p14:creationId xmlns:p14="http://schemas.microsoft.com/office/powerpoint/2010/main" val="24223329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4BFFB9A-75D2-56E6-E8C2-10854B10B733}"/>
              </a:ext>
            </a:extLst>
          </p:cNvPr>
          <p:cNvSpPr>
            <a:spLocks noGrp="1"/>
          </p:cNvSpPr>
          <p:nvPr>
            <p:ph type="title"/>
          </p:nvPr>
        </p:nvSpPr>
        <p:spPr/>
        <p:txBody>
          <a:bodyPr/>
          <a:lstStyle/>
          <a:p>
            <a:r>
              <a:rPr lang="de-DE" dirty="0"/>
              <a:t>Parallelisierung</a:t>
            </a:r>
            <a:endParaRPr lang="en-US" dirty="0"/>
          </a:p>
        </p:txBody>
      </p:sp>
      <p:sp>
        <p:nvSpPr>
          <p:cNvPr id="3" name="Inhaltsplatzhalter 2">
            <a:extLst>
              <a:ext uri="{FF2B5EF4-FFF2-40B4-BE49-F238E27FC236}">
                <a16:creationId xmlns:a16="http://schemas.microsoft.com/office/drawing/2014/main" id="{CEA0F552-59EE-BA80-877E-91E8A50AA07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504548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A586AA9-2389-9FDB-3272-8E3044E14D68}"/>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8E6B58A8-F99F-19E1-7107-8230BFA5BFBB}"/>
              </a:ext>
            </a:extLst>
          </p:cNvPr>
          <p:cNvSpPr>
            <a:spLocks noGrp="1"/>
          </p:cNvSpPr>
          <p:nvPr>
            <p:ph type="title"/>
          </p:nvPr>
        </p:nvSpPr>
        <p:spPr>
          <a:xfrm>
            <a:off x="838200" y="365125"/>
            <a:ext cx="10515600" cy="1306443"/>
          </a:xfrm>
        </p:spPr>
        <p:txBody>
          <a:bodyPr>
            <a:normAutofit/>
          </a:bodyPr>
          <a:lstStyle/>
          <a:p>
            <a:r>
              <a:rPr lang="de-DE" sz="4000"/>
              <a:t>API Bereitstellung</a:t>
            </a:r>
            <a:endParaRPr lang="en-US" sz="4000"/>
          </a:p>
        </p:txBody>
      </p:sp>
      <p:sp>
        <p:nvSpPr>
          <p:cNvPr id="3" name="Inhaltsplatzhalter 2">
            <a:extLst>
              <a:ext uri="{FF2B5EF4-FFF2-40B4-BE49-F238E27FC236}">
                <a16:creationId xmlns:a16="http://schemas.microsoft.com/office/drawing/2014/main" id="{3DCD2ED7-0854-0331-6664-1F5221B1AC88}"/>
              </a:ext>
            </a:extLst>
          </p:cNvPr>
          <p:cNvSpPr>
            <a:spLocks noGrp="1"/>
          </p:cNvSpPr>
          <p:nvPr>
            <p:ph idx="1"/>
          </p:nvPr>
        </p:nvSpPr>
        <p:spPr>
          <a:xfrm>
            <a:off x="838200" y="1825625"/>
            <a:ext cx="4152774" cy="4303464"/>
          </a:xfrm>
        </p:spPr>
        <p:txBody>
          <a:bodyPr>
            <a:normAutofit/>
          </a:bodyPr>
          <a:lstStyle/>
          <a:p>
            <a:r>
              <a:rPr lang="en-US" sz="2000" dirty="0"/>
              <a:t>Das </a:t>
            </a:r>
            <a:r>
              <a:rPr lang="en-US" sz="2000" dirty="0" err="1"/>
              <a:t>beste</a:t>
            </a:r>
            <a:r>
              <a:rPr lang="en-US" sz="2000" dirty="0"/>
              <a:t> Modell </a:t>
            </a:r>
            <a:r>
              <a:rPr lang="en-US" sz="2000" dirty="0" err="1"/>
              <a:t>wird</a:t>
            </a:r>
            <a:r>
              <a:rPr lang="en-US" sz="2000" dirty="0"/>
              <a:t> </a:t>
            </a:r>
            <a:r>
              <a:rPr lang="en-US" sz="2000" dirty="0" err="1"/>
              <a:t>als</a:t>
            </a:r>
            <a:r>
              <a:rPr lang="en-US" sz="2000" dirty="0"/>
              <a:t> .pickle File </a:t>
            </a:r>
            <a:r>
              <a:rPr lang="en-US" sz="2000" dirty="0" err="1"/>
              <a:t>gespeichert</a:t>
            </a:r>
            <a:endParaRPr lang="en-US" sz="2000" dirty="0"/>
          </a:p>
          <a:p>
            <a:r>
              <a:rPr lang="en-US" sz="2000" dirty="0"/>
              <a:t>Per </a:t>
            </a:r>
            <a:r>
              <a:rPr lang="en-US" sz="2000" dirty="0" err="1"/>
              <a:t>Skript</a:t>
            </a:r>
            <a:r>
              <a:rPr lang="en-US" sz="2000" dirty="0"/>
              <a:t> </a:t>
            </a:r>
            <a:r>
              <a:rPr lang="en-US" sz="2000" dirty="0" err="1"/>
              <a:t>wird</a:t>
            </a:r>
            <a:r>
              <a:rPr lang="en-US" sz="2000" dirty="0"/>
              <a:t> das Modell </a:t>
            </a:r>
            <a:r>
              <a:rPr lang="en-US" sz="2000" dirty="0" err="1"/>
              <a:t>bereitgestellt</a:t>
            </a:r>
            <a:r>
              <a:rPr lang="en-US" sz="2000" dirty="0"/>
              <a:t>, in dem per API Call </a:t>
            </a:r>
            <a:r>
              <a:rPr lang="en-US" sz="2000" dirty="0" err="1"/>
              <a:t>Werte</a:t>
            </a:r>
            <a:r>
              <a:rPr lang="en-US" sz="2000" dirty="0"/>
              <a:t> </a:t>
            </a:r>
            <a:r>
              <a:rPr lang="en-US" sz="2000" dirty="0" err="1"/>
              <a:t>übergeben</a:t>
            </a:r>
            <a:r>
              <a:rPr lang="en-US" sz="2000" dirty="0"/>
              <a:t> </a:t>
            </a:r>
            <a:r>
              <a:rPr lang="en-US" sz="2000" dirty="0" err="1"/>
              <a:t>werden</a:t>
            </a:r>
            <a:r>
              <a:rPr lang="en-US" sz="2000" dirty="0"/>
              <a:t> und </a:t>
            </a:r>
            <a:r>
              <a:rPr lang="en-US" sz="2000" dirty="0" err="1"/>
              <a:t>als</a:t>
            </a:r>
            <a:r>
              <a:rPr lang="en-US" sz="2000" dirty="0"/>
              <a:t> </a:t>
            </a:r>
            <a:r>
              <a:rPr lang="en-US" sz="2000" dirty="0" err="1"/>
              <a:t>Antwort</a:t>
            </a:r>
            <a:r>
              <a:rPr lang="en-US" sz="2000" dirty="0"/>
              <a:t> </a:t>
            </a:r>
            <a:r>
              <a:rPr lang="en-US" sz="2000" dirty="0" err="1"/>
              <a:t>bekommt</a:t>
            </a:r>
            <a:r>
              <a:rPr lang="en-US" sz="2000" dirty="0"/>
              <a:t> man, </a:t>
            </a:r>
            <a:r>
              <a:rPr lang="en-US" sz="2000" dirty="0" err="1"/>
              <a:t>ob</a:t>
            </a:r>
            <a:r>
              <a:rPr lang="en-US" sz="2000" dirty="0"/>
              <a:t> die </a:t>
            </a:r>
            <a:r>
              <a:rPr lang="en-US" sz="2000" dirty="0" err="1"/>
              <a:t>Maschine</a:t>
            </a:r>
            <a:r>
              <a:rPr lang="en-US" sz="2000" dirty="0"/>
              <a:t> </a:t>
            </a:r>
            <a:r>
              <a:rPr lang="en-US" sz="2000" dirty="0" err="1"/>
              <a:t>ausfällt</a:t>
            </a:r>
            <a:r>
              <a:rPr lang="en-US" sz="2000" dirty="0"/>
              <a:t> </a:t>
            </a:r>
            <a:r>
              <a:rPr lang="en-US" sz="2000" dirty="0" err="1"/>
              <a:t>oder</a:t>
            </a:r>
            <a:r>
              <a:rPr lang="en-US" sz="2000" dirty="0"/>
              <a:t> </a:t>
            </a:r>
            <a:r>
              <a:rPr lang="en-US" sz="2000" dirty="0" err="1"/>
              <a:t>nicht</a:t>
            </a:r>
            <a:r>
              <a:rPr lang="en-US" sz="2000" dirty="0"/>
              <a:t>.</a:t>
            </a:r>
          </a:p>
          <a:p>
            <a:r>
              <a:rPr lang="en-US" sz="2000" dirty="0"/>
              <a:t>In der </a:t>
            </a:r>
            <a:r>
              <a:rPr lang="en-US" sz="2000" dirty="0" err="1"/>
              <a:t>Realität</a:t>
            </a:r>
            <a:r>
              <a:rPr lang="en-US" sz="2000" dirty="0"/>
              <a:t> </a:t>
            </a:r>
            <a:r>
              <a:rPr lang="en-US" sz="2000" dirty="0" err="1"/>
              <a:t>müssen</a:t>
            </a:r>
            <a:r>
              <a:rPr lang="en-US" sz="2000" dirty="0"/>
              <a:t> </a:t>
            </a:r>
            <a:r>
              <a:rPr lang="en-US" sz="2000" dirty="0" err="1"/>
              <a:t>dann</a:t>
            </a:r>
            <a:r>
              <a:rPr lang="en-US" sz="2000" dirty="0"/>
              <a:t> die </a:t>
            </a:r>
            <a:r>
              <a:rPr lang="en-US" sz="2000" dirty="0" err="1"/>
              <a:t>echten</a:t>
            </a:r>
            <a:r>
              <a:rPr lang="en-US" sz="2000" dirty="0"/>
              <a:t> </a:t>
            </a:r>
            <a:r>
              <a:rPr lang="en-US" sz="2000" dirty="0" err="1"/>
              <a:t>Maschinendaten</a:t>
            </a:r>
            <a:r>
              <a:rPr lang="en-US" sz="2000" dirty="0"/>
              <a:t> </a:t>
            </a:r>
            <a:r>
              <a:rPr lang="en-US" sz="2000" dirty="0" err="1"/>
              <a:t>noch</a:t>
            </a:r>
            <a:r>
              <a:rPr lang="en-US" sz="2000" dirty="0"/>
              <a:t> </a:t>
            </a:r>
            <a:r>
              <a:rPr lang="en-US" sz="2000" dirty="0" err="1"/>
              <a:t>umgerechnet</a:t>
            </a:r>
            <a:r>
              <a:rPr lang="en-US" sz="2000" dirty="0"/>
              <a:t> warden (</a:t>
            </a:r>
            <a:r>
              <a:rPr lang="en-US" sz="2000" dirty="0" err="1"/>
              <a:t>zum</a:t>
            </a:r>
            <a:r>
              <a:rPr lang="en-US" sz="2000" dirty="0"/>
              <a:t> </a:t>
            </a:r>
            <a:r>
              <a:rPr lang="en-US" sz="2000" dirty="0" err="1"/>
              <a:t>beispiel</a:t>
            </a:r>
            <a:r>
              <a:rPr lang="en-US" sz="2000" dirty="0"/>
              <a:t> in den </a:t>
            </a:r>
            <a:r>
              <a:rPr lang="en-US" sz="2000" dirty="0" err="1"/>
              <a:t>Mittelwert</a:t>
            </a:r>
            <a:r>
              <a:rPr lang="en-US" sz="2000" dirty="0"/>
              <a:t> </a:t>
            </a:r>
            <a:r>
              <a:rPr lang="en-US" sz="2000" dirty="0" err="1"/>
              <a:t>oder</a:t>
            </a:r>
            <a:r>
              <a:rPr lang="en-US" sz="2000" dirty="0"/>
              <a:t> </a:t>
            </a:r>
            <a:r>
              <a:rPr lang="en-US" sz="2000" dirty="0" err="1"/>
              <a:t>Standardabweichung</a:t>
            </a:r>
            <a:r>
              <a:rPr lang="en-US" sz="2000" dirty="0"/>
              <a:t> der </a:t>
            </a:r>
            <a:r>
              <a:rPr lang="en-US" sz="2000" dirty="0" err="1"/>
              <a:t>letzten</a:t>
            </a:r>
            <a:r>
              <a:rPr lang="en-US" sz="2000" dirty="0"/>
              <a:t> 12 </a:t>
            </a:r>
            <a:r>
              <a:rPr lang="en-US" sz="2000" dirty="0" err="1"/>
              <a:t>Einträge</a:t>
            </a:r>
            <a:r>
              <a:rPr lang="en-US" sz="2000" dirty="0"/>
              <a:t>)</a:t>
            </a:r>
          </a:p>
          <a:p>
            <a:pPr marL="0" indent="0">
              <a:buNone/>
            </a:pPr>
            <a:endParaRPr lang="en-US" sz="2000" dirty="0"/>
          </a:p>
        </p:txBody>
      </p:sp>
      <p:pic>
        <p:nvPicPr>
          <p:cNvPr id="5" name="Grafik 4">
            <a:extLst>
              <a:ext uri="{FF2B5EF4-FFF2-40B4-BE49-F238E27FC236}">
                <a16:creationId xmlns:a16="http://schemas.microsoft.com/office/drawing/2014/main" id="{6E9421F0-0C01-128E-7A1B-4986C4329E10}"/>
              </a:ext>
            </a:extLst>
          </p:cNvPr>
          <p:cNvPicPr>
            <a:picLocks noChangeAspect="1"/>
          </p:cNvPicPr>
          <p:nvPr/>
        </p:nvPicPr>
        <p:blipFill rotWithShape="1">
          <a:blip r:embed="rId2"/>
          <a:srcRect l="1059" r="1820" b="2"/>
          <a:stretch/>
        </p:blipFill>
        <p:spPr>
          <a:xfrm>
            <a:off x="5183500" y="1904282"/>
            <a:ext cx="6170299" cy="4224808"/>
          </a:xfrm>
          <a:prstGeom prst="rect">
            <a:avLst/>
          </a:prstGeom>
        </p:spPr>
      </p:pic>
    </p:spTree>
    <p:extLst>
      <p:ext uri="{BB962C8B-B14F-4D97-AF65-F5344CB8AC3E}">
        <p14:creationId xmlns:p14="http://schemas.microsoft.com/office/powerpoint/2010/main" val="19678369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A50EDD2-E1E2-20F2-91CE-413A44C10BB7}"/>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9BEDB69-6E0A-C3E3-1D42-999F249C2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29A50BEE-08E4-6E13-B243-46C0527BAFE0}"/>
              </a:ext>
            </a:extLst>
          </p:cNvPr>
          <p:cNvSpPr>
            <a:spLocks noGrp="1"/>
          </p:cNvSpPr>
          <p:nvPr>
            <p:ph type="title"/>
          </p:nvPr>
        </p:nvSpPr>
        <p:spPr>
          <a:xfrm>
            <a:off x="838200" y="365125"/>
            <a:ext cx="10515600" cy="1306443"/>
          </a:xfrm>
        </p:spPr>
        <p:txBody>
          <a:bodyPr>
            <a:normAutofit/>
          </a:bodyPr>
          <a:lstStyle/>
          <a:p>
            <a:r>
              <a:rPr lang="de-DE" sz="4000" dirty="0" err="1"/>
              <a:t>Deployment</a:t>
            </a:r>
            <a:r>
              <a:rPr lang="de-DE" sz="4000" dirty="0"/>
              <a:t> in Docker</a:t>
            </a:r>
            <a:endParaRPr lang="en-US" sz="4000" dirty="0"/>
          </a:p>
        </p:txBody>
      </p:sp>
      <p:sp>
        <p:nvSpPr>
          <p:cNvPr id="6" name="Inhaltsplatzhalter 5">
            <a:extLst>
              <a:ext uri="{FF2B5EF4-FFF2-40B4-BE49-F238E27FC236}">
                <a16:creationId xmlns:a16="http://schemas.microsoft.com/office/drawing/2014/main" id="{BD2BAC89-C125-9D4A-894B-8465FE806007}"/>
              </a:ext>
            </a:extLst>
          </p:cNvPr>
          <p:cNvSpPr>
            <a:spLocks noGrp="1"/>
          </p:cNvSpPr>
          <p:nvPr>
            <p:ph idx="1"/>
          </p:nvPr>
        </p:nvSpPr>
        <p:spPr>
          <a:xfrm>
            <a:off x="838200" y="1825625"/>
            <a:ext cx="9687128" cy="3933149"/>
          </a:xfrm>
        </p:spPr>
        <p:txBody>
          <a:bodyPr/>
          <a:lstStyle/>
          <a:p>
            <a:r>
              <a:rPr lang="de-DE" dirty="0"/>
              <a:t>Um die Applikation für die Außenwelt verfügbar zu machen, kann das Modell in einem Docker Container bereitgestellt werden</a:t>
            </a:r>
          </a:p>
          <a:p>
            <a:r>
              <a:rPr lang="de-DE" dirty="0"/>
              <a:t>Dieser wird auf einem Server erstellt. Auf dem Container läuft dann das Modell und die API App, welche dann eine Antwort gibt wenn man zum Beispiel eine Post Anfrage auf den Server mit dem Port des Container stellt </a:t>
            </a:r>
          </a:p>
        </p:txBody>
      </p:sp>
    </p:spTree>
    <p:extLst>
      <p:ext uri="{BB962C8B-B14F-4D97-AF65-F5344CB8AC3E}">
        <p14:creationId xmlns:p14="http://schemas.microsoft.com/office/powerpoint/2010/main" val="22547658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2165E2-614A-B872-ABC1-8FBD64B11060}"/>
              </a:ext>
            </a:extLst>
          </p:cNvPr>
          <p:cNvSpPr>
            <a:spLocks noGrp="1"/>
          </p:cNvSpPr>
          <p:nvPr>
            <p:ph type="title"/>
          </p:nvPr>
        </p:nvSpPr>
        <p:spPr/>
        <p:txBody>
          <a:bodyPr/>
          <a:lstStyle/>
          <a:p>
            <a:r>
              <a:rPr lang="de-DE" dirty="0"/>
              <a:t>Literatur</a:t>
            </a:r>
            <a:endParaRPr lang="en-US" dirty="0"/>
          </a:p>
        </p:txBody>
      </p:sp>
      <p:sp>
        <p:nvSpPr>
          <p:cNvPr id="3" name="Inhaltsplatzhalter 2">
            <a:extLst>
              <a:ext uri="{FF2B5EF4-FFF2-40B4-BE49-F238E27FC236}">
                <a16:creationId xmlns:a16="http://schemas.microsoft.com/office/drawing/2014/main" id="{85CDDB84-6F68-5541-3E56-187B5277AF47}"/>
              </a:ext>
            </a:extLst>
          </p:cNvPr>
          <p:cNvSpPr>
            <a:spLocks noGrp="1"/>
          </p:cNvSpPr>
          <p:nvPr>
            <p:ph idx="1"/>
          </p:nvPr>
        </p:nvSpPr>
        <p:spPr/>
        <p:txBody>
          <a:bodyPr/>
          <a:lstStyle/>
          <a:p>
            <a:pPr marL="0" indent="0">
              <a:buNone/>
            </a:pPr>
            <a:r>
              <a:rPr lang="de-DE" dirty="0" err="1"/>
              <a:t>Champman</a:t>
            </a:r>
            <a:r>
              <a:rPr lang="de-DE" dirty="0"/>
              <a:t> et al.: </a:t>
            </a:r>
            <a:r>
              <a:rPr lang="en-US" dirty="0"/>
              <a:t>Step-</a:t>
            </a:r>
            <a:r>
              <a:rPr lang="en-US" dirty="0" err="1"/>
              <a:t>bystep</a:t>
            </a:r>
            <a:r>
              <a:rPr lang="en-US" dirty="0"/>
              <a:t> data mining guide. SPSS inc. 78, 1–78 (2000)</a:t>
            </a:r>
          </a:p>
          <a:p>
            <a:pPr marL="0" indent="0">
              <a:buNone/>
            </a:pPr>
            <a:endParaRPr lang="en-US" dirty="0"/>
          </a:p>
        </p:txBody>
      </p:sp>
    </p:spTree>
    <p:extLst>
      <p:ext uri="{BB962C8B-B14F-4D97-AF65-F5344CB8AC3E}">
        <p14:creationId xmlns:p14="http://schemas.microsoft.com/office/powerpoint/2010/main" val="3202789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588170-E3FA-A39C-C9C4-751CFEED6AD5}"/>
              </a:ext>
            </a:extLst>
          </p:cNvPr>
          <p:cNvSpPr>
            <a:spLocks noGrp="1"/>
          </p:cNvSpPr>
          <p:nvPr>
            <p:ph type="ctrTitle"/>
          </p:nvPr>
        </p:nvSpPr>
        <p:spPr>
          <a:xfrm>
            <a:off x="1524000" y="3736350"/>
            <a:ext cx="9144000" cy="2387600"/>
          </a:xfrm>
        </p:spPr>
        <p:txBody>
          <a:bodyPr/>
          <a:lstStyle/>
          <a:p>
            <a:r>
              <a:rPr lang="de-DE" dirty="0"/>
              <a:t>Data Understanding</a:t>
            </a:r>
            <a:endParaRPr lang="en-US" dirty="0"/>
          </a:p>
        </p:txBody>
      </p:sp>
      <p:pic>
        <p:nvPicPr>
          <p:cNvPr id="1026" name="Picture 2" descr="What is CRISP DM? - Data Science Process Alliance">
            <a:extLst>
              <a:ext uri="{FF2B5EF4-FFF2-40B4-BE49-F238E27FC236}">
                <a16:creationId xmlns:a16="http://schemas.microsoft.com/office/drawing/2014/main" id="{3AC9D80D-02CD-4C60-5728-9B20528AA7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5217" y="0"/>
            <a:ext cx="6381430" cy="5220182"/>
          </a:xfrm>
          <a:prstGeom prst="rect">
            <a:avLst/>
          </a:prstGeom>
          <a:noFill/>
          <a:extLst>
            <a:ext uri="{909E8E84-426E-40DD-AFC4-6F175D3DCCD1}">
              <a14:hiddenFill xmlns:a14="http://schemas.microsoft.com/office/drawing/2010/main">
                <a:solidFill>
                  <a:srgbClr val="FFFFFF"/>
                </a:solidFill>
              </a14:hiddenFill>
            </a:ext>
          </a:extLst>
        </p:spPr>
      </p:pic>
      <p:sp>
        <p:nvSpPr>
          <p:cNvPr id="3" name="Textfeld 2">
            <a:extLst>
              <a:ext uri="{FF2B5EF4-FFF2-40B4-BE49-F238E27FC236}">
                <a16:creationId xmlns:a16="http://schemas.microsoft.com/office/drawing/2014/main" id="{54D1070C-282F-9236-14A8-0A7A32EC49BD}"/>
              </a:ext>
            </a:extLst>
          </p:cNvPr>
          <p:cNvSpPr txBox="1"/>
          <p:nvPr/>
        </p:nvSpPr>
        <p:spPr>
          <a:xfrm>
            <a:off x="4857750" y="5991910"/>
            <a:ext cx="2324100" cy="369332"/>
          </a:xfrm>
          <a:prstGeom prst="rect">
            <a:avLst/>
          </a:prstGeom>
          <a:noFill/>
        </p:spPr>
        <p:txBody>
          <a:bodyPr wrap="square">
            <a:spAutoFit/>
          </a:bodyPr>
          <a:lstStyle/>
          <a:p>
            <a:r>
              <a:rPr lang="en-US" dirty="0" err="1"/>
              <a:t>Champman</a:t>
            </a:r>
            <a:r>
              <a:rPr lang="en-US" dirty="0"/>
              <a:t> et al. 2000</a:t>
            </a:r>
          </a:p>
        </p:txBody>
      </p:sp>
    </p:spTree>
    <p:extLst>
      <p:ext uri="{BB962C8B-B14F-4D97-AF65-F5344CB8AC3E}">
        <p14:creationId xmlns:p14="http://schemas.microsoft.com/office/powerpoint/2010/main" val="4118760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436F31-E41F-508E-B89E-BDABB5C27FB2}"/>
              </a:ext>
            </a:extLst>
          </p:cNvPr>
          <p:cNvSpPr>
            <a:spLocks noGrp="1"/>
          </p:cNvSpPr>
          <p:nvPr>
            <p:ph type="title"/>
          </p:nvPr>
        </p:nvSpPr>
        <p:spPr/>
        <p:txBody>
          <a:bodyPr/>
          <a:lstStyle/>
          <a:p>
            <a:r>
              <a:rPr lang="de-DE" dirty="0"/>
              <a:t>Data Understanding – Strukturierte Daten</a:t>
            </a:r>
            <a:endParaRPr lang="en-US" dirty="0"/>
          </a:p>
        </p:txBody>
      </p:sp>
      <p:sp>
        <p:nvSpPr>
          <p:cNvPr id="3" name="Inhaltsplatzhalter 2">
            <a:extLst>
              <a:ext uri="{FF2B5EF4-FFF2-40B4-BE49-F238E27FC236}">
                <a16:creationId xmlns:a16="http://schemas.microsoft.com/office/drawing/2014/main" id="{175ACE1A-70C7-07DB-BE83-F001D6008F84}"/>
              </a:ext>
            </a:extLst>
          </p:cNvPr>
          <p:cNvSpPr>
            <a:spLocks noGrp="1"/>
          </p:cNvSpPr>
          <p:nvPr>
            <p:ph idx="1"/>
          </p:nvPr>
        </p:nvSpPr>
        <p:spPr/>
        <p:txBody>
          <a:bodyPr>
            <a:normAutofit fontScale="77500" lnSpcReduction="20000"/>
          </a:bodyPr>
          <a:lstStyle/>
          <a:p>
            <a:r>
              <a:rPr lang="de-DE" dirty="0"/>
              <a:t>Strukturierte Daten über die Sensoren in einer Maschine</a:t>
            </a:r>
          </a:p>
          <a:p>
            <a:r>
              <a:rPr lang="de-DE" dirty="0"/>
              <a:t>Zu jeder Zeitaufnahme gibt es folgende Werte:</a:t>
            </a:r>
          </a:p>
          <a:p>
            <a:pPr lvl="1"/>
            <a:r>
              <a:rPr lang="en-US" dirty="0" err="1"/>
              <a:t>MesswertID</a:t>
            </a:r>
            <a:r>
              <a:rPr lang="en-US" dirty="0"/>
              <a:t>: ID der </a:t>
            </a:r>
            <a:r>
              <a:rPr lang="en-US" dirty="0" err="1"/>
              <a:t>Momentaufnahme</a:t>
            </a:r>
            <a:endParaRPr lang="en-US" dirty="0"/>
          </a:p>
          <a:p>
            <a:pPr lvl="1"/>
            <a:r>
              <a:rPr lang="en-US" dirty="0" err="1"/>
              <a:t>SystemID</a:t>
            </a:r>
            <a:r>
              <a:rPr lang="en-US" dirty="0"/>
              <a:t>: ID des </a:t>
            </a:r>
            <a:r>
              <a:rPr lang="en-US" dirty="0" err="1"/>
              <a:t>betroffnenen</a:t>
            </a:r>
            <a:r>
              <a:rPr lang="en-US" dirty="0"/>
              <a:t> Systems</a:t>
            </a:r>
          </a:p>
          <a:p>
            <a:pPr lvl="1"/>
            <a:r>
              <a:rPr lang="en-US" dirty="0"/>
              <a:t>Datum: Tag der </a:t>
            </a:r>
            <a:r>
              <a:rPr lang="en-US" dirty="0" err="1"/>
              <a:t>Momentaufnahme</a:t>
            </a:r>
            <a:endParaRPr lang="en-US" dirty="0"/>
          </a:p>
          <a:p>
            <a:pPr lvl="1"/>
            <a:r>
              <a:rPr lang="en-US" dirty="0"/>
              <a:t>Zeit: </a:t>
            </a:r>
            <a:r>
              <a:rPr lang="en-US" dirty="0" err="1"/>
              <a:t>Uhrzeit</a:t>
            </a:r>
            <a:r>
              <a:rPr lang="en-US" dirty="0"/>
              <a:t> der </a:t>
            </a:r>
            <a:r>
              <a:rPr lang="en-US" dirty="0" err="1"/>
              <a:t>Momentaufnahme</a:t>
            </a:r>
            <a:endParaRPr lang="en-US" dirty="0"/>
          </a:p>
          <a:p>
            <a:pPr lvl="1"/>
            <a:r>
              <a:rPr lang="de-DE" dirty="0"/>
              <a:t>Druck: Sensor Wert des Drucks</a:t>
            </a:r>
          </a:p>
          <a:p>
            <a:pPr lvl="1"/>
            <a:r>
              <a:rPr lang="de-DE" dirty="0"/>
              <a:t>Temperatur: Sensor Wert der Temperatur</a:t>
            </a:r>
          </a:p>
          <a:p>
            <a:pPr lvl="1"/>
            <a:r>
              <a:rPr lang="de-DE" dirty="0"/>
              <a:t>Vibration: Sensor Wert der Vibration</a:t>
            </a:r>
          </a:p>
          <a:p>
            <a:pPr lvl="1"/>
            <a:r>
              <a:rPr lang="de-DE" dirty="0" err="1"/>
              <a:t>Anzahlwarning</a:t>
            </a:r>
            <a:r>
              <a:rPr lang="de-DE" dirty="0"/>
              <a:t>: Anzahl der Warnungen während der Momentaufnahme</a:t>
            </a:r>
          </a:p>
          <a:p>
            <a:pPr lvl="1"/>
            <a:r>
              <a:rPr lang="de-DE" dirty="0"/>
              <a:t>Ausschuss: </a:t>
            </a:r>
            <a:r>
              <a:rPr lang="de-DE" dirty="0">
                <a:sym typeface="Wingdings" panose="05000000000000000000" pitchFamily="2" charset="2"/>
              </a:rPr>
              <a:t>Anzahl fehlerbehafteter Produktionsteile</a:t>
            </a:r>
            <a:endParaRPr lang="de-DE" dirty="0"/>
          </a:p>
          <a:p>
            <a:pPr lvl="1"/>
            <a:r>
              <a:rPr lang="de-DE" dirty="0"/>
              <a:t>Produktionsindex: Wert über den Status der Maschine laut Mitarbeitender</a:t>
            </a:r>
          </a:p>
          <a:p>
            <a:r>
              <a:rPr lang="de-DE" dirty="0"/>
              <a:t>Wenn alle Sensoren keinen Wert liefern, ist die Maschine ausgefallen</a:t>
            </a:r>
          </a:p>
          <a:p>
            <a:r>
              <a:rPr lang="de-DE" dirty="0"/>
              <a:t>Man müsste einen vorhersagen können, wann eine Maschine ausfällt, im Grunde bei welchem Sensorwert in den nächsten 5 Minuten die Maschine ausfällt</a:t>
            </a:r>
            <a:endParaRPr lang="en-US" dirty="0"/>
          </a:p>
        </p:txBody>
      </p:sp>
    </p:spTree>
    <p:extLst>
      <p:ext uri="{BB962C8B-B14F-4D97-AF65-F5344CB8AC3E}">
        <p14:creationId xmlns:p14="http://schemas.microsoft.com/office/powerpoint/2010/main" val="569873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178CFE-FBE8-5935-86EA-A2176B408ED4}"/>
              </a:ext>
            </a:extLst>
          </p:cNvPr>
          <p:cNvSpPr>
            <a:spLocks noGrp="1"/>
          </p:cNvSpPr>
          <p:nvPr>
            <p:ph type="title"/>
          </p:nvPr>
        </p:nvSpPr>
        <p:spPr/>
        <p:txBody>
          <a:bodyPr/>
          <a:lstStyle/>
          <a:p>
            <a:r>
              <a:rPr lang="de-DE" dirty="0"/>
              <a:t>Data Understanding – Unstrukturierte Daten	</a:t>
            </a:r>
            <a:endParaRPr lang="en-US" dirty="0"/>
          </a:p>
        </p:txBody>
      </p:sp>
      <p:sp>
        <p:nvSpPr>
          <p:cNvPr id="3" name="Inhaltsplatzhalter 2">
            <a:extLst>
              <a:ext uri="{FF2B5EF4-FFF2-40B4-BE49-F238E27FC236}">
                <a16:creationId xmlns:a16="http://schemas.microsoft.com/office/drawing/2014/main" id="{6C3850A4-35DC-2356-DAB8-91704D667AA0}"/>
              </a:ext>
            </a:extLst>
          </p:cNvPr>
          <p:cNvSpPr>
            <a:spLocks noGrp="1"/>
          </p:cNvSpPr>
          <p:nvPr>
            <p:ph idx="1"/>
          </p:nvPr>
        </p:nvSpPr>
        <p:spPr/>
        <p:txBody>
          <a:bodyPr>
            <a:normAutofit fontScale="92500"/>
          </a:bodyPr>
          <a:lstStyle/>
          <a:p>
            <a:r>
              <a:rPr lang="de-DE" dirty="0"/>
              <a:t>Log Daten sind als </a:t>
            </a:r>
            <a:r>
              <a:rPr lang="en-US" dirty="0"/>
              <a:t>JSON </a:t>
            </a:r>
            <a:r>
              <a:rPr lang="en-US" dirty="0" err="1"/>
              <a:t>Datei</a:t>
            </a:r>
            <a:r>
              <a:rPr lang="en-US" dirty="0"/>
              <a:t> </a:t>
            </a:r>
            <a:r>
              <a:rPr lang="en-US" dirty="0" err="1"/>
              <a:t>vorliegend</a:t>
            </a:r>
            <a:r>
              <a:rPr lang="en-US" dirty="0"/>
              <a:t> (</a:t>
            </a:r>
            <a:r>
              <a:rPr lang="en-US" dirty="0" err="1"/>
              <a:t>unstrukturiert</a:t>
            </a:r>
            <a:r>
              <a:rPr lang="en-US" dirty="0"/>
              <a:t>)</a:t>
            </a:r>
          </a:p>
          <a:p>
            <a:r>
              <a:rPr lang="en-US" dirty="0"/>
              <a:t>Zu </a:t>
            </a:r>
            <a:r>
              <a:rPr lang="en-US" dirty="0" err="1"/>
              <a:t>jedem</a:t>
            </a:r>
            <a:r>
              <a:rPr lang="en-US" dirty="0"/>
              <a:t> Event </a:t>
            </a:r>
            <a:r>
              <a:rPr lang="en-US" dirty="0" err="1"/>
              <a:t>gibt</a:t>
            </a:r>
            <a:r>
              <a:rPr lang="en-US" dirty="0"/>
              <a:t> es </a:t>
            </a:r>
            <a:r>
              <a:rPr lang="en-US" dirty="0" err="1"/>
              <a:t>mehrere</a:t>
            </a:r>
            <a:r>
              <a:rPr lang="en-US" dirty="0"/>
              <a:t> </a:t>
            </a:r>
            <a:r>
              <a:rPr lang="en-US" dirty="0" err="1"/>
              <a:t>Variablen</a:t>
            </a:r>
            <a:r>
              <a:rPr lang="en-US" dirty="0"/>
              <a:t>, </a:t>
            </a:r>
            <a:r>
              <a:rPr lang="en-US" dirty="0" err="1"/>
              <a:t>welche</a:t>
            </a:r>
            <a:r>
              <a:rPr lang="en-US" dirty="0"/>
              <a:t> den Status der </a:t>
            </a:r>
            <a:r>
              <a:rPr lang="en-US" dirty="0" err="1"/>
              <a:t>Maschine</a:t>
            </a:r>
            <a:r>
              <a:rPr lang="en-US" dirty="0"/>
              <a:t> </a:t>
            </a:r>
            <a:r>
              <a:rPr lang="en-US" dirty="0" err="1"/>
              <a:t>beschrieben</a:t>
            </a:r>
            <a:r>
              <a:rPr lang="en-US" dirty="0"/>
              <a:t>. </a:t>
            </a:r>
            <a:r>
              <a:rPr lang="en-US" dirty="0" err="1"/>
              <a:t>Wichtigste</a:t>
            </a:r>
            <a:r>
              <a:rPr lang="en-US" dirty="0"/>
              <a:t> </a:t>
            </a:r>
            <a:r>
              <a:rPr lang="en-US" dirty="0" err="1"/>
              <a:t>Werte</a:t>
            </a:r>
            <a:r>
              <a:rPr lang="en-US" dirty="0"/>
              <a:t> </a:t>
            </a:r>
            <a:r>
              <a:rPr lang="en-US" dirty="0" err="1"/>
              <a:t>sind</a:t>
            </a:r>
            <a:r>
              <a:rPr lang="en-US" dirty="0"/>
              <a:t>:</a:t>
            </a:r>
          </a:p>
          <a:p>
            <a:pPr lvl="1"/>
            <a:r>
              <a:rPr lang="en-US" dirty="0" err="1"/>
              <a:t>MesswertID</a:t>
            </a:r>
            <a:r>
              <a:rPr lang="en-US" dirty="0"/>
              <a:t>: ID der </a:t>
            </a:r>
            <a:r>
              <a:rPr lang="en-US" dirty="0" err="1"/>
              <a:t>Momentaufnahme</a:t>
            </a:r>
            <a:endParaRPr lang="en-US" dirty="0"/>
          </a:p>
          <a:p>
            <a:pPr lvl="1"/>
            <a:r>
              <a:rPr lang="en-US" dirty="0" err="1"/>
              <a:t>SystemID</a:t>
            </a:r>
            <a:r>
              <a:rPr lang="en-US" dirty="0"/>
              <a:t>: ID des </a:t>
            </a:r>
            <a:r>
              <a:rPr lang="en-US" dirty="0" err="1"/>
              <a:t>betroffnenen</a:t>
            </a:r>
            <a:r>
              <a:rPr lang="en-US" dirty="0"/>
              <a:t> Systems</a:t>
            </a:r>
          </a:p>
          <a:p>
            <a:pPr lvl="1"/>
            <a:r>
              <a:rPr lang="en-US" dirty="0"/>
              <a:t>Datum: Tag der </a:t>
            </a:r>
            <a:r>
              <a:rPr lang="en-US" dirty="0" err="1"/>
              <a:t>Momentaufnahme</a:t>
            </a:r>
            <a:endParaRPr lang="en-US" dirty="0"/>
          </a:p>
          <a:p>
            <a:pPr lvl="1"/>
            <a:r>
              <a:rPr lang="en-US" dirty="0"/>
              <a:t>Zeit: </a:t>
            </a:r>
            <a:r>
              <a:rPr lang="en-US" dirty="0" err="1"/>
              <a:t>Uhrzeit</a:t>
            </a:r>
            <a:r>
              <a:rPr lang="en-US" dirty="0"/>
              <a:t> der </a:t>
            </a:r>
            <a:r>
              <a:rPr lang="en-US" dirty="0" err="1"/>
              <a:t>Momentaufnahme</a:t>
            </a:r>
            <a:endParaRPr lang="en-US" dirty="0"/>
          </a:p>
          <a:p>
            <a:pPr lvl="1"/>
            <a:r>
              <a:rPr lang="en-US" dirty="0" err="1"/>
              <a:t>LogLevel</a:t>
            </a:r>
            <a:r>
              <a:rPr lang="en-US" dirty="0"/>
              <a:t>: Status </a:t>
            </a:r>
            <a:r>
              <a:rPr lang="en-US" dirty="0" err="1"/>
              <a:t>unterteilt</a:t>
            </a:r>
            <a:r>
              <a:rPr lang="en-US" dirty="0"/>
              <a:t> in “Info”, “Warning”, “Error”</a:t>
            </a:r>
          </a:p>
          <a:p>
            <a:pPr lvl="1"/>
            <a:r>
              <a:rPr lang="en-US" dirty="0" err="1"/>
              <a:t>LogMessage</a:t>
            </a:r>
            <a:r>
              <a:rPr lang="en-US" dirty="0"/>
              <a:t>: Bei Error und Warning </a:t>
            </a:r>
            <a:r>
              <a:rPr lang="en-US" dirty="0" err="1"/>
              <a:t>wird</a:t>
            </a:r>
            <a:r>
              <a:rPr lang="en-US" dirty="0"/>
              <a:t> </a:t>
            </a:r>
            <a:r>
              <a:rPr lang="en-US" dirty="0" err="1"/>
              <a:t>hier</a:t>
            </a:r>
            <a:r>
              <a:rPr lang="en-US" dirty="0"/>
              <a:t> </a:t>
            </a:r>
            <a:r>
              <a:rPr lang="en-US" dirty="0" err="1"/>
              <a:t>eine</a:t>
            </a:r>
            <a:r>
              <a:rPr lang="en-US" dirty="0"/>
              <a:t> </a:t>
            </a:r>
            <a:r>
              <a:rPr lang="en-US" dirty="0" err="1"/>
              <a:t>detailierte</a:t>
            </a:r>
            <a:r>
              <a:rPr lang="en-US" dirty="0"/>
              <a:t> Message </a:t>
            </a:r>
            <a:r>
              <a:rPr lang="en-US" dirty="0" err="1"/>
              <a:t>angegeben</a:t>
            </a:r>
            <a:endParaRPr lang="en-US" dirty="0"/>
          </a:p>
          <a:p>
            <a:r>
              <a:rPr lang="en-US" dirty="0" err="1"/>
              <a:t>Darüber</a:t>
            </a:r>
            <a:r>
              <a:rPr lang="en-US" dirty="0"/>
              <a:t> </a:t>
            </a:r>
            <a:r>
              <a:rPr lang="en-US" dirty="0" err="1"/>
              <a:t>hinaus</a:t>
            </a:r>
            <a:r>
              <a:rPr lang="en-US" dirty="0"/>
              <a:t> </a:t>
            </a:r>
            <a:r>
              <a:rPr lang="en-US" dirty="0" err="1"/>
              <a:t>gibt</a:t>
            </a:r>
            <a:r>
              <a:rPr lang="en-US" dirty="0"/>
              <a:t> es </a:t>
            </a:r>
            <a:r>
              <a:rPr lang="en-US" dirty="0" err="1"/>
              <a:t>weitere</a:t>
            </a:r>
            <a:r>
              <a:rPr lang="en-US" dirty="0"/>
              <a:t> </a:t>
            </a:r>
            <a:r>
              <a:rPr lang="en-US" dirty="0" err="1"/>
              <a:t>technische</a:t>
            </a:r>
            <a:r>
              <a:rPr lang="en-US" dirty="0"/>
              <a:t> </a:t>
            </a:r>
            <a:r>
              <a:rPr lang="en-US" dirty="0" err="1"/>
              <a:t>Kennzahlen</a:t>
            </a:r>
            <a:r>
              <a:rPr lang="en-US" dirty="0"/>
              <a:t> </a:t>
            </a:r>
            <a:r>
              <a:rPr lang="en-US" dirty="0" err="1"/>
              <a:t>zu</a:t>
            </a:r>
            <a:r>
              <a:rPr lang="en-US" dirty="0"/>
              <a:t> der </a:t>
            </a:r>
            <a:r>
              <a:rPr lang="en-US" dirty="0" err="1"/>
              <a:t>Maschine</a:t>
            </a:r>
            <a:endParaRPr lang="en-US" dirty="0"/>
          </a:p>
          <a:p>
            <a:pPr lvl="1"/>
            <a:endParaRPr lang="en-US" dirty="0"/>
          </a:p>
          <a:p>
            <a:pPr lvl="1"/>
            <a:endParaRPr lang="de-DE" dirty="0"/>
          </a:p>
        </p:txBody>
      </p:sp>
    </p:spTree>
    <p:extLst>
      <p:ext uri="{BB962C8B-B14F-4D97-AF65-F5344CB8AC3E}">
        <p14:creationId xmlns:p14="http://schemas.microsoft.com/office/powerpoint/2010/main" val="1727471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588170-E3FA-A39C-C9C4-751CFEED6AD5}"/>
              </a:ext>
            </a:extLst>
          </p:cNvPr>
          <p:cNvSpPr>
            <a:spLocks noGrp="1"/>
          </p:cNvSpPr>
          <p:nvPr>
            <p:ph type="ctrTitle"/>
          </p:nvPr>
        </p:nvSpPr>
        <p:spPr>
          <a:xfrm>
            <a:off x="1524000" y="3736350"/>
            <a:ext cx="9144000" cy="2387600"/>
          </a:xfrm>
        </p:spPr>
        <p:txBody>
          <a:bodyPr/>
          <a:lstStyle/>
          <a:p>
            <a:r>
              <a:rPr lang="de-DE" dirty="0"/>
              <a:t>Data </a:t>
            </a:r>
            <a:r>
              <a:rPr lang="de-DE" dirty="0" err="1"/>
              <a:t>Preperation</a:t>
            </a:r>
            <a:endParaRPr lang="en-US" dirty="0"/>
          </a:p>
        </p:txBody>
      </p:sp>
      <p:pic>
        <p:nvPicPr>
          <p:cNvPr id="3" name="Picture 2" descr="What is CRISP DM? - Data Science Process Alliance">
            <a:extLst>
              <a:ext uri="{FF2B5EF4-FFF2-40B4-BE49-F238E27FC236}">
                <a16:creationId xmlns:a16="http://schemas.microsoft.com/office/drawing/2014/main" id="{321835FD-E891-75DE-E7B4-F19C31956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5217" y="0"/>
            <a:ext cx="6381430" cy="5220182"/>
          </a:xfrm>
          <a:prstGeom prst="rect">
            <a:avLst/>
          </a:prstGeom>
          <a:noFill/>
          <a:extLst>
            <a:ext uri="{909E8E84-426E-40DD-AFC4-6F175D3DCCD1}">
              <a14:hiddenFill xmlns:a14="http://schemas.microsoft.com/office/drawing/2010/main">
                <a:solidFill>
                  <a:srgbClr val="FFFFFF"/>
                </a:solidFill>
              </a14:hiddenFill>
            </a:ext>
          </a:extLst>
        </p:spPr>
      </p:pic>
      <p:sp>
        <p:nvSpPr>
          <p:cNvPr id="4" name="Textfeld 3">
            <a:extLst>
              <a:ext uri="{FF2B5EF4-FFF2-40B4-BE49-F238E27FC236}">
                <a16:creationId xmlns:a16="http://schemas.microsoft.com/office/drawing/2014/main" id="{90F45A30-2608-C39E-E0DD-844FC993ADCF}"/>
              </a:ext>
            </a:extLst>
          </p:cNvPr>
          <p:cNvSpPr txBox="1"/>
          <p:nvPr/>
        </p:nvSpPr>
        <p:spPr>
          <a:xfrm>
            <a:off x="4857750" y="5991910"/>
            <a:ext cx="2324100" cy="369332"/>
          </a:xfrm>
          <a:prstGeom prst="rect">
            <a:avLst/>
          </a:prstGeom>
          <a:noFill/>
        </p:spPr>
        <p:txBody>
          <a:bodyPr wrap="square">
            <a:spAutoFit/>
          </a:bodyPr>
          <a:lstStyle/>
          <a:p>
            <a:r>
              <a:rPr lang="en-US" dirty="0" err="1"/>
              <a:t>Champman</a:t>
            </a:r>
            <a:r>
              <a:rPr lang="en-US" dirty="0"/>
              <a:t> et al. 2000</a:t>
            </a:r>
          </a:p>
        </p:txBody>
      </p:sp>
    </p:spTree>
    <p:extLst>
      <p:ext uri="{BB962C8B-B14F-4D97-AF65-F5344CB8AC3E}">
        <p14:creationId xmlns:p14="http://schemas.microsoft.com/office/powerpoint/2010/main" val="3715185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3EC3DF-76D0-9DE4-E097-F0B1B0F02537}"/>
            </a:ext>
          </a:extLst>
        </p:cNvPr>
        <p:cNvGrpSpPr/>
        <p:nvPr/>
      </p:nvGrpSpPr>
      <p:grpSpPr>
        <a:xfrm>
          <a:off x="0" y="0"/>
          <a:ext cx="0" cy="0"/>
          <a:chOff x="0" y="0"/>
          <a:chExt cx="0" cy="0"/>
        </a:xfrm>
      </p:grpSpPr>
      <p:graphicFrame>
        <p:nvGraphicFramePr>
          <p:cNvPr id="7" name="Inhaltsplatzhalter 2">
            <a:extLst>
              <a:ext uri="{FF2B5EF4-FFF2-40B4-BE49-F238E27FC236}">
                <a16:creationId xmlns:a16="http://schemas.microsoft.com/office/drawing/2014/main" id="{9B0C97BF-69DA-839F-9306-63658DF0757D}"/>
              </a:ext>
            </a:extLst>
          </p:cNvPr>
          <p:cNvGraphicFramePr>
            <a:graphicFrameLocks noGrp="1"/>
          </p:cNvGraphicFramePr>
          <p:nvPr>
            <p:ph idx="1"/>
            <p:extLst>
              <p:ext uri="{D42A27DB-BD31-4B8C-83A1-F6EECF244321}">
                <p14:modId xmlns:p14="http://schemas.microsoft.com/office/powerpoint/2010/main" val="662229641"/>
              </p:ext>
            </p:extLst>
          </p:nvPr>
        </p:nvGraphicFramePr>
        <p:xfrm>
          <a:off x="838200" y="1825625"/>
          <a:ext cx="10515600" cy="31065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el 1">
            <a:extLst>
              <a:ext uri="{FF2B5EF4-FFF2-40B4-BE49-F238E27FC236}">
                <a16:creationId xmlns:a16="http://schemas.microsoft.com/office/drawing/2014/main" id="{3336E893-37AE-AE30-AE7B-F678609DB66E}"/>
              </a:ext>
            </a:extLst>
          </p:cNvPr>
          <p:cNvSpPr>
            <a:spLocks noGrp="1"/>
          </p:cNvSpPr>
          <p:nvPr>
            <p:ph type="title"/>
          </p:nvPr>
        </p:nvSpPr>
        <p:spPr/>
        <p:txBody>
          <a:bodyPr/>
          <a:lstStyle/>
          <a:p>
            <a:r>
              <a:rPr lang="de-DE" dirty="0"/>
              <a:t>Strukturierte Daten – </a:t>
            </a:r>
            <a:r>
              <a:rPr lang="de-DE" dirty="0" err="1"/>
              <a:t>Preparation</a:t>
            </a:r>
            <a:endParaRPr lang="en-US" dirty="0"/>
          </a:p>
        </p:txBody>
      </p:sp>
    </p:spTree>
    <p:extLst>
      <p:ext uri="{BB962C8B-B14F-4D97-AF65-F5344CB8AC3E}">
        <p14:creationId xmlns:p14="http://schemas.microsoft.com/office/powerpoint/2010/main" val="2764976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12C5CA-E520-8343-6B63-F98E42E089BC}"/>
              </a:ext>
            </a:extLst>
          </p:cNvPr>
          <p:cNvSpPr>
            <a:spLocks noGrp="1"/>
          </p:cNvSpPr>
          <p:nvPr>
            <p:ph type="title"/>
          </p:nvPr>
        </p:nvSpPr>
        <p:spPr/>
        <p:txBody>
          <a:bodyPr/>
          <a:lstStyle/>
          <a:p>
            <a:r>
              <a:rPr lang="de-DE" dirty="0"/>
              <a:t>Strukturierte Daten – Zugriffverfahren</a:t>
            </a:r>
            <a:endParaRPr lang="en-US" dirty="0"/>
          </a:p>
        </p:txBody>
      </p:sp>
      <p:sp>
        <p:nvSpPr>
          <p:cNvPr id="3" name="Inhaltsplatzhalter 2">
            <a:extLst>
              <a:ext uri="{FF2B5EF4-FFF2-40B4-BE49-F238E27FC236}">
                <a16:creationId xmlns:a16="http://schemas.microsoft.com/office/drawing/2014/main" id="{B42A4488-4288-36D2-8D40-F4E607B2120E}"/>
              </a:ext>
            </a:extLst>
          </p:cNvPr>
          <p:cNvSpPr>
            <a:spLocks noGrp="1"/>
          </p:cNvSpPr>
          <p:nvPr>
            <p:ph idx="1"/>
          </p:nvPr>
        </p:nvSpPr>
        <p:spPr/>
        <p:txBody>
          <a:bodyPr/>
          <a:lstStyle/>
          <a:p>
            <a:r>
              <a:rPr lang="de-DE" dirty="0"/>
              <a:t>Da die Log Daten strukturiert sind, werden diese in einer relationalen Datenbank gespeichert</a:t>
            </a:r>
          </a:p>
          <a:p>
            <a:r>
              <a:rPr lang="de-DE" dirty="0"/>
              <a:t>Aufgrund der angegebenen Kundenwünsche wurde ein SQL Server für die Datenbank genutzt</a:t>
            </a:r>
          </a:p>
          <a:p>
            <a:r>
              <a:rPr lang="de-DE" dirty="0"/>
              <a:t>Zugriff erfolgt über einen Datenbankzugriff</a:t>
            </a:r>
          </a:p>
          <a:p>
            <a:r>
              <a:rPr lang="de-DE" dirty="0"/>
              <a:t>CSV wurde importiert und dann direkt ins richtige				Format überführt</a:t>
            </a:r>
            <a:endParaRPr lang="en-US" dirty="0"/>
          </a:p>
        </p:txBody>
      </p:sp>
      <p:pic>
        <p:nvPicPr>
          <p:cNvPr id="6" name="Grafik 5">
            <a:extLst>
              <a:ext uri="{FF2B5EF4-FFF2-40B4-BE49-F238E27FC236}">
                <a16:creationId xmlns:a16="http://schemas.microsoft.com/office/drawing/2014/main" id="{9B934F3E-7A72-9A30-5895-6E42CEB3C080}"/>
              </a:ext>
            </a:extLst>
          </p:cNvPr>
          <p:cNvPicPr>
            <a:picLocks noChangeAspect="1"/>
          </p:cNvPicPr>
          <p:nvPr/>
        </p:nvPicPr>
        <p:blipFill>
          <a:blip r:embed="rId2"/>
          <a:stretch>
            <a:fillRect/>
          </a:stretch>
        </p:blipFill>
        <p:spPr>
          <a:xfrm>
            <a:off x="9156598" y="3808041"/>
            <a:ext cx="3035402" cy="2684834"/>
          </a:xfrm>
          <a:prstGeom prst="rect">
            <a:avLst/>
          </a:prstGeom>
        </p:spPr>
      </p:pic>
      <p:pic>
        <p:nvPicPr>
          <p:cNvPr id="10" name="Grafik 9" descr="Ein Bild, das Text, Schrift, Screenshot, Reihe enthält.&#10;&#10;Automatisch generierte Beschreibung">
            <a:extLst>
              <a:ext uri="{FF2B5EF4-FFF2-40B4-BE49-F238E27FC236}">
                <a16:creationId xmlns:a16="http://schemas.microsoft.com/office/drawing/2014/main" id="{2B7AA795-6BE3-8AC3-E8AC-54767CD25F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3570" y="5150458"/>
            <a:ext cx="3610479" cy="628738"/>
          </a:xfrm>
          <a:prstGeom prst="rect">
            <a:avLst/>
          </a:prstGeom>
        </p:spPr>
      </p:pic>
    </p:spTree>
    <p:extLst>
      <p:ext uri="{BB962C8B-B14F-4D97-AF65-F5344CB8AC3E}">
        <p14:creationId xmlns:p14="http://schemas.microsoft.com/office/powerpoint/2010/main" val="2018274000"/>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35927EFA-3242-4DB8-A47D-C70F373B1368}">
  <we:reference id="wa104380862" version="1.5.0.0" store="de-DE" storeType="OMEX"/>
  <we:alternateReferences>
    <we:reference id="WA104380862" version="1.5.0.0" store="WA104380862"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0</TotalTime>
  <Words>1780</Words>
  <Application>Microsoft Office PowerPoint</Application>
  <PresentationFormat>Breitbild</PresentationFormat>
  <Paragraphs>206</Paragraphs>
  <Slides>33</Slides>
  <Notes>2</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33</vt:i4>
      </vt:variant>
    </vt:vector>
  </HeadingPairs>
  <TitlesOfParts>
    <vt:vector size="38" baseType="lpstr">
      <vt:lpstr>Arial</vt:lpstr>
      <vt:lpstr>Calibri</vt:lpstr>
      <vt:lpstr>Calibri Light</vt:lpstr>
      <vt:lpstr>Wingdings</vt:lpstr>
      <vt:lpstr>Office</vt:lpstr>
      <vt:lpstr>Business Understanding</vt:lpstr>
      <vt:lpstr>Business Understanding – Problem</vt:lpstr>
      <vt:lpstr>Business Understanding – Gegebenheiten</vt:lpstr>
      <vt:lpstr>Data Understanding</vt:lpstr>
      <vt:lpstr>Data Understanding – Strukturierte Daten</vt:lpstr>
      <vt:lpstr>Data Understanding – Unstrukturierte Daten </vt:lpstr>
      <vt:lpstr>Data Preperation</vt:lpstr>
      <vt:lpstr>Strukturierte Daten – Preparation</vt:lpstr>
      <vt:lpstr>Strukturierte Daten – Zugriffverfahren</vt:lpstr>
      <vt:lpstr>Strukturierte Daten – Data cleaning</vt:lpstr>
      <vt:lpstr>Strukturierte Daten – Feature Engineering</vt:lpstr>
      <vt:lpstr>Unstrukturierte Daten – Preparation</vt:lpstr>
      <vt:lpstr>Unstrukturierte Daten – Zugriffverfahren </vt:lpstr>
      <vt:lpstr>Data Preparation – Text aufbereiten</vt:lpstr>
      <vt:lpstr>Data Preparation – Text aufbereiten</vt:lpstr>
      <vt:lpstr>Data Preparation – Daten bereinigen</vt:lpstr>
      <vt:lpstr>Modeling</vt:lpstr>
      <vt:lpstr>Modeling – Modell Erstellung</vt:lpstr>
      <vt:lpstr>Modeling – Modell Vergleich</vt:lpstr>
      <vt:lpstr>Modeling – Modell weiter untersuchen</vt:lpstr>
      <vt:lpstr>Modeling – Modell mit normalisierten Werten erstellen und vergleichen</vt:lpstr>
      <vt:lpstr>Modeling – Betrachtung der Gewichtung</vt:lpstr>
      <vt:lpstr>Log Daten Split</vt:lpstr>
      <vt:lpstr>Modeling – Log Daten</vt:lpstr>
      <vt:lpstr>Evaluation</vt:lpstr>
      <vt:lpstr>KNN für Log-Daten</vt:lpstr>
      <vt:lpstr>Random Forrest für Log-Daten</vt:lpstr>
      <vt:lpstr>Ergebnis Log-Daten</vt:lpstr>
      <vt:lpstr>Deployment</vt:lpstr>
      <vt:lpstr>Parallelisierung</vt:lpstr>
      <vt:lpstr>API Bereitstellung</vt:lpstr>
      <vt:lpstr>Deployment in Docker</vt:lpstr>
      <vt:lpstr>Literatur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Understanding</dc:title>
  <dc:creator>Betz, Daniel</dc:creator>
  <cp:lastModifiedBy>Felix Zentowski</cp:lastModifiedBy>
  <cp:revision>14</cp:revision>
  <dcterms:created xsi:type="dcterms:W3CDTF">2024-02-03T16:55:55Z</dcterms:created>
  <dcterms:modified xsi:type="dcterms:W3CDTF">2024-02-25T21:18:48Z</dcterms:modified>
</cp:coreProperties>
</file>