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3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0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224" y="72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2A35F-AA8B-49D2-B59B-C593867195AE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92F92-E6E6-41DB-95D4-424E80700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1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Hamman/Hartwig/Mäder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9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Hamman/Hartwig/Mäder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5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Hamman/Hartwig/Mäder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Hamman/Hartwig/Mäder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Hamman/Hartwig/Mäder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2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Hamman/Hartwig/Mäder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5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Hamman/Hartwig/Mäder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2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Hamman/Hartwig/Mäder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8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Hamman/Hartwig/Mäder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0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Hamman/Hartwig/Mäder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7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Hamman/Hartwig/Mäder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1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Hamman/Hartwig/Mäder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87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000" dirty="0"/>
              <a:t>Big Data Praktikum zum Thema:</a:t>
            </a:r>
            <a:br>
              <a:rPr lang="de-DE" sz="4000" dirty="0"/>
            </a:br>
            <a:r>
              <a:rPr lang="de-DE" sz="4000" dirty="0"/>
              <a:t>Themenanalyse von Nachrichtendiensten mittels Twitter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/>
              <a:t>Bearbeitet </a:t>
            </a:r>
            <a:r>
              <a:rPr lang="de-DE" dirty="0" err="1"/>
              <a:t>vOn</a:t>
            </a:r>
            <a:r>
              <a:rPr lang="de-DE" dirty="0"/>
              <a:t>:</a:t>
            </a:r>
          </a:p>
          <a:p>
            <a:r>
              <a:rPr lang="de-DE" dirty="0"/>
              <a:t>Hammann, Felix</a:t>
            </a:r>
          </a:p>
          <a:p>
            <a:r>
              <a:rPr lang="de-DE" dirty="0"/>
              <a:t>Hartwig, Mattis</a:t>
            </a:r>
          </a:p>
          <a:p>
            <a:r>
              <a:rPr lang="de-DE" dirty="0"/>
              <a:t>Mäder, Hannes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HammanN</a:t>
            </a:r>
            <a:r>
              <a:rPr lang="en-US" dirty="0"/>
              <a:t>/</a:t>
            </a:r>
            <a:r>
              <a:rPr lang="en-US" dirty="0" err="1"/>
              <a:t>Hartwig</a:t>
            </a:r>
            <a:r>
              <a:rPr lang="en-US" dirty="0"/>
              <a:t>/</a:t>
            </a:r>
            <a:r>
              <a:rPr lang="en-US" dirty="0" err="1"/>
              <a:t>Mäder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Ihre Fragen?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HammaNn</a:t>
            </a:r>
            <a:r>
              <a:rPr lang="en-US" dirty="0"/>
              <a:t>/</a:t>
            </a:r>
            <a:r>
              <a:rPr lang="en-US" dirty="0" err="1"/>
              <a:t>Hartwig</a:t>
            </a:r>
            <a:r>
              <a:rPr lang="en-US" dirty="0"/>
              <a:t>/</a:t>
            </a:r>
            <a:r>
              <a:rPr lang="en-US" dirty="0" err="1"/>
              <a:t>Mäder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HammanN</a:t>
            </a:r>
            <a:r>
              <a:rPr lang="en-US" dirty="0"/>
              <a:t>/</a:t>
            </a:r>
            <a:r>
              <a:rPr lang="en-US" dirty="0" err="1"/>
              <a:t>Hartwig</a:t>
            </a:r>
            <a:r>
              <a:rPr lang="en-US" dirty="0"/>
              <a:t>/</a:t>
            </a:r>
            <a:r>
              <a:rPr lang="en-US" dirty="0" err="1"/>
              <a:t>Mäder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Gliederung</a:t>
            </a:r>
            <a:br>
              <a:rPr lang="de-DE" sz="5400" dirty="0"/>
            </a:br>
            <a:br>
              <a:rPr lang="de-DE" sz="3200" dirty="0"/>
            </a:br>
            <a:r>
              <a:rPr lang="de-DE" sz="3200" dirty="0"/>
              <a:t>1. Einleitung und Motivation</a:t>
            </a:r>
            <a:br>
              <a:rPr lang="de-DE" sz="3200" dirty="0"/>
            </a:br>
            <a:r>
              <a:rPr lang="de-DE" sz="3200" dirty="0"/>
              <a:t>2. Konzeptioneller Entwurf</a:t>
            </a:r>
            <a:br>
              <a:rPr lang="de-DE" sz="3200" dirty="0"/>
            </a:br>
            <a:r>
              <a:rPr lang="de-DE" sz="3200" dirty="0"/>
              <a:t>3. Demo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HammanN</a:t>
            </a:r>
            <a:r>
              <a:rPr lang="en-US" dirty="0"/>
              <a:t>/</a:t>
            </a:r>
            <a:r>
              <a:rPr lang="en-US" dirty="0" err="1"/>
              <a:t>Hartwig</a:t>
            </a:r>
            <a:r>
              <a:rPr lang="en-US" dirty="0"/>
              <a:t>/</a:t>
            </a:r>
            <a:r>
              <a:rPr lang="en-US" dirty="0" err="1"/>
              <a:t>Mäder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1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5383">
            <a:off x="5167518" y="2470661"/>
            <a:ext cx="4086225" cy="57864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45383">
            <a:off x="518725" y="1632669"/>
            <a:ext cx="4114800" cy="5143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5383">
            <a:off x="1445109" y="3443593"/>
            <a:ext cx="4064794" cy="55721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52134">
            <a:off x="4223549" y="1242384"/>
            <a:ext cx="4050506" cy="90725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76279">
            <a:off x="4955107" y="3299222"/>
            <a:ext cx="4164806" cy="57864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93263">
            <a:off x="865601" y="2234370"/>
            <a:ext cx="4086225" cy="85010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445383">
            <a:off x="542812" y="2957310"/>
            <a:ext cx="4150519" cy="47863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445383">
            <a:off x="4192453" y="1963953"/>
            <a:ext cx="4164806" cy="57864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800000">
            <a:off x="3149990" y="3205649"/>
            <a:ext cx="4019470" cy="53687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700000">
            <a:off x="2468430" y="1439587"/>
            <a:ext cx="4011101" cy="51264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00000">
            <a:off x="5811239" y="2273225"/>
            <a:ext cx="3238653" cy="725413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822959" y="4488568"/>
            <a:ext cx="7543801" cy="1786870"/>
          </a:xfrm>
        </p:spPr>
        <p:txBody>
          <a:bodyPr>
            <a:normAutofit fontScale="85000" lnSpcReduction="20000"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dirty="0">
                <a:cs typeface="Times New Roman" panose="02020603050405020304" pitchFamily="18" charset="0"/>
              </a:rPr>
              <a:t>Über welche Themen wird häufig berichtet?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dirty="0">
                <a:cs typeface="Times New Roman" panose="02020603050405020304" pitchFamily="18" charset="0"/>
              </a:rPr>
              <a:t>Welche Nachrichtendienste schreiben über ähnliche Themen?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dirty="0">
                <a:cs typeface="Times New Roman" panose="02020603050405020304" pitchFamily="18" charset="0"/>
              </a:rPr>
              <a:t>Findet ein zeitgleicher Themenwechsel bei allen Nachrichtendiensten statt?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dirty="0">
                <a:cs typeface="Times New Roman" panose="02020603050405020304" pitchFamily="18" charset="0"/>
              </a:rPr>
              <a:t>Welche Ereignisse/Personen stehen im Zusammenhang zueinander?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dirty="0">
                <a:cs typeface="Times New Roman" panose="02020603050405020304" pitchFamily="18" charset="0"/>
              </a:rPr>
              <a:t>Zu welchem Zeitpunkt war ein Thema aktuell?</a:t>
            </a:r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HammanN</a:t>
            </a:r>
            <a:r>
              <a:rPr lang="en-US" dirty="0"/>
              <a:t>/</a:t>
            </a:r>
            <a:r>
              <a:rPr lang="en-US" dirty="0" err="1"/>
              <a:t>Hartwig</a:t>
            </a:r>
            <a:r>
              <a:rPr lang="en-US" dirty="0"/>
              <a:t>/</a:t>
            </a:r>
            <a:r>
              <a:rPr lang="en-US" dirty="0" err="1"/>
              <a:t>Mäder</a:t>
            </a:r>
            <a:endParaRPr lang="en-US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3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844235" y="2432821"/>
            <a:ext cx="216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Datenaquisition</a:t>
            </a:r>
            <a:endParaRPr lang="de-DE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4425578" y="2427951"/>
            <a:ext cx="1508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Processing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956993" y="2432820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Visualisierung</a:t>
            </a:r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3120236" y="3765505"/>
            <a:ext cx="739589" cy="73958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50" dirty="0"/>
              <a:t>Tweets</a:t>
            </a:r>
          </a:p>
        </p:txBody>
      </p:sp>
      <p:pic>
        <p:nvPicPr>
          <p:cNvPr id="8" name="Picture 2" descr="https://pbs.twimg.com/profile_images/622211370247827456/VD0SebK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637" y="3749887"/>
            <a:ext cx="770825" cy="77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414540" y="29325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Quellen</a:t>
            </a:r>
          </a:p>
        </p:txBody>
      </p:sp>
      <p:cxnSp>
        <p:nvCxnSpPr>
          <p:cNvPr id="10" name="Gerade Verbindung mit Pfeil 9"/>
          <p:cNvCxnSpPr>
            <a:stCxn id="8" idx="3"/>
            <a:endCxn id="7" idx="2"/>
          </p:cNvCxnSpPr>
          <p:nvPr/>
        </p:nvCxnSpPr>
        <p:spPr>
          <a:xfrm>
            <a:off x="2508462" y="4135300"/>
            <a:ext cx="611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s://pbs.twimg.com/profile_images/1719664041/tw_sp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495" y="3288784"/>
            <a:ext cx="390218" cy="3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pbs.twimg.com/profile_images/477438671151304705/8XlAQ509_400x400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495" y="3731888"/>
            <a:ext cx="390218" cy="3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s://pbs.twimg.com/profile_images/654959930663936000/WDymQKH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495" y="4155725"/>
            <a:ext cx="392621" cy="3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s://pbs.twimg.com/profile_images/543394122816446464/jjh-af9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495" y="4595188"/>
            <a:ext cx="390218" cy="3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4463860" y="3758514"/>
            <a:ext cx="18574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de-DE" sz="1500" dirty="0"/>
              <a:t>IDF Werte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de-DE" sz="1500" dirty="0"/>
              <a:t>Kookkurrenzgraph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de-DE" sz="1500" dirty="0"/>
              <a:t>Clustering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0103" y="3345429"/>
            <a:ext cx="1306657" cy="75520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0678" y="4125162"/>
            <a:ext cx="1879717" cy="896890"/>
          </a:xfrm>
          <a:prstGeom prst="rect">
            <a:avLst/>
          </a:prstGeom>
        </p:spPr>
      </p:pic>
      <p:cxnSp>
        <p:nvCxnSpPr>
          <p:cNvPr id="19" name="Gerade Verbindung mit Pfeil 18"/>
          <p:cNvCxnSpPr/>
          <p:nvPr/>
        </p:nvCxnSpPr>
        <p:spPr>
          <a:xfrm>
            <a:off x="3880063" y="4145533"/>
            <a:ext cx="545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6245163" y="4155725"/>
            <a:ext cx="545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HammanN</a:t>
            </a:r>
            <a:r>
              <a:rPr lang="en-US" dirty="0"/>
              <a:t>/</a:t>
            </a:r>
            <a:r>
              <a:rPr lang="en-US" dirty="0" err="1"/>
              <a:t>Hartwig</a:t>
            </a:r>
            <a:r>
              <a:rPr lang="en-US" dirty="0"/>
              <a:t>/</a:t>
            </a:r>
            <a:r>
              <a:rPr lang="en-US" dirty="0" err="1"/>
              <a:t>Mäder</a:t>
            </a:r>
            <a:endParaRPr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0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9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Ermittlung der Tweets und Berechnung der IDF-Werte</a:t>
            </a:r>
          </a:p>
        </p:txBody>
      </p:sp>
      <p:sp>
        <p:nvSpPr>
          <p:cNvPr id="4" name="Rechteck 3"/>
          <p:cNvSpPr/>
          <p:nvPr/>
        </p:nvSpPr>
        <p:spPr>
          <a:xfrm>
            <a:off x="299371" y="2014361"/>
            <a:ext cx="3981256" cy="1053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50" dirty="0"/>
              <a:t>1;2016-05-17T19:31:06;TEST;VW hat </a:t>
            </a:r>
            <a:r>
              <a:rPr lang="de-DE" sz="1050" u="sng" dirty="0"/>
              <a:t>ein großes Abgasproblem;3</a:t>
            </a:r>
          </a:p>
          <a:p>
            <a:r>
              <a:rPr lang="de-DE" sz="1050" dirty="0"/>
              <a:t>2;2016-05-17T19:45:16;TEST;Die </a:t>
            </a:r>
            <a:r>
              <a:rPr lang="de-DE" sz="1050" u="sng" dirty="0"/>
              <a:t>Verkaufszahlen von Opel sind hervorragend;2</a:t>
            </a:r>
          </a:p>
          <a:p>
            <a:r>
              <a:rPr lang="de-DE" sz="1050" dirty="0"/>
              <a:t>3;2016-05-18T19:45:16;TEST;</a:t>
            </a:r>
            <a:r>
              <a:rPr lang="de-DE" sz="1050" u="sng" dirty="0"/>
              <a:t>Abgasproblem jetzt auch bei Opel erkannt;2</a:t>
            </a:r>
          </a:p>
          <a:p>
            <a:r>
              <a:rPr lang="de-DE" sz="1050" dirty="0"/>
              <a:t>4;2016-05-19T19:11:56;TEST;VW </a:t>
            </a:r>
            <a:r>
              <a:rPr lang="de-DE" sz="1050" u="sng" dirty="0"/>
              <a:t>und Opel haben ein Abgasproblem;3</a:t>
            </a:r>
            <a:endParaRPr lang="de-DE" sz="1050" dirty="0"/>
          </a:p>
        </p:txBody>
      </p:sp>
      <p:sp>
        <p:nvSpPr>
          <p:cNvPr id="5" name="Rechteck 4"/>
          <p:cNvSpPr/>
          <p:nvPr/>
        </p:nvSpPr>
        <p:spPr>
          <a:xfrm>
            <a:off x="896062" y="3523386"/>
            <a:ext cx="2787872" cy="1137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50" dirty="0"/>
              <a:t>(Tweet1,vw,1)</a:t>
            </a:r>
          </a:p>
          <a:p>
            <a:r>
              <a:rPr lang="de-DE" sz="1050" dirty="0"/>
              <a:t>(Tweet1,großes,1)</a:t>
            </a:r>
          </a:p>
          <a:p>
            <a:r>
              <a:rPr lang="de-DE" sz="1050" dirty="0"/>
              <a:t>(Tweet1,abgasproblem,1)</a:t>
            </a:r>
          </a:p>
          <a:p>
            <a:r>
              <a:rPr lang="de-DE" sz="1050" dirty="0"/>
              <a:t>(Tweet2,Verkaufszahlen,1)</a:t>
            </a:r>
          </a:p>
          <a:p>
            <a:r>
              <a:rPr lang="de-DE" sz="1050" dirty="0"/>
              <a:t>(Tweet2,Opel,1)</a:t>
            </a:r>
          </a:p>
          <a:p>
            <a:r>
              <a:rPr lang="de-DE" sz="1050" dirty="0"/>
              <a:t>(Tweet2,hervorragend,1)</a:t>
            </a:r>
          </a:p>
          <a:p>
            <a:r>
              <a:rPr lang="de-DE" sz="1050" dirty="0"/>
              <a:t>…..</a:t>
            </a:r>
          </a:p>
        </p:txBody>
      </p:sp>
      <p:sp>
        <p:nvSpPr>
          <p:cNvPr id="6" name="Rechteck 5"/>
          <p:cNvSpPr/>
          <p:nvPr/>
        </p:nvSpPr>
        <p:spPr>
          <a:xfrm>
            <a:off x="1358977" y="5093461"/>
            <a:ext cx="1862042" cy="1137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50" dirty="0"/>
              <a:t>(abgasproblem,3)</a:t>
            </a:r>
          </a:p>
          <a:p>
            <a:r>
              <a:rPr lang="de-DE" sz="1050" dirty="0"/>
              <a:t>(opel,3)</a:t>
            </a:r>
          </a:p>
          <a:p>
            <a:r>
              <a:rPr lang="de-DE" sz="1050" dirty="0"/>
              <a:t>(vw,2)</a:t>
            </a:r>
          </a:p>
          <a:p>
            <a:r>
              <a:rPr lang="de-DE" sz="1050" dirty="0"/>
              <a:t>(erkannt,1)</a:t>
            </a:r>
          </a:p>
          <a:p>
            <a:r>
              <a:rPr lang="de-DE" sz="1050" dirty="0"/>
              <a:t>(großes,1)</a:t>
            </a:r>
          </a:p>
          <a:p>
            <a:r>
              <a:rPr lang="de-DE" sz="1050" dirty="0"/>
              <a:t>(hervorragend,1)</a:t>
            </a:r>
          </a:p>
          <a:p>
            <a:r>
              <a:rPr lang="de-DE" sz="1050" dirty="0"/>
              <a:t>(verkaufszahlen,1)</a:t>
            </a:r>
          </a:p>
        </p:txBody>
      </p:sp>
      <p:sp>
        <p:nvSpPr>
          <p:cNvPr id="7" name="Rechteck 6"/>
          <p:cNvSpPr/>
          <p:nvPr/>
        </p:nvSpPr>
        <p:spPr>
          <a:xfrm>
            <a:off x="6221579" y="3524397"/>
            <a:ext cx="2383535" cy="1137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50" dirty="0"/>
              <a:t>(abgasproblem,0.12493873660829993)</a:t>
            </a:r>
          </a:p>
          <a:p>
            <a:r>
              <a:rPr lang="de-DE" sz="1050" dirty="0"/>
              <a:t>(erkannt,0.6020599913279624)</a:t>
            </a:r>
          </a:p>
          <a:p>
            <a:r>
              <a:rPr lang="de-DE" sz="1050" dirty="0"/>
              <a:t>(großes,0.6020599913279624)</a:t>
            </a:r>
          </a:p>
          <a:p>
            <a:r>
              <a:rPr lang="de-DE" sz="1050" dirty="0"/>
              <a:t>(hervorragend,0.6020599913279624)</a:t>
            </a:r>
          </a:p>
          <a:p>
            <a:r>
              <a:rPr lang="de-DE" sz="1050" dirty="0"/>
              <a:t>(opel,0.12493873660829993)</a:t>
            </a:r>
          </a:p>
          <a:p>
            <a:r>
              <a:rPr lang="de-DE" sz="1050" dirty="0"/>
              <a:t>(verkaufszahlen,0.6020599913279624)</a:t>
            </a:r>
          </a:p>
          <a:p>
            <a:r>
              <a:rPr lang="de-DE" sz="1050" dirty="0"/>
              <a:t>(vw,0.3010299956639812)</a:t>
            </a:r>
          </a:p>
        </p:txBody>
      </p:sp>
      <p:sp>
        <p:nvSpPr>
          <p:cNvPr id="8" name="Rechteck 7"/>
          <p:cNvSpPr/>
          <p:nvPr/>
        </p:nvSpPr>
        <p:spPr>
          <a:xfrm>
            <a:off x="4071738" y="5093461"/>
            <a:ext cx="2383535" cy="1137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50" dirty="0"/>
              <a:t>(abgasproblem,0.12493873660829993)</a:t>
            </a:r>
          </a:p>
          <a:p>
            <a:r>
              <a:rPr lang="de-DE" sz="1050" dirty="0"/>
              <a:t>(erkannt,0.6020599913279624)</a:t>
            </a:r>
          </a:p>
          <a:p>
            <a:r>
              <a:rPr lang="de-DE" sz="1050" dirty="0"/>
              <a:t>(großes,0.6020599913279624)</a:t>
            </a:r>
          </a:p>
          <a:p>
            <a:r>
              <a:rPr lang="de-DE" sz="1050" dirty="0"/>
              <a:t>(hervorragend,0.6020599913279624)</a:t>
            </a:r>
          </a:p>
          <a:p>
            <a:r>
              <a:rPr lang="de-DE" sz="1050" dirty="0"/>
              <a:t>(opel,0.12493873660829993)</a:t>
            </a:r>
          </a:p>
          <a:p>
            <a:r>
              <a:rPr lang="de-DE" sz="1050" dirty="0"/>
              <a:t>(verkaufszahlen,0.6020599913279624)</a:t>
            </a:r>
          </a:p>
          <a:p>
            <a:r>
              <a:rPr lang="de-DE" sz="1050" dirty="0"/>
              <a:t>(vw,0.3010299956639812)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290000" y="4708135"/>
            <a:ext cx="6638" cy="312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293319" y="3138061"/>
            <a:ext cx="6638" cy="312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323955" y="5662084"/>
            <a:ext cx="5357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6520162" y="4770331"/>
            <a:ext cx="893186" cy="891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99371" y="1737361"/>
            <a:ext cx="1911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 in String Repräsentation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378752" y="3151419"/>
            <a:ext cx="19848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Filtern aller deutschen Füllwörter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96636" y="4666647"/>
            <a:ext cx="23679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 von Wörtern mit der Anzahl </a:t>
            </a:r>
          </a:p>
          <a:p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Vorkommnisse in verschiedenen Tweets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281619" y="5241535"/>
            <a:ext cx="8338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Berechnung</a:t>
            </a:r>
          </a:p>
          <a:p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IDF-Werte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942678" y="5165272"/>
            <a:ext cx="11095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Ersten 50 Wörter</a:t>
            </a:r>
          </a:p>
          <a:p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nach IDF-Wert</a:t>
            </a:r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HammanN</a:t>
            </a:r>
            <a:r>
              <a:rPr lang="en-US" dirty="0"/>
              <a:t>/</a:t>
            </a:r>
            <a:r>
              <a:rPr lang="en-US" dirty="0" err="1"/>
              <a:t>Hartwig</a:t>
            </a:r>
            <a:r>
              <a:rPr lang="en-US" dirty="0"/>
              <a:t>/</a:t>
            </a:r>
            <a:r>
              <a:rPr lang="en-US" dirty="0" err="1"/>
              <a:t>Mäder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5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Erstellung des Kookkurrenzgraphen</a:t>
            </a:r>
          </a:p>
        </p:txBody>
      </p:sp>
      <p:sp>
        <p:nvSpPr>
          <p:cNvPr id="4" name="Rechteck 3"/>
          <p:cNvSpPr/>
          <p:nvPr/>
        </p:nvSpPr>
        <p:spPr>
          <a:xfrm>
            <a:off x="377232" y="3554298"/>
            <a:ext cx="1791606" cy="1123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50" dirty="0"/>
              <a:t>(Tweet1,vw,1)</a:t>
            </a:r>
          </a:p>
          <a:p>
            <a:r>
              <a:rPr lang="de-DE" sz="1050" dirty="0"/>
              <a:t>(Tweet1,großes,1)</a:t>
            </a:r>
          </a:p>
          <a:p>
            <a:r>
              <a:rPr lang="de-DE" sz="1050" dirty="0"/>
              <a:t>(Tweet1,abgasproblem,1)</a:t>
            </a:r>
          </a:p>
          <a:p>
            <a:r>
              <a:rPr lang="de-DE" sz="1050" dirty="0"/>
              <a:t>(Tweet2,Verkaufszahlen,1)</a:t>
            </a:r>
          </a:p>
          <a:p>
            <a:r>
              <a:rPr lang="de-DE" sz="1050" dirty="0"/>
              <a:t>(Tweet2,Opel,1)</a:t>
            </a:r>
          </a:p>
          <a:p>
            <a:r>
              <a:rPr lang="de-DE" sz="1050" dirty="0"/>
              <a:t>(Tweet2,hervorragend,1)</a:t>
            </a:r>
          </a:p>
          <a:p>
            <a:r>
              <a:rPr lang="de-DE" sz="1050" dirty="0"/>
              <a:t>…..</a:t>
            </a:r>
          </a:p>
        </p:txBody>
      </p:sp>
      <p:sp>
        <p:nvSpPr>
          <p:cNvPr id="5" name="Rechteck 4"/>
          <p:cNvSpPr/>
          <p:nvPr/>
        </p:nvSpPr>
        <p:spPr>
          <a:xfrm>
            <a:off x="377230" y="5165437"/>
            <a:ext cx="2354599" cy="1123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50" dirty="0"/>
              <a:t>(abgasproblem,0.12493873660829993)</a:t>
            </a:r>
          </a:p>
          <a:p>
            <a:r>
              <a:rPr lang="de-DE" sz="1050" dirty="0"/>
              <a:t>(erkannt,0.6020599913279624)</a:t>
            </a:r>
          </a:p>
          <a:p>
            <a:r>
              <a:rPr lang="de-DE" sz="1050" dirty="0"/>
              <a:t>(großes,0.6020599913279624)</a:t>
            </a:r>
          </a:p>
          <a:p>
            <a:r>
              <a:rPr lang="de-DE" sz="1050" dirty="0"/>
              <a:t>(hervorragend,0.6020599913279624)</a:t>
            </a:r>
          </a:p>
          <a:p>
            <a:r>
              <a:rPr lang="de-DE" sz="1050" dirty="0"/>
              <a:t>(opel,0.12493873660829993)</a:t>
            </a:r>
          </a:p>
          <a:p>
            <a:r>
              <a:rPr lang="de-DE" sz="1050" dirty="0"/>
              <a:t>(verkaufszahlen,0.6020599913279624)</a:t>
            </a:r>
          </a:p>
          <a:p>
            <a:r>
              <a:rPr lang="de-DE" sz="1050" dirty="0"/>
              <a:t>(vw,0.3010299956639812)</a:t>
            </a:r>
          </a:p>
        </p:txBody>
      </p:sp>
      <p:sp>
        <p:nvSpPr>
          <p:cNvPr id="6" name="Rechteck 5"/>
          <p:cNvSpPr/>
          <p:nvPr/>
        </p:nvSpPr>
        <p:spPr>
          <a:xfrm>
            <a:off x="5284024" y="4335989"/>
            <a:ext cx="2617469" cy="846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50" dirty="0"/>
              <a:t>(Tweet1, [</a:t>
            </a:r>
            <a:r>
              <a:rPr lang="de-DE" sz="1050" dirty="0" err="1"/>
              <a:t>vw</a:t>
            </a:r>
            <a:r>
              <a:rPr lang="de-DE" sz="1050" dirty="0"/>
              <a:t>, großes, </a:t>
            </a:r>
            <a:r>
              <a:rPr lang="de-DE" sz="1050" dirty="0" err="1"/>
              <a:t>abgasproblem</a:t>
            </a:r>
            <a:r>
              <a:rPr lang="de-DE" sz="1050" dirty="0"/>
              <a:t>])</a:t>
            </a:r>
          </a:p>
          <a:p>
            <a:r>
              <a:rPr lang="de-DE" sz="1050" dirty="0"/>
              <a:t>(Tweet2, [verkaufszahlen, </a:t>
            </a:r>
            <a:r>
              <a:rPr lang="de-DE" sz="1050" dirty="0" err="1"/>
              <a:t>opel</a:t>
            </a:r>
            <a:r>
              <a:rPr lang="de-DE" sz="1050" dirty="0"/>
              <a:t>, hervorragend])</a:t>
            </a:r>
          </a:p>
          <a:p>
            <a:r>
              <a:rPr lang="de-DE" sz="1050" dirty="0"/>
              <a:t>(Tweet3, [</a:t>
            </a:r>
            <a:r>
              <a:rPr lang="de-DE" sz="1050" dirty="0" err="1"/>
              <a:t>abgasproblem</a:t>
            </a:r>
            <a:r>
              <a:rPr lang="de-DE" sz="1050" dirty="0"/>
              <a:t>, </a:t>
            </a:r>
            <a:r>
              <a:rPr lang="de-DE" sz="1050" dirty="0" err="1"/>
              <a:t>opel</a:t>
            </a:r>
            <a:r>
              <a:rPr lang="de-DE" sz="1050" dirty="0"/>
              <a:t>, erkannt])</a:t>
            </a:r>
          </a:p>
          <a:p>
            <a:r>
              <a:rPr lang="de-DE" sz="1050" dirty="0"/>
              <a:t>(Tweet4, [</a:t>
            </a:r>
            <a:r>
              <a:rPr lang="de-DE" sz="1050" dirty="0" err="1"/>
              <a:t>vw</a:t>
            </a:r>
            <a:r>
              <a:rPr lang="de-DE" sz="1050" dirty="0"/>
              <a:t>, </a:t>
            </a:r>
            <a:r>
              <a:rPr lang="de-DE" sz="1050" dirty="0" err="1"/>
              <a:t>opel</a:t>
            </a:r>
            <a:r>
              <a:rPr lang="de-DE" sz="1050" dirty="0"/>
              <a:t>, </a:t>
            </a:r>
            <a:r>
              <a:rPr lang="de-DE" sz="1050" dirty="0" err="1"/>
              <a:t>abgasproblem</a:t>
            </a:r>
            <a:r>
              <a:rPr lang="de-DE" sz="1050" dirty="0"/>
              <a:t>])</a:t>
            </a:r>
          </a:p>
        </p:txBody>
      </p:sp>
      <p:sp>
        <p:nvSpPr>
          <p:cNvPr id="7" name="Rechteck 6"/>
          <p:cNvSpPr/>
          <p:nvPr/>
        </p:nvSpPr>
        <p:spPr>
          <a:xfrm>
            <a:off x="3526584" y="1908230"/>
            <a:ext cx="2105512" cy="16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50" dirty="0"/>
              <a:t>(abgasproblem,erkannt,1)</a:t>
            </a:r>
          </a:p>
          <a:p>
            <a:r>
              <a:rPr lang="de-DE" sz="1050" dirty="0"/>
              <a:t>(abgasproblem,großes,1)</a:t>
            </a:r>
          </a:p>
          <a:p>
            <a:r>
              <a:rPr lang="de-DE" sz="1050" dirty="0"/>
              <a:t>(abgasproblem,opel,2)</a:t>
            </a:r>
          </a:p>
          <a:p>
            <a:r>
              <a:rPr lang="de-DE" sz="1050" dirty="0"/>
              <a:t>(abgasproblem,vw,2)</a:t>
            </a:r>
          </a:p>
          <a:p>
            <a:r>
              <a:rPr lang="de-DE" sz="1050" dirty="0"/>
              <a:t>(erkannt,opel,1)</a:t>
            </a:r>
          </a:p>
          <a:p>
            <a:r>
              <a:rPr lang="de-DE" sz="1050" dirty="0"/>
              <a:t>(großes,vw,1)</a:t>
            </a:r>
          </a:p>
          <a:p>
            <a:r>
              <a:rPr lang="de-DE" sz="1050" dirty="0"/>
              <a:t>(hervorragend,opel,1)</a:t>
            </a:r>
          </a:p>
          <a:p>
            <a:r>
              <a:rPr lang="de-DE" sz="1050" dirty="0"/>
              <a:t>(hervorragend,verkaufszahlen,1)</a:t>
            </a:r>
          </a:p>
          <a:p>
            <a:r>
              <a:rPr lang="de-DE" sz="1050" dirty="0"/>
              <a:t>(opel,verkaufszahlen,1)</a:t>
            </a:r>
          </a:p>
          <a:p>
            <a:r>
              <a:rPr lang="de-DE" sz="1050" dirty="0"/>
              <a:t>(opel,vw,1)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313" y="1911927"/>
            <a:ext cx="2391301" cy="1933125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H="1" flipV="1">
            <a:off x="4794092" y="3605942"/>
            <a:ext cx="1405307" cy="6102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302821" y="3863613"/>
            <a:ext cx="2015346" cy="6735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2845899" y="4609808"/>
            <a:ext cx="1472268" cy="11856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4412545" y="4588120"/>
            <a:ext cx="71487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5792458" y="2714409"/>
            <a:ext cx="526318" cy="62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632315" y="4319088"/>
            <a:ext cx="1339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cs typeface="Times New Roman" panose="02020603050405020304" pitchFamily="18" charset="0"/>
              </a:rPr>
              <a:t>Join</a:t>
            </a:r>
            <a:br>
              <a:rPr lang="de-DE" sz="1050" dirty="0">
                <a:cs typeface="Times New Roman" panose="02020603050405020304" pitchFamily="18" charset="0"/>
              </a:rPr>
            </a:br>
            <a:r>
              <a:rPr lang="de-DE" sz="1050" dirty="0">
                <a:cs typeface="Times New Roman" panose="02020603050405020304" pitchFamily="18" charset="0"/>
              </a:rPr>
              <a:t>Ergebnis: Für jeden Tweet die relevanten Wörter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22910" y="3266575"/>
            <a:ext cx="20810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cs typeface="Times New Roman" panose="02020603050405020304" pitchFamily="18" charset="0"/>
              </a:rPr>
              <a:t>Tweets ohne Füllwörter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22909" y="4911686"/>
            <a:ext cx="2309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cs typeface="Times New Roman" panose="02020603050405020304" pitchFamily="18" charset="0"/>
              </a:rPr>
              <a:t>Ersten 50 Wörter nach IDF-Wert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617659" y="3908688"/>
            <a:ext cx="9124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cs typeface="Times New Roman" panose="02020603050405020304" pitchFamily="18" charset="0"/>
              </a:rPr>
              <a:t>Edge-Mapper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46695" y="1662665"/>
            <a:ext cx="14807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cs typeface="Times New Roman" panose="02020603050405020304" pitchFamily="18" charset="0"/>
              </a:rPr>
              <a:t>Gelly</a:t>
            </a:r>
            <a:r>
              <a:rPr lang="de-DE" sz="1050" dirty="0">
                <a:cs typeface="Times New Roman" panose="02020603050405020304" pitchFamily="18" charset="0"/>
              </a:rPr>
              <a:t>-Graph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705299" y="2438260"/>
            <a:ext cx="1230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cs typeface="Times New Roman" panose="02020603050405020304" pitchFamily="18" charset="0"/>
              </a:rPr>
              <a:t>Visualisierung</a:t>
            </a:r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27" name="Fußzeilenplatzhalt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HammaNn</a:t>
            </a:r>
            <a:r>
              <a:rPr lang="en-US" dirty="0"/>
              <a:t>/</a:t>
            </a:r>
            <a:r>
              <a:rPr lang="en-US" dirty="0" err="1"/>
              <a:t>Hartwig</a:t>
            </a:r>
            <a:r>
              <a:rPr lang="en-US" dirty="0"/>
              <a:t>/</a:t>
            </a:r>
            <a:r>
              <a:rPr lang="en-US" dirty="0" err="1"/>
              <a:t>Mäder</a:t>
            </a:r>
            <a:endParaRPr lang="en-US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02571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Chinese </a:t>
            </a:r>
            <a:r>
              <a:rPr lang="de-DE" dirty="0" err="1"/>
              <a:t>Whisper</a:t>
            </a:r>
            <a:r>
              <a:rPr lang="de-DE" dirty="0"/>
              <a:t> (eigene Implementierung)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Ein Knoten nimmt stärkste Gruppe in Umgebung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Community </a:t>
            </a:r>
            <a:r>
              <a:rPr lang="de-DE" dirty="0" err="1"/>
              <a:t>Detection</a:t>
            </a:r>
            <a:r>
              <a:rPr lang="de-DE" dirty="0"/>
              <a:t> (Flink)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Beide abhängig von Anzahl der </a:t>
            </a:r>
            <a:r>
              <a:rPr lang="de-DE" dirty="0" err="1">
                <a:sym typeface="Wingdings" panose="05000000000000000000" pitchFamily="2" charset="2"/>
              </a:rPr>
              <a:t>Iterations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39707" y="4352255"/>
            <a:ext cx="4106246" cy="96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50" dirty="0"/>
              <a:t>{"</a:t>
            </a:r>
            <a:r>
              <a:rPr lang="de-DE" sz="1050" dirty="0" err="1"/>
              <a:t>group</a:t>
            </a:r>
            <a:r>
              <a:rPr lang="de-DE" sz="1050" dirty="0"/>
              <a:t>": 18, "</a:t>
            </a:r>
            <a:r>
              <a:rPr lang="de-DE" sz="1050" dirty="0" err="1"/>
              <a:t>words</a:t>
            </a:r>
            <a:r>
              <a:rPr lang="de-DE" sz="1050" dirty="0"/>
              <a:t>": ["</a:t>
            </a:r>
            <a:r>
              <a:rPr lang="de-DE" sz="1050" u="sng" dirty="0" err="1"/>
              <a:t>polizei</a:t>
            </a:r>
            <a:r>
              <a:rPr lang="de-DE" sz="1050" u="sng" dirty="0"/>
              <a:t>", "</a:t>
            </a:r>
            <a:r>
              <a:rPr lang="de-DE" sz="1050" u="sng" dirty="0" err="1"/>
              <a:t>opfer</a:t>
            </a:r>
            <a:r>
              <a:rPr lang="de-DE" sz="1050" u="sng" dirty="0"/>
              <a:t>", "</a:t>
            </a:r>
            <a:r>
              <a:rPr lang="de-DE" sz="1050" u="sng" dirty="0" err="1"/>
              <a:t>merkel</a:t>
            </a:r>
            <a:r>
              <a:rPr lang="de-DE" sz="1050" u="sng" dirty="0"/>
              <a:t>", "</a:t>
            </a:r>
            <a:r>
              <a:rPr lang="de-DE" sz="1050" u="sng" dirty="0" err="1"/>
              <a:t>olympia</a:t>
            </a:r>
            <a:r>
              <a:rPr lang="de-DE" sz="1050" u="sng" dirty="0"/>
              <a:t>", "deutschen", "</a:t>
            </a:r>
            <a:r>
              <a:rPr lang="de-DE" sz="1050" u="sng" dirty="0" err="1"/>
              <a:t>türkei</a:t>
            </a:r>
            <a:r>
              <a:rPr lang="de-DE" sz="1050" u="sng" dirty="0"/>
              <a:t>", "</a:t>
            </a:r>
            <a:r>
              <a:rPr lang="de-DE" sz="1050" u="sng" dirty="0" err="1"/>
              <a:t>täter</a:t>
            </a:r>
            <a:r>
              <a:rPr lang="de-DE" sz="1050" u="sng" dirty="0"/>
              <a:t>", "</a:t>
            </a:r>
            <a:r>
              <a:rPr lang="de-DE" sz="1050" u="sng" dirty="0" err="1"/>
              <a:t>bundeswehr</a:t>
            </a:r>
            <a:r>
              <a:rPr lang="de-DE" sz="1050" u="sng" dirty="0"/>
              <a:t>", "</a:t>
            </a:r>
            <a:r>
              <a:rPr lang="de-DE" sz="1050" u="sng" dirty="0" err="1"/>
              <a:t>bayern</a:t>
            </a:r>
            <a:r>
              <a:rPr lang="de-DE" sz="1050" u="sng" dirty="0"/>
              <a:t>", "</a:t>
            </a:r>
            <a:r>
              <a:rPr lang="de-DE" sz="1050" u="sng" dirty="0" err="1"/>
              <a:t>rio</a:t>
            </a:r>
            <a:r>
              <a:rPr lang="de-DE" sz="1050" u="sng" dirty="0"/>
              <a:t>", "</a:t>
            </a:r>
            <a:r>
              <a:rPr lang="de-DE" sz="1050" u="sng" dirty="0" err="1"/>
              <a:t>amoklauf</a:t>
            </a:r>
            <a:r>
              <a:rPr lang="de-DE" sz="1050" u="sng" dirty="0"/>
              <a:t>", "</a:t>
            </a:r>
            <a:r>
              <a:rPr lang="de-DE" sz="1050" u="sng" dirty="0" err="1"/>
              <a:t>darknet</a:t>
            </a:r>
            <a:r>
              <a:rPr lang="de-DE" sz="1050" u="sng" dirty="0"/>
              <a:t>", "</a:t>
            </a:r>
            <a:r>
              <a:rPr lang="de-DE" sz="1050" u="sng" dirty="0" err="1"/>
              <a:t>david</a:t>
            </a:r>
            <a:r>
              <a:rPr lang="de-DE" sz="1050" u="sng" dirty="0"/>
              <a:t>"], "</a:t>
            </a:r>
            <a:r>
              <a:rPr lang="de-DE" sz="1050" u="sng" dirty="0" err="1"/>
              <a:t>sources</a:t>
            </a:r>
            <a:r>
              <a:rPr lang="de-DE" sz="1050" u="sng" dirty="0"/>
              <a:t>": [{"</a:t>
            </a:r>
            <a:r>
              <a:rPr lang="de-DE" sz="1050" u="sng" dirty="0" err="1"/>
              <a:t>name</a:t>
            </a:r>
            <a:r>
              <a:rPr lang="de-DE" sz="1050" u="sng" dirty="0"/>
              <a:t>": "FAZ.NET", "</a:t>
            </a:r>
            <a:r>
              <a:rPr lang="de-DE" sz="1050" u="sng" dirty="0" err="1"/>
              <a:t>count</a:t>
            </a:r>
            <a:r>
              <a:rPr lang="de-DE" sz="1050" u="sng" dirty="0"/>
              <a:t>": 92}, {"</a:t>
            </a:r>
            <a:r>
              <a:rPr lang="de-DE" sz="1050" u="sng" dirty="0" err="1"/>
              <a:t>name</a:t>
            </a:r>
            <a:r>
              <a:rPr lang="de-DE" sz="1050" u="sng" dirty="0"/>
              <a:t>": "Süddeutsche Zeitung", "</a:t>
            </a:r>
            <a:r>
              <a:rPr lang="de-DE" sz="1050" u="sng" dirty="0" err="1"/>
              <a:t>count</a:t>
            </a:r>
            <a:r>
              <a:rPr lang="de-DE" sz="1050" u="sng" dirty="0"/>
              <a:t>": 113}, {"</a:t>
            </a:r>
            <a:r>
              <a:rPr lang="de-DE" sz="1050" u="sng" dirty="0" err="1"/>
              <a:t>name</a:t>
            </a:r>
            <a:r>
              <a:rPr lang="de-DE" sz="1050" u="sng" dirty="0"/>
              <a:t>": "junge Welt", "</a:t>
            </a:r>
            <a:r>
              <a:rPr lang="de-DE" sz="1050" u="sng" dirty="0" err="1"/>
              <a:t>count</a:t>
            </a:r>
            <a:r>
              <a:rPr lang="de-DE" sz="1050" u="sng" dirty="0"/>
              <a:t>": 10}, {"</a:t>
            </a:r>
            <a:r>
              <a:rPr lang="de-DE" sz="1050" u="sng" dirty="0" err="1"/>
              <a:t>name</a:t>
            </a:r>
            <a:r>
              <a:rPr lang="de-DE" sz="1050" u="sng" dirty="0"/>
              <a:t>": "SPIEGEL ONLINE", "</a:t>
            </a:r>
            <a:r>
              <a:rPr lang="de-DE" sz="1050" u="sng" dirty="0" err="1"/>
              <a:t>count</a:t>
            </a:r>
            <a:r>
              <a:rPr lang="de-DE" sz="1050" u="sng" dirty="0"/>
              <a:t>": 99}]}</a:t>
            </a:r>
            <a:endParaRPr lang="de-DE" sz="105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946" y="4065056"/>
            <a:ext cx="2655362" cy="1534715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>
            <a:off x="4780811" y="4812220"/>
            <a:ext cx="7675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706259" y="4485087"/>
            <a:ext cx="9685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Visualisierung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HammanN</a:t>
            </a:r>
            <a:r>
              <a:rPr lang="en-US" dirty="0"/>
              <a:t>/</a:t>
            </a:r>
            <a:r>
              <a:rPr lang="en-US" dirty="0" err="1"/>
              <a:t>Hartwig</a:t>
            </a:r>
            <a:r>
              <a:rPr lang="en-US" dirty="0"/>
              <a:t>/</a:t>
            </a:r>
            <a:r>
              <a:rPr lang="en-US" dirty="0" err="1"/>
              <a:t>Mäder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Beantwortung der Fragen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568030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Über welche Themen wurde im Juli 2016 häufig berichtet?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Welche Ereignisse/Personen standen währenddessen im Zusammenhang zueinander?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Welche Nachrichtendienste schrieben innerhalb dieses Zeitraums über ähnliche Themen?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Berichten alle Nachrichtendienste ähnlich oft über Trump?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Wann hat FAZ.NET angefangen, über den </a:t>
            </a:r>
            <a:r>
              <a:rPr lang="de-DE" dirty="0" err="1"/>
              <a:t>Brexit</a:t>
            </a:r>
            <a:r>
              <a:rPr lang="de-DE" dirty="0"/>
              <a:t> zu berichten?</a:t>
            </a:r>
          </a:p>
        </p:txBody>
      </p:sp>
      <p:pic>
        <p:nvPicPr>
          <p:cNvPr id="5" name="Picture 2" descr="http://static.cosmiq.de/data/de/d86/02/d8602fa4fcb9b86cc0f86ecc3c2280fa_1_orig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69" y="1846369"/>
            <a:ext cx="223484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HammanN</a:t>
            </a:r>
            <a:r>
              <a:rPr lang="en-US" dirty="0"/>
              <a:t>/</a:t>
            </a:r>
            <a:r>
              <a:rPr lang="en-US" dirty="0" err="1"/>
              <a:t>Hartwig</a:t>
            </a:r>
            <a:r>
              <a:rPr lang="en-US" dirty="0"/>
              <a:t>/</a:t>
            </a:r>
            <a:r>
              <a:rPr lang="en-US" dirty="0" err="1"/>
              <a:t>Mäder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2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4. August 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HammaNn</a:t>
            </a:r>
            <a:r>
              <a:rPr lang="en-US" dirty="0"/>
              <a:t>/</a:t>
            </a:r>
            <a:r>
              <a:rPr lang="en-US" dirty="0" err="1"/>
              <a:t>Hartwig</a:t>
            </a:r>
            <a:r>
              <a:rPr lang="en-US" dirty="0"/>
              <a:t>/</a:t>
            </a:r>
            <a:r>
              <a:rPr lang="en-US" dirty="0" err="1"/>
              <a:t>Mäder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7512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583</Words>
  <Application>Microsoft Office PowerPoint</Application>
  <PresentationFormat>Bildschirmpräsentation (4:3)</PresentationFormat>
  <Paragraphs>146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Rückblick</vt:lpstr>
      <vt:lpstr>Big Data Praktikum zum Thema: Themenanalyse von Nachrichtendiensten mittels Twitter</vt:lpstr>
      <vt:lpstr>Gliederung  1. Einleitung und Motivation 2. Konzeptioneller Entwurf 3. Demo</vt:lpstr>
      <vt:lpstr>Motivation</vt:lpstr>
      <vt:lpstr>Aufgabenstellung</vt:lpstr>
      <vt:lpstr>Ermittlung der Tweets und Berechnung der IDF-Werte</vt:lpstr>
      <vt:lpstr>Erstellung des Kookkurrenzgraphen</vt:lpstr>
      <vt:lpstr>Clustering</vt:lpstr>
      <vt:lpstr>Beantwortung der Fragen</vt:lpstr>
      <vt:lpstr>Demo.</vt:lpstr>
      <vt:lpstr>Ihre Fragen?</vt:lpstr>
      <vt:lpstr>Danke.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Praktikum zum Thema: Themenanalyse von Nachrichtendiensten mittels Twitter</dc:title>
  <dc:creator>mattis</dc:creator>
  <cp:lastModifiedBy>Felix</cp:lastModifiedBy>
  <cp:revision>12</cp:revision>
  <dcterms:created xsi:type="dcterms:W3CDTF">2016-08-03T16:35:12Z</dcterms:created>
  <dcterms:modified xsi:type="dcterms:W3CDTF">2016-08-04T12:46:59Z</dcterms:modified>
</cp:coreProperties>
</file>