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>
        <p:scale>
          <a:sx n="83" d="100"/>
          <a:sy n="83" d="100"/>
        </p:scale>
        <p:origin x="-130" y="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4/15/2022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B3D1-3174-439C-AA55-EDB23A70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CB2A-3DF8-4EFD-8713-3F063F4E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use the </a:t>
            </a:r>
            <a:r>
              <a:rPr lang="en-US" i="1" dirty="0"/>
              <a:t>whole </a:t>
            </a:r>
            <a:r>
              <a:rPr lang="en-US" dirty="0"/>
              <a:t>dataset as validation once</a:t>
            </a:r>
          </a:p>
          <a:p>
            <a:r>
              <a:rPr lang="en-US" dirty="0"/>
              <a:t>Give a better statistical sense of model performance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6A2695-B15A-4835-89EA-D70D1FB9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3429000"/>
            <a:ext cx="86010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F97A-27B5-48ED-89C5-001F1253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B726-C1D2-4EF7-9F4A-32A355C0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the similarity of the true data and prediction is seen as the shortest distance between the two curves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B342D90-8FF5-49F9-A72E-ACF45BFB35AB}"/>
              </a:ext>
            </a:extLst>
          </p:cNvPr>
          <p:cNvSpPr/>
          <p:nvPr/>
        </p:nvSpPr>
        <p:spPr>
          <a:xfrm>
            <a:off x="2041236" y="3374992"/>
            <a:ext cx="8294255" cy="1488010"/>
          </a:xfrm>
          <a:custGeom>
            <a:avLst/>
            <a:gdLst>
              <a:gd name="connsiteX0" fmla="*/ 0 w 8294255"/>
              <a:gd name="connsiteY0" fmla="*/ 679772 h 1488010"/>
              <a:gd name="connsiteX1" fmla="*/ 489528 w 8294255"/>
              <a:gd name="connsiteY1" fmla="*/ 42463 h 1488010"/>
              <a:gd name="connsiteX2" fmla="*/ 2179782 w 8294255"/>
              <a:gd name="connsiteY2" fmla="*/ 689008 h 1488010"/>
              <a:gd name="connsiteX3" fmla="*/ 3860800 w 8294255"/>
              <a:gd name="connsiteY3" fmla="*/ 14753 h 1488010"/>
              <a:gd name="connsiteX4" fmla="*/ 5818909 w 8294255"/>
              <a:gd name="connsiteY4" fmla="*/ 1483335 h 1488010"/>
              <a:gd name="connsiteX5" fmla="*/ 8294255 w 8294255"/>
              <a:gd name="connsiteY5" fmla="*/ 513517 h 1488010"/>
              <a:gd name="connsiteX6" fmla="*/ 8294255 w 8294255"/>
              <a:gd name="connsiteY6" fmla="*/ 513517 h 14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4255" h="1488010">
                <a:moveTo>
                  <a:pt x="0" y="679772"/>
                </a:moveTo>
                <a:cubicBezTo>
                  <a:pt x="63115" y="360348"/>
                  <a:pt x="126231" y="40924"/>
                  <a:pt x="489528" y="42463"/>
                </a:cubicBezTo>
                <a:cubicBezTo>
                  <a:pt x="852825" y="44002"/>
                  <a:pt x="1617903" y="693626"/>
                  <a:pt x="2179782" y="689008"/>
                </a:cubicBezTo>
                <a:cubicBezTo>
                  <a:pt x="2741661" y="684390"/>
                  <a:pt x="3254279" y="-117635"/>
                  <a:pt x="3860800" y="14753"/>
                </a:cubicBezTo>
                <a:cubicBezTo>
                  <a:pt x="4467321" y="147141"/>
                  <a:pt x="5080000" y="1400208"/>
                  <a:pt x="5818909" y="1483335"/>
                </a:cubicBezTo>
                <a:cubicBezTo>
                  <a:pt x="6557818" y="1566462"/>
                  <a:pt x="8294255" y="513517"/>
                  <a:pt x="8294255" y="513517"/>
                </a:cubicBezTo>
                <a:lnTo>
                  <a:pt x="8294255" y="513517"/>
                </a:lnTo>
              </a:path>
            </a:pathLst>
          </a:cu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ADCF43-6FC2-4887-84AB-477EB2E318E8}"/>
              </a:ext>
            </a:extLst>
          </p:cNvPr>
          <p:cNvSpPr/>
          <p:nvPr/>
        </p:nvSpPr>
        <p:spPr>
          <a:xfrm>
            <a:off x="2179782" y="3403781"/>
            <a:ext cx="8054109" cy="1633848"/>
          </a:xfrm>
          <a:custGeom>
            <a:avLst/>
            <a:gdLst>
              <a:gd name="connsiteX0" fmla="*/ 0 w 8054109"/>
              <a:gd name="connsiteY0" fmla="*/ 872655 h 1633848"/>
              <a:gd name="connsiteX1" fmla="*/ 397163 w 8054109"/>
              <a:gd name="connsiteY1" fmla="*/ 244583 h 1633848"/>
              <a:gd name="connsiteX2" fmla="*/ 2041236 w 8054109"/>
              <a:gd name="connsiteY2" fmla="*/ 438546 h 1633848"/>
              <a:gd name="connsiteX3" fmla="*/ 3583709 w 8054109"/>
              <a:gd name="connsiteY3" fmla="*/ 41383 h 1633848"/>
              <a:gd name="connsiteX4" fmla="*/ 5310909 w 8054109"/>
              <a:gd name="connsiteY4" fmla="*/ 1611564 h 1633848"/>
              <a:gd name="connsiteX5" fmla="*/ 6982691 w 8054109"/>
              <a:gd name="connsiteY5" fmla="*/ 928074 h 1633848"/>
              <a:gd name="connsiteX6" fmla="*/ 8054109 w 8054109"/>
              <a:gd name="connsiteY6" fmla="*/ 392364 h 163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4109" h="1633848">
                <a:moveTo>
                  <a:pt x="0" y="872655"/>
                </a:moveTo>
                <a:cubicBezTo>
                  <a:pt x="28478" y="594794"/>
                  <a:pt x="56957" y="316934"/>
                  <a:pt x="397163" y="244583"/>
                </a:cubicBezTo>
                <a:cubicBezTo>
                  <a:pt x="737369" y="172232"/>
                  <a:pt x="1510145" y="472413"/>
                  <a:pt x="2041236" y="438546"/>
                </a:cubicBezTo>
                <a:cubicBezTo>
                  <a:pt x="2572327" y="404679"/>
                  <a:pt x="3038764" y="-154120"/>
                  <a:pt x="3583709" y="41383"/>
                </a:cubicBezTo>
                <a:cubicBezTo>
                  <a:pt x="4128655" y="236886"/>
                  <a:pt x="4744412" y="1463782"/>
                  <a:pt x="5310909" y="1611564"/>
                </a:cubicBezTo>
                <a:cubicBezTo>
                  <a:pt x="5877406" y="1759346"/>
                  <a:pt x="6525491" y="1131274"/>
                  <a:pt x="6982691" y="928074"/>
                </a:cubicBezTo>
                <a:cubicBezTo>
                  <a:pt x="7439891" y="724874"/>
                  <a:pt x="7747000" y="558619"/>
                  <a:pt x="8054109" y="392364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F20A8-1056-4C8D-A540-2095325DA6AF}"/>
              </a:ext>
            </a:extLst>
          </p:cNvPr>
          <p:cNvCxnSpPr>
            <a:cxnSpLocks/>
          </p:cNvCxnSpPr>
          <p:nvPr/>
        </p:nvCxnSpPr>
        <p:spPr>
          <a:xfrm flipH="1" flipV="1">
            <a:off x="2133972" y="3645024"/>
            <a:ext cx="216024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36F2C-D626-4420-B658-817CC6ABD0EC}"/>
              </a:ext>
            </a:extLst>
          </p:cNvPr>
          <p:cNvCxnSpPr>
            <a:cxnSpLocks/>
          </p:cNvCxnSpPr>
          <p:nvPr/>
        </p:nvCxnSpPr>
        <p:spPr>
          <a:xfrm flipH="1">
            <a:off x="6291964" y="3735505"/>
            <a:ext cx="144016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197EAF-51ED-46EF-ACB3-59D8A171B1BC}"/>
              </a:ext>
            </a:extLst>
          </p:cNvPr>
          <p:cNvCxnSpPr>
            <a:cxnSpLocks/>
          </p:cNvCxnSpPr>
          <p:nvPr/>
        </p:nvCxnSpPr>
        <p:spPr>
          <a:xfrm flipH="1">
            <a:off x="7030516" y="4525818"/>
            <a:ext cx="192320" cy="199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8824-15F3-4C78-9F44-673C1EDD1A49}"/>
              </a:ext>
            </a:extLst>
          </p:cNvPr>
          <p:cNvCxnSpPr>
            <a:cxnSpLocks/>
          </p:cNvCxnSpPr>
          <p:nvPr/>
        </p:nvCxnSpPr>
        <p:spPr>
          <a:xfrm>
            <a:off x="9838828" y="4005064"/>
            <a:ext cx="72008" cy="127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3FB48-5421-49BD-956F-3F8856371205}"/>
              </a:ext>
            </a:extLst>
          </p:cNvPr>
          <p:cNvSpPr txBox="1"/>
          <p:nvPr/>
        </p:nvSpPr>
        <p:spPr>
          <a:xfrm>
            <a:off x="2422004" y="4725144"/>
            <a:ext cx="13436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True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Prediction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Intuitive error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521ED8-0340-4F7C-808A-C3780468B7E5}"/>
              </a:ext>
            </a:extLst>
          </p:cNvPr>
          <p:cNvCxnSpPr/>
          <p:nvPr/>
        </p:nvCxnSpPr>
        <p:spPr>
          <a:xfrm>
            <a:off x="2277988" y="4869160"/>
            <a:ext cx="216024" cy="0"/>
          </a:xfrm>
          <a:prstGeom prst="line">
            <a:avLst/>
          </a:prstGeom>
          <a:ln w="28575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FE91EE-2E96-49BE-8D20-806F2C989660}"/>
              </a:ext>
            </a:extLst>
          </p:cNvPr>
          <p:cNvCxnSpPr/>
          <p:nvPr/>
        </p:nvCxnSpPr>
        <p:spPr>
          <a:xfrm>
            <a:off x="2277988" y="5085184"/>
            <a:ext cx="216024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02A55A-5B0E-4DC5-A2CA-9093199AC712}"/>
              </a:ext>
            </a:extLst>
          </p:cNvPr>
          <p:cNvCxnSpPr/>
          <p:nvPr/>
        </p:nvCxnSpPr>
        <p:spPr>
          <a:xfrm>
            <a:off x="2277988" y="5301208"/>
            <a:ext cx="216024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F97A-27B5-48ED-89C5-001F1253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B726-C1D2-4EF7-9F4A-32A355C0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forecasting however, only the vertical error is important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B342D90-8FF5-49F9-A72E-ACF45BFB35AB}"/>
              </a:ext>
            </a:extLst>
          </p:cNvPr>
          <p:cNvSpPr/>
          <p:nvPr/>
        </p:nvSpPr>
        <p:spPr>
          <a:xfrm>
            <a:off x="2041236" y="3374992"/>
            <a:ext cx="8294255" cy="1488010"/>
          </a:xfrm>
          <a:custGeom>
            <a:avLst/>
            <a:gdLst>
              <a:gd name="connsiteX0" fmla="*/ 0 w 8294255"/>
              <a:gd name="connsiteY0" fmla="*/ 679772 h 1488010"/>
              <a:gd name="connsiteX1" fmla="*/ 489528 w 8294255"/>
              <a:gd name="connsiteY1" fmla="*/ 42463 h 1488010"/>
              <a:gd name="connsiteX2" fmla="*/ 2179782 w 8294255"/>
              <a:gd name="connsiteY2" fmla="*/ 689008 h 1488010"/>
              <a:gd name="connsiteX3" fmla="*/ 3860800 w 8294255"/>
              <a:gd name="connsiteY3" fmla="*/ 14753 h 1488010"/>
              <a:gd name="connsiteX4" fmla="*/ 5818909 w 8294255"/>
              <a:gd name="connsiteY4" fmla="*/ 1483335 h 1488010"/>
              <a:gd name="connsiteX5" fmla="*/ 8294255 w 8294255"/>
              <a:gd name="connsiteY5" fmla="*/ 513517 h 1488010"/>
              <a:gd name="connsiteX6" fmla="*/ 8294255 w 8294255"/>
              <a:gd name="connsiteY6" fmla="*/ 513517 h 14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4255" h="1488010">
                <a:moveTo>
                  <a:pt x="0" y="679772"/>
                </a:moveTo>
                <a:cubicBezTo>
                  <a:pt x="63115" y="360348"/>
                  <a:pt x="126231" y="40924"/>
                  <a:pt x="489528" y="42463"/>
                </a:cubicBezTo>
                <a:cubicBezTo>
                  <a:pt x="852825" y="44002"/>
                  <a:pt x="1617903" y="693626"/>
                  <a:pt x="2179782" y="689008"/>
                </a:cubicBezTo>
                <a:cubicBezTo>
                  <a:pt x="2741661" y="684390"/>
                  <a:pt x="3254279" y="-117635"/>
                  <a:pt x="3860800" y="14753"/>
                </a:cubicBezTo>
                <a:cubicBezTo>
                  <a:pt x="4467321" y="147141"/>
                  <a:pt x="5080000" y="1400208"/>
                  <a:pt x="5818909" y="1483335"/>
                </a:cubicBezTo>
                <a:cubicBezTo>
                  <a:pt x="6557818" y="1566462"/>
                  <a:pt x="8294255" y="513517"/>
                  <a:pt x="8294255" y="513517"/>
                </a:cubicBezTo>
                <a:lnTo>
                  <a:pt x="8294255" y="513517"/>
                </a:lnTo>
              </a:path>
            </a:pathLst>
          </a:cu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ADCF43-6FC2-4887-84AB-477EB2E318E8}"/>
              </a:ext>
            </a:extLst>
          </p:cNvPr>
          <p:cNvSpPr/>
          <p:nvPr/>
        </p:nvSpPr>
        <p:spPr>
          <a:xfrm>
            <a:off x="2179782" y="3403781"/>
            <a:ext cx="8054109" cy="1633848"/>
          </a:xfrm>
          <a:custGeom>
            <a:avLst/>
            <a:gdLst>
              <a:gd name="connsiteX0" fmla="*/ 0 w 8054109"/>
              <a:gd name="connsiteY0" fmla="*/ 872655 h 1633848"/>
              <a:gd name="connsiteX1" fmla="*/ 397163 w 8054109"/>
              <a:gd name="connsiteY1" fmla="*/ 244583 h 1633848"/>
              <a:gd name="connsiteX2" fmla="*/ 2041236 w 8054109"/>
              <a:gd name="connsiteY2" fmla="*/ 438546 h 1633848"/>
              <a:gd name="connsiteX3" fmla="*/ 3583709 w 8054109"/>
              <a:gd name="connsiteY3" fmla="*/ 41383 h 1633848"/>
              <a:gd name="connsiteX4" fmla="*/ 5310909 w 8054109"/>
              <a:gd name="connsiteY4" fmla="*/ 1611564 h 1633848"/>
              <a:gd name="connsiteX5" fmla="*/ 6982691 w 8054109"/>
              <a:gd name="connsiteY5" fmla="*/ 928074 h 1633848"/>
              <a:gd name="connsiteX6" fmla="*/ 8054109 w 8054109"/>
              <a:gd name="connsiteY6" fmla="*/ 392364 h 163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4109" h="1633848">
                <a:moveTo>
                  <a:pt x="0" y="872655"/>
                </a:moveTo>
                <a:cubicBezTo>
                  <a:pt x="28478" y="594794"/>
                  <a:pt x="56957" y="316934"/>
                  <a:pt x="397163" y="244583"/>
                </a:cubicBezTo>
                <a:cubicBezTo>
                  <a:pt x="737369" y="172232"/>
                  <a:pt x="1510145" y="472413"/>
                  <a:pt x="2041236" y="438546"/>
                </a:cubicBezTo>
                <a:cubicBezTo>
                  <a:pt x="2572327" y="404679"/>
                  <a:pt x="3038764" y="-154120"/>
                  <a:pt x="3583709" y="41383"/>
                </a:cubicBezTo>
                <a:cubicBezTo>
                  <a:pt x="4128655" y="236886"/>
                  <a:pt x="4744412" y="1463782"/>
                  <a:pt x="5310909" y="1611564"/>
                </a:cubicBezTo>
                <a:cubicBezTo>
                  <a:pt x="5877406" y="1759346"/>
                  <a:pt x="6525491" y="1131274"/>
                  <a:pt x="6982691" y="928074"/>
                </a:cubicBezTo>
                <a:cubicBezTo>
                  <a:pt x="7439891" y="724874"/>
                  <a:pt x="7747000" y="558619"/>
                  <a:pt x="8054109" y="392364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F20A8-1056-4C8D-A540-2095325DA6AF}"/>
              </a:ext>
            </a:extLst>
          </p:cNvPr>
          <p:cNvCxnSpPr>
            <a:cxnSpLocks/>
          </p:cNvCxnSpPr>
          <p:nvPr/>
        </p:nvCxnSpPr>
        <p:spPr>
          <a:xfrm flipV="1">
            <a:off x="2349996" y="3429000"/>
            <a:ext cx="0" cy="36004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36F2C-D626-4420-B658-817CC6ABD0EC}"/>
              </a:ext>
            </a:extLst>
          </p:cNvPr>
          <p:cNvCxnSpPr>
            <a:cxnSpLocks/>
          </p:cNvCxnSpPr>
          <p:nvPr/>
        </p:nvCxnSpPr>
        <p:spPr>
          <a:xfrm>
            <a:off x="6291964" y="3573016"/>
            <a:ext cx="0" cy="306505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197EAF-51ED-46EF-ACB3-59D8A171B1BC}"/>
              </a:ext>
            </a:extLst>
          </p:cNvPr>
          <p:cNvCxnSpPr>
            <a:cxnSpLocks/>
          </p:cNvCxnSpPr>
          <p:nvPr/>
        </p:nvCxnSpPr>
        <p:spPr>
          <a:xfrm>
            <a:off x="7019636" y="4322618"/>
            <a:ext cx="0" cy="402526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8824-15F3-4C78-9F44-673C1EDD1A49}"/>
              </a:ext>
            </a:extLst>
          </p:cNvPr>
          <p:cNvCxnSpPr>
            <a:cxnSpLocks/>
          </p:cNvCxnSpPr>
          <p:nvPr/>
        </p:nvCxnSpPr>
        <p:spPr>
          <a:xfrm>
            <a:off x="9838828" y="4005064"/>
            <a:ext cx="7136" cy="169772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3FB48-5421-49BD-956F-3F8856371205}"/>
              </a:ext>
            </a:extLst>
          </p:cNvPr>
          <p:cNvSpPr txBox="1"/>
          <p:nvPr/>
        </p:nvSpPr>
        <p:spPr>
          <a:xfrm>
            <a:off x="2422004" y="4725144"/>
            <a:ext cx="105830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True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Prediction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True error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521ED8-0340-4F7C-808A-C3780468B7E5}"/>
              </a:ext>
            </a:extLst>
          </p:cNvPr>
          <p:cNvCxnSpPr/>
          <p:nvPr/>
        </p:nvCxnSpPr>
        <p:spPr>
          <a:xfrm>
            <a:off x="2277988" y="4869160"/>
            <a:ext cx="216024" cy="0"/>
          </a:xfrm>
          <a:prstGeom prst="line">
            <a:avLst/>
          </a:prstGeom>
          <a:ln w="28575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FE91EE-2E96-49BE-8D20-806F2C989660}"/>
              </a:ext>
            </a:extLst>
          </p:cNvPr>
          <p:cNvCxnSpPr/>
          <p:nvPr/>
        </p:nvCxnSpPr>
        <p:spPr>
          <a:xfrm>
            <a:off x="2277988" y="5085184"/>
            <a:ext cx="216024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02A55A-5B0E-4DC5-A2CA-9093199AC712}"/>
              </a:ext>
            </a:extLst>
          </p:cNvPr>
          <p:cNvCxnSpPr/>
          <p:nvPr/>
        </p:nvCxnSpPr>
        <p:spPr>
          <a:xfrm>
            <a:off x="2277988" y="5301208"/>
            <a:ext cx="216024" cy="0"/>
          </a:xfrm>
          <a:prstGeom prst="line">
            <a:avLst/>
          </a:prstGeom>
          <a:ln w="28575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80A94A-9EC2-470F-A40C-9FD19E2F2DC8}"/>
              </a:ext>
            </a:extLst>
          </p:cNvPr>
          <p:cNvSpPr txBox="1"/>
          <p:nvPr/>
        </p:nvSpPr>
        <p:spPr>
          <a:xfrm>
            <a:off x="7462565" y="5517232"/>
            <a:ext cx="32403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Several published paper have used this trick without acknowledging it</a:t>
            </a:r>
          </a:p>
        </p:txBody>
      </p:sp>
    </p:spTree>
    <p:extLst>
      <p:ext uri="{BB962C8B-B14F-4D97-AF65-F5344CB8AC3E}">
        <p14:creationId xmlns:p14="http://schemas.microsoft.com/office/powerpoint/2010/main" val="189554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90CF-0958-4D99-8595-0DCAD0D6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5E99-EF56-446A-A77D-24896832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 in fold 0 (blue) is way worse than the one of fold 2 (green)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2F5E9E-ED29-4930-9047-819CF1F66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/>
          <a:stretch/>
        </p:blipFill>
        <p:spPr bwMode="auto">
          <a:xfrm>
            <a:off x="1773932" y="2708920"/>
            <a:ext cx="9443164" cy="287464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pic>
        <p:nvPicPr>
          <p:cNvPr id="5" name="Picture Placeholder 4" descr="A close up of a baby&#10;&#10;Description automatically generated with low confidence">
            <a:extLst>
              <a:ext uri="{FF2B5EF4-FFF2-40B4-BE49-F238E27FC236}">
                <a16:creationId xmlns:a16="http://schemas.microsoft.com/office/drawing/2014/main" id="{A8136111-103A-4598-8F6A-7AD0211772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2" b="1435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baseline models: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past</a:t>
            </a:r>
          </a:p>
          <a:p>
            <a:r>
              <a:rPr lang="en-US" dirty="0"/>
              <a:t>Markovian</a:t>
            </a:r>
          </a:p>
          <a:p>
            <a:r>
              <a:rPr lang="en-US" dirty="0"/>
              <a:t>Non-</a:t>
            </a:r>
            <a:r>
              <a:rPr lang="en-US" dirty="0" err="1"/>
              <a:t>markovian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ED91-9918-4B19-8442-22D06C9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02B6-C8A6-4CBD-B0A0-9ED96AA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and easy: </a:t>
            </a:r>
          </a:p>
          <a:p>
            <a:pPr lvl="1"/>
            <a:r>
              <a:rPr lang="en-US" dirty="0"/>
              <a:t>No learning needed</a:t>
            </a:r>
          </a:p>
          <a:p>
            <a:pPr lvl="1"/>
            <a:r>
              <a:rPr lang="en-US" dirty="0"/>
              <a:t>Just consider the system as static:</a:t>
            </a:r>
          </a:p>
          <a:p>
            <a:pPr marL="27432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24036-9438-4E3C-B0F9-0C8B396E1BFD}"/>
                  </a:ext>
                </a:extLst>
              </p:cNvPr>
              <p:cNvSpPr txBox="1"/>
              <p:nvPr/>
            </p:nvSpPr>
            <p:spPr>
              <a:xfrm>
                <a:off x="2349996" y="3356992"/>
                <a:ext cx="1938351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24036-9438-4E3C-B0F9-0C8B396E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96" y="3356992"/>
                <a:ext cx="1938351" cy="535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9D33-5B70-4DCE-97B5-4824A32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E46D-7316-4501-BC76-B535676C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all the information needed is in the last time point</a:t>
            </a:r>
          </a:p>
          <a:p>
            <a:pPr lvl="1"/>
            <a:r>
              <a:rPr lang="en-US" dirty="0"/>
              <a:t>Quick learning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/>
              <p:nvPr/>
            </p:nvSpPr>
            <p:spPr>
              <a:xfrm>
                <a:off x="2322287" y="2922883"/>
                <a:ext cx="2199320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7" y="2922883"/>
                <a:ext cx="2199320" cy="535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9D33-5B70-4DCE-97B5-4824A32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Non-Markovian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E46D-7316-4501-BC76-B535676C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all the information needed is not in the last time point</a:t>
            </a:r>
          </a:p>
          <a:p>
            <a:pPr lvl="1"/>
            <a:r>
              <a:rPr lang="en-US" dirty="0"/>
              <a:t>Longer learning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/>
              <p:nvPr/>
            </p:nvSpPr>
            <p:spPr>
              <a:xfrm>
                <a:off x="2322287" y="2922883"/>
                <a:ext cx="3212418" cy="134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7" y="2922883"/>
                <a:ext cx="3212418" cy="1348767"/>
              </a:xfrm>
              <a:prstGeom prst="rect">
                <a:avLst/>
              </a:prstGeo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9D33-5B70-4DCE-97B5-4824A32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Non-Markovian (In practice)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5E46D-7316-4501-BC76-B535676C9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target is fit separately </a:t>
                </a:r>
              </a:p>
              <a:p>
                <a:r>
                  <a:rPr lang="en-US" dirty="0"/>
                  <a:t>To determine the value of delta:</a:t>
                </a:r>
              </a:p>
              <a:p>
                <a:pPr lvl="1"/>
                <a:r>
                  <a:rPr lang="en-US" dirty="0"/>
                  <a:t>Compute the cross-correlation of y with all the input variables</a:t>
                </a:r>
              </a:p>
              <a:p>
                <a:pPr lvl="1"/>
                <a:r>
                  <a:rPr lang="en-US" dirty="0"/>
                  <a:t>Set a threshold over this value (</a:t>
                </a:r>
                <a:r>
                  <a:rPr lang="en-US" dirty="0" err="1"/>
                  <a:t>eg</a:t>
                </a:r>
                <a:r>
                  <a:rPr lang="en-US" dirty="0"/>
                  <a:t>: 0.2 or 0.5) and a maximum window to remove the periodic characteristics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0 for all variables that do not reach the threshold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5E46D-7316-4501-BC76-B535676C9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/>
              <p:nvPr/>
            </p:nvSpPr>
            <p:spPr>
              <a:xfrm>
                <a:off x="7678588" y="4725144"/>
                <a:ext cx="3576940" cy="134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iΔ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4725144"/>
                <a:ext cx="3576940" cy="1348767"/>
              </a:xfrm>
              <a:prstGeom prst="rect">
                <a:avLst/>
              </a:prstGeom>
              <a:blipFill>
                <a:blip r:embed="rId3"/>
                <a:stretch>
                  <a:fillRect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0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3287-EF1E-45C0-9F18-2901C7CC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FF9A-DC57-4DCA-A9AF-27104365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long-short term memory neural network with the following parameters:</a:t>
            </a:r>
          </a:p>
          <a:p>
            <a:pPr lvl="1"/>
            <a:r>
              <a:rPr lang="en-US" dirty="0"/>
              <a:t>2 Layers</a:t>
            </a:r>
          </a:p>
          <a:p>
            <a:pPr lvl="1"/>
            <a:r>
              <a:rPr lang="en-US" dirty="0"/>
              <a:t>0.3 dropout probability</a:t>
            </a:r>
          </a:p>
          <a:p>
            <a:pPr lvl="1"/>
            <a:r>
              <a:rPr lang="en-US" dirty="0"/>
              <a:t>0.01 l2-weight</a:t>
            </a:r>
          </a:p>
          <a:p>
            <a:pPr lvl="1"/>
            <a:r>
              <a:rPr lang="en-US" dirty="0"/>
              <a:t>Mean squared error loss</a:t>
            </a:r>
          </a:p>
          <a:p>
            <a:pPr lvl="1"/>
            <a:r>
              <a:rPr lang="en-US" dirty="0"/>
              <a:t>512 hidden dimensions</a:t>
            </a:r>
          </a:p>
          <a:p>
            <a:pPr lvl="1"/>
            <a:r>
              <a:rPr lang="en-US" dirty="0"/>
              <a:t>A 15 days context (with a new data each hour)</a:t>
            </a:r>
          </a:p>
          <a:p>
            <a:pPr lvl="1"/>
            <a:r>
              <a:rPr lang="en-US" dirty="0"/>
              <a:t>Time2Vec time encoding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5A6F4D-4BFB-465D-88F1-07A29CBF607B}"/>
              </a:ext>
            </a:extLst>
          </p:cNvPr>
          <p:cNvGrpSpPr/>
          <p:nvPr/>
        </p:nvGrpSpPr>
        <p:grpSpPr>
          <a:xfrm>
            <a:off x="7534572" y="4509120"/>
            <a:ext cx="4536504" cy="1800200"/>
            <a:chOff x="1773932" y="2708920"/>
            <a:chExt cx="7992888" cy="33123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264007-EC78-4D7D-B5D5-EC416DC035EE}"/>
                </a:ext>
              </a:extLst>
            </p:cNvPr>
            <p:cNvSpPr/>
            <p:nvPr/>
          </p:nvSpPr>
          <p:spPr>
            <a:xfrm>
              <a:off x="1773932" y="5301208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E3198F-A166-4477-90F5-5C04C9ED65EE}"/>
                </a:ext>
              </a:extLst>
            </p:cNvPr>
            <p:cNvSpPr/>
            <p:nvPr/>
          </p:nvSpPr>
          <p:spPr>
            <a:xfrm>
              <a:off x="1773932" y="4527122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8D072E-92C0-47C6-BBD5-5A8D0682F810}"/>
                </a:ext>
              </a:extLst>
            </p:cNvPr>
            <p:cNvSpPr/>
            <p:nvPr/>
          </p:nvSpPr>
          <p:spPr>
            <a:xfrm>
              <a:off x="8254652" y="4509120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217402-90E7-4908-B6F4-A5E368811BC5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388559" y="4869160"/>
              <a:ext cx="897541" cy="537501"/>
            </a:xfrm>
            <a:prstGeom prst="straightConnector1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648B22-062B-4F60-82E3-48310D896F85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 flipV="1">
              <a:off x="2494012" y="4869160"/>
              <a:ext cx="3600400" cy="18002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A5CB71-14C1-436B-8A67-F5F9D27414F4}"/>
                </a:ext>
              </a:extLst>
            </p:cNvPr>
            <p:cNvCxnSpPr>
              <a:cxnSpLocks/>
              <a:stCxn id="15" idx="0"/>
              <a:endCxn id="16" idx="1"/>
            </p:cNvCxnSpPr>
            <p:nvPr/>
          </p:nvCxnSpPr>
          <p:spPr>
            <a:xfrm>
              <a:off x="6814492" y="4869160"/>
              <a:ext cx="504056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8CA92B-08BB-44AE-8A53-154FD7C24796}"/>
                </a:ext>
              </a:extLst>
            </p:cNvPr>
            <p:cNvSpPr/>
            <p:nvPr/>
          </p:nvSpPr>
          <p:spPr>
            <a:xfrm>
              <a:off x="1773932" y="2852936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009600-D248-4853-9785-F6AA4AB839D6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>
              <a:off x="2494012" y="3212976"/>
              <a:ext cx="1224136" cy="6350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EB710C-10AE-44F8-A5C3-524D1880F76E}"/>
                </a:ext>
              </a:extLst>
            </p:cNvPr>
            <p:cNvSpPr/>
            <p:nvPr/>
          </p:nvSpPr>
          <p:spPr>
            <a:xfrm>
              <a:off x="8254652" y="2852936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8C0F22-80B5-4D8F-9FFA-BF63AE5584C5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8974732" y="4869160"/>
              <a:ext cx="792088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338744A-F97D-4CB0-BB42-4CAF65576320}"/>
                </a:ext>
              </a:extLst>
            </p:cNvPr>
            <p:cNvSpPr/>
            <p:nvPr/>
          </p:nvSpPr>
          <p:spPr>
            <a:xfrm>
              <a:off x="2782044" y="2708920"/>
              <a:ext cx="5328592" cy="2880320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A707D9CD-CA5F-48FD-B1FB-1AAA88BAB43A}"/>
                </a:ext>
              </a:extLst>
            </p:cNvPr>
            <p:cNvSpPr/>
            <p:nvPr/>
          </p:nvSpPr>
          <p:spPr>
            <a:xfrm>
              <a:off x="6094412" y="4617132"/>
              <a:ext cx="720080" cy="504056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E68DADCF-CED7-4E1F-95BE-CE71F424DF84}"/>
                </a:ext>
              </a:extLst>
            </p:cNvPr>
            <p:cNvSpPr/>
            <p:nvPr/>
          </p:nvSpPr>
          <p:spPr>
            <a:xfrm>
              <a:off x="7318548" y="4653136"/>
              <a:ext cx="432048" cy="432048"/>
            </a:xfrm>
            <a:prstGeom prst="diamond">
              <a:avLst/>
            </a:prstGeom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AEFA1B-3FC5-4081-917E-D20A34AB6B8F}"/>
                </a:ext>
              </a:extLst>
            </p:cNvPr>
            <p:cNvCxnSpPr>
              <a:cxnSpLocks/>
              <a:stCxn id="16" idx="3"/>
              <a:endCxn id="6" idx="2"/>
            </p:cNvCxnSpPr>
            <p:nvPr/>
          </p:nvCxnSpPr>
          <p:spPr>
            <a:xfrm>
              <a:off x="7750596" y="4869160"/>
              <a:ext cx="504056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1AD6C3E0-B13D-44DD-A628-759E9375D757}"/>
                </a:ext>
              </a:extLst>
            </p:cNvPr>
            <p:cNvSpPr/>
            <p:nvPr/>
          </p:nvSpPr>
          <p:spPr>
            <a:xfrm rot="16200000">
              <a:off x="4294212" y="4077072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3C0142BF-A7D3-45CF-9695-A2811D176366}"/>
                </a:ext>
              </a:extLst>
            </p:cNvPr>
            <p:cNvSpPr/>
            <p:nvPr/>
          </p:nvSpPr>
          <p:spPr>
            <a:xfrm rot="16200000">
              <a:off x="5014292" y="4077072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372AAFA7-6322-438B-A807-310971A9F85B}"/>
                </a:ext>
              </a:extLst>
            </p:cNvPr>
            <p:cNvSpPr/>
            <p:nvPr/>
          </p:nvSpPr>
          <p:spPr>
            <a:xfrm rot="5400000">
              <a:off x="7174532" y="3861048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2423855-EB1B-4426-9FE9-1646FDF1BC75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494012" y="4653136"/>
              <a:ext cx="1440160" cy="23402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2FEFE79-4106-4398-9FB6-21285547C03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494012" y="4653136"/>
              <a:ext cx="2160240" cy="23402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EF4ED6C-6C55-4F58-8875-CA70E49DAD7C}"/>
                </a:ext>
              </a:extLst>
            </p:cNvPr>
            <p:cNvCxnSpPr>
              <a:cxnSpLocks/>
              <a:stCxn id="5" idx="6"/>
              <a:endCxn id="19" idx="2"/>
            </p:cNvCxnSpPr>
            <p:nvPr/>
          </p:nvCxnSpPr>
          <p:spPr>
            <a:xfrm flipV="1">
              <a:off x="2494012" y="4653136"/>
              <a:ext cx="2880320" cy="23402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E1C8FE05-7DCC-4C7E-8C77-519BCD667D30}"/>
                </a:ext>
              </a:extLst>
            </p:cNvPr>
            <p:cNvSpPr/>
            <p:nvPr/>
          </p:nvSpPr>
          <p:spPr>
            <a:xfrm>
              <a:off x="5158308" y="3424737"/>
              <a:ext cx="432048" cy="432048"/>
            </a:xfrm>
            <a:prstGeom prst="diamond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C958AD-B9A3-4244-9C54-126902C917CF}"/>
                </a:ext>
              </a:extLst>
            </p:cNvPr>
            <p:cNvCxnSpPr>
              <a:cxnSpLocks/>
              <a:stCxn id="19" idx="0"/>
              <a:endCxn id="24" idx="2"/>
            </p:cNvCxnSpPr>
            <p:nvPr/>
          </p:nvCxnSpPr>
          <p:spPr>
            <a:xfrm flipV="1">
              <a:off x="5374332" y="3856785"/>
              <a:ext cx="0" cy="76271"/>
            </a:xfrm>
            <a:prstGeom prst="line">
              <a:avLst/>
            </a:prstGeom>
            <a:ln w="25400">
              <a:solidFill>
                <a:schemeClr val="accent6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E749856-6C59-4D3A-A28D-E6C97BDCC0DC}"/>
                </a:ext>
              </a:extLst>
            </p:cNvPr>
            <p:cNvCxnSpPr>
              <a:cxnSpLocks/>
              <a:stCxn id="18" idx="0"/>
              <a:endCxn id="24" idx="1"/>
            </p:cNvCxnSpPr>
            <p:nvPr/>
          </p:nvCxnSpPr>
          <p:spPr>
            <a:xfrm rot="5400000" flipH="1" flipV="1">
              <a:off x="4760133" y="3534881"/>
              <a:ext cx="292295" cy="50405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133D9E02-921C-4E07-8E88-710D950BD9C5}"/>
                </a:ext>
              </a:extLst>
            </p:cNvPr>
            <p:cNvSpPr/>
            <p:nvPr/>
          </p:nvSpPr>
          <p:spPr>
            <a:xfrm>
              <a:off x="3718148" y="3003302"/>
              <a:ext cx="432048" cy="432048"/>
            </a:xfrm>
            <a:prstGeom prst="diamond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2D5EF0B-E388-479E-AADC-AA7A52882080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rot="16200000" flipV="1">
              <a:off x="3688494" y="3681028"/>
              <a:ext cx="497706" cy="63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Single Corner Snipped 28">
              <a:extLst>
                <a:ext uri="{FF2B5EF4-FFF2-40B4-BE49-F238E27FC236}">
                  <a16:creationId xmlns:a16="http://schemas.microsoft.com/office/drawing/2014/main" id="{CD18DC00-B2D0-4306-9184-722E0A0F2D86}"/>
                </a:ext>
              </a:extLst>
            </p:cNvPr>
            <p:cNvSpPr/>
            <p:nvPr/>
          </p:nvSpPr>
          <p:spPr>
            <a:xfrm rot="16200000">
              <a:off x="3580482" y="4077072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783E142-2626-4B37-9223-49022BADEDE3}"/>
                </a:ext>
              </a:extLst>
            </p:cNvPr>
            <p:cNvCxnSpPr>
              <a:cxnSpLocks/>
              <a:stCxn id="27" idx="3"/>
              <a:endCxn id="12" idx="2"/>
            </p:cNvCxnSpPr>
            <p:nvPr/>
          </p:nvCxnSpPr>
          <p:spPr>
            <a:xfrm flipV="1">
              <a:off x="4150196" y="3212976"/>
              <a:ext cx="4104456" cy="6350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121AE9-92C8-4AB3-A0AB-098E336907AA}"/>
                </a:ext>
              </a:extLst>
            </p:cNvPr>
            <p:cNvCxnSpPr>
              <a:cxnSpLocks/>
              <a:stCxn id="27" idx="3"/>
              <a:endCxn id="20" idx="2"/>
            </p:cNvCxnSpPr>
            <p:nvPr/>
          </p:nvCxnSpPr>
          <p:spPr>
            <a:xfrm>
              <a:off x="4150196" y="3219326"/>
              <a:ext cx="3384376" cy="497706"/>
            </a:xfrm>
            <a:prstGeom prst="bentConnector2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E56CC2-CC04-40A4-BFDB-79EE5CFD6354}"/>
                </a:ext>
              </a:extLst>
            </p:cNvPr>
            <p:cNvCxnSpPr>
              <a:cxnSpLocks/>
              <a:stCxn id="20" idx="0"/>
              <a:endCxn id="16" idx="0"/>
            </p:cNvCxnSpPr>
            <p:nvPr/>
          </p:nvCxnSpPr>
          <p:spPr>
            <a:xfrm>
              <a:off x="7534572" y="4437112"/>
              <a:ext cx="0" cy="216024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B94380-9A2A-4885-A14E-E66DEB9131B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5374332" y="3212976"/>
              <a:ext cx="0" cy="211761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7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9E17-1241-4B74-94BB-C4CB9412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D345-E4DA-4092-91E2-2D26C898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/>
          <a:p>
            <a:r>
              <a:rPr lang="en-US" dirty="0"/>
              <a:t>Example of 3-fold cross-validation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20CC0-23AC-4D42-B8B6-862351DB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0995" y="1905000"/>
            <a:ext cx="4487333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62F1-019C-441F-AAC3-737CA6C6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Why K-fold?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BAE33-852C-4C7E-9C31-3659B34D125D}"/>
              </a:ext>
            </a:extLst>
          </p:cNvPr>
          <p:cNvSpPr txBox="1"/>
          <p:nvPr/>
        </p:nvSpPr>
        <p:spPr>
          <a:xfrm flipH="1">
            <a:off x="1557908" y="4869160"/>
            <a:ext cx="91450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training data is not representative of the behavior of the model on unseen events: The forecasting score always deteriorate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862994F-F0A6-481C-B647-DDDA6638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00808"/>
            <a:ext cx="9451859" cy="2769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309</Words>
  <Application>Microsoft Office PowerPoint</Application>
  <PresentationFormat>Custom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Consolas</vt:lpstr>
      <vt:lpstr>Corbel</vt:lpstr>
      <vt:lpstr>Chalkboard 16x9</vt:lpstr>
      <vt:lpstr>Baseline models</vt:lpstr>
      <vt:lpstr>Different baseline models:</vt:lpstr>
      <vt:lpstr>Copy past</vt:lpstr>
      <vt:lpstr>Markovian</vt:lpstr>
      <vt:lpstr>Non-Markovian</vt:lpstr>
      <vt:lpstr>Non-Markovian (In practice)</vt:lpstr>
      <vt:lpstr>LSTM</vt:lpstr>
      <vt:lpstr>K-fold cross-validation</vt:lpstr>
      <vt:lpstr>Why K-fold?</vt:lpstr>
      <vt:lpstr>Why k-fold</vt:lpstr>
      <vt:lpstr>About the plots</vt:lpstr>
      <vt:lpstr>About the plots</vt:lpstr>
      <vt:lpstr>Example: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models</dc:title>
  <dc:creator>Vallat Gabriel Rémi</dc:creator>
  <cp:lastModifiedBy>Vallat Gabriel Rémi</cp:lastModifiedBy>
  <cp:revision>3</cp:revision>
  <dcterms:created xsi:type="dcterms:W3CDTF">2022-04-13T13:07:57Z</dcterms:created>
  <dcterms:modified xsi:type="dcterms:W3CDTF">2022-04-20T09:05:39Z</dcterms:modified>
</cp:coreProperties>
</file>