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7"/>
  </p:notesMasterIdLst>
  <p:handoutMasterIdLst>
    <p:handoutMasterId r:id="rId118"/>
  </p:handoutMasterIdLst>
  <p:sldIdLst>
    <p:sldId id="256" r:id="rId5"/>
    <p:sldId id="257" r:id="rId6"/>
    <p:sldId id="267" r:id="rId7"/>
    <p:sldId id="269" r:id="rId8"/>
    <p:sldId id="270" r:id="rId9"/>
    <p:sldId id="313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85" r:id="rId18"/>
    <p:sldId id="279" r:id="rId19"/>
    <p:sldId id="286" r:id="rId20"/>
    <p:sldId id="280" r:id="rId21"/>
    <p:sldId id="281" r:id="rId22"/>
    <p:sldId id="282" r:id="rId23"/>
    <p:sldId id="283" r:id="rId24"/>
    <p:sldId id="284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300" r:id="rId33"/>
    <p:sldId id="294" r:id="rId34"/>
    <p:sldId id="296" r:id="rId35"/>
    <p:sldId id="297" r:id="rId36"/>
    <p:sldId id="298" r:id="rId37"/>
    <p:sldId id="299" r:id="rId38"/>
    <p:sldId id="301" r:id="rId39"/>
    <p:sldId id="304" r:id="rId40"/>
    <p:sldId id="311" r:id="rId41"/>
    <p:sldId id="312" r:id="rId42"/>
    <p:sldId id="305" r:id="rId43"/>
    <p:sldId id="307" r:id="rId44"/>
    <p:sldId id="309" r:id="rId45"/>
    <p:sldId id="308" r:id="rId46"/>
    <p:sldId id="310" r:id="rId47"/>
    <p:sldId id="314" r:id="rId48"/>
    <p:sldId id="388" r:id="rId49"/>
    <p:sldId id="389" r:id="rId50"/>
    <p:sldId id="361" r:id="rId51"/>
    <p:sldId id="362" r:id="rId52"/>
    <p:sldId id="364" r:id="rId53"/>
    <p:sldId id="365" r:id="rId54"/>
    <p:sldId id="363" r:id="rId55"/>
    <p:sldId id="360" r:id="rId56"/>
    <p:sldId id="376" r:id="rId57"/>
    <p:sldId id="377" r:id="rId58"/>
    <p:sldId id="378" r:id="rId59"/>
    <p:sldId id="367" r:id="rId60"/>
    <p:sldId id="368" r:id="rId61"/>
    <p:sldId id="370" r:id="rId62"/>
    <p:sldId id="371" r:id="rId63"/>
    <p:sldId id="372" r:id="rId64"/>
    <p:sldId id="374" r:id="rId65"/>
    <p:sldId id="373" r:id="rId66"/>
    <p:sldId id="319" r:id="rId67"/>
    <p:sldId id="317" r:id="rId68"/>
    <p:sldId id="320" r:id="rId69"/>
    <p:sldId id="322" r:id="rId70"/>
    <p:sldId id="323" r:id="rId71"/>
    <p:sldId id="324" r:id="rId72"/>
    <p:sldId id="326" r:id="rId73"/>
    <p:sldId id="325" r:id="rId74"/>
    <p:sldId id="327" r:id="rId75"/>
    <p:sldId id="328" r:id="rId76"/>
    <p:sldId id="331" r:id="rId77"/>
    <p:sldId id="332" r:id="rId78"/>
    <p:sldId id="333" r:id="rId79"/>
    <p:sldId id="334" r:id="rId80"/>
    <p:sldId id="335" r:id="rId81"/>
    <p:sldId id="329" r:id="rId82"/>
    <p:sldId id="330" r:id="rId83"/>
    <p:sldId id="336" r:id="rId84"/>
    <p:sldId id="339" r:id="rId85"/>
    <p:sldId id="338" r:id="rId86"/>
    <p:sldId id="337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79" r:id="rId108"/>
    <p:sldId id="380" r:id="rId109"/>
    <p:sldId id="382" r:id="rId110"/>
    <p:sldId id="385" r:id="rId111"/>
    <p:sldId id="386" r:id="rId112"/>
    <p:sldId id="387" r:id="rId113"/>
    <p:sldId id="383" r:id="rId114"/>
    <p:sldId id="384" r:id="rId115"/>
    <p:sldId id="295" r:id="rId1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ring results" id="{16E2A5EC-ECFE-4889-9E2F-8C5D77C079EA}">
          <p14:sldIdLst>
            <p14:sldId id="256"/>
            <p14:sldId id="257"/>
            <p14:sldId id="267"/>
            <p14:sldId id="269"/>
            <p14:sldId id="270"/>
            <p14:sldId id="313"/>
          </p14:sldIdLst>
        </p14:section>
        <p14:section name="Modelling" id="{D808C03D-B0AD-4C39-9E41-5680FE848C2D}">
          <p14:sldIdLst>
            <p14:sldId id="271"/>
            <p14:sldId id="272"/>
            <p14:sldId id="273"/>
            <p14:sldId id="274"/>
            <p14:sldId id="276"/>
            <p14:sldId id="277"/>
            <p14:sldId id="278"/>
            <p14:sldId id="285"/>
            <p14:sldId id="279"/>
            <p14:sldId id="286"/>
            <p14:sldId id="280"/>
            <p14:sldId id="281"/>
            <p14:sldId id="282"/>
            <p14:sldId id="283"/>
            <p14:sldId id="284"/>
          </p14:sldIdLst>
        </p14:section>
        <p14:section name="Random forest" id="{DA69FDBA-3698-46C4-813D-A5B29825E0A9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Neural network basis" id="{92595813-853F-4A1F-BDF6-0F59CB8B24C4}">
          <p14:sldIdLst>
            <p14:sldId id="300"/>
            <p14:sldId id="294"/>
            <p14:sldId id="296"/>
            <p14:sldId id="297"/>
            <p14:sldId id="298"/>
            <p14:sldId id="299"/>
          </p14:sldIdLst>
        </p14:section>
        <p14:section name="Recurrent neural networks" id="{6F1F43B9-2C50-4517-9710-A3920B88711B}">
          <p14:sldIdLst>
            <p14:sldId id="301"/>
            <p14:sldId id="304"/>
            <p14:sldId id="311"/>
            <p14:sldId id="312"/>
          </p14:sldIdLst>
        </p14:section>
        <p14:section name="LSTM" id="{E57712EE-3794-4D00-B1FF-9FC8FE120CF5}">
          <p14:sldIdLst>
            <p14:sldId id="305"/>
            <p14:sldId id="307"/>
            <p14:sldId id="309"/>
            <p14:sldId id="308"/>
            <p14:sldId id="310"/>
            <p14:sldId id="314"/>
          </p14:sldIdLst>
        </p14:section>
        <p14:section name="Summary" id="{5242C89E-C9F7-4650-8150-5467F8341972}">
          <p14:sldIdLst>
            <p14:sldId id="388"/>
          </p14:sldIdLst>
        </p14:section>
        <p14:section name="Seq2Seq" id="{C3E652EF-12F9-43AF-B10A-6A8A85E92003}">
          <p14:sldIdLst>
            <p14:sldId id="389"/>
            <p14:sldId id="361"/>
            <p14:sldId id="362"/>
            <p14:sldId id="364"/>
            <p14:sldId id="365"/>
            <p14:sldId id="363"/>
          </p14:sldIdLst>
        </p14:section>
        <p14:section name="Attention" id="{3119E20E-E458-42D7-96E7-D6408E04583C}">
          <p14:sldIdLst>
            <p14:sldId id="360"/>
            <p14:sldId id="376"/>
            <p14:sldId id="377"/>
            <p14:sldId id="378"/>
            <p14:sldId id="367"/>
            <p14:sldId id="368"/>
            <p14:sldId id="370"/>
            <p14:sldId id="371"/>
            <p14:sldId id="372"/>
            <p14:sldId id="374"/>
            <p14:sldId id="373"/>
          </p14:sldIdLst>
        </p14:section>
        <p14:section name="Stochastic gradient descent" id="{E826D3CC-265B-4072-8D92-A686B10D3FF1}">
          <p14:sldIdLst>
            <p14:sldId id="319"/>
            <p14:sldId id="317"/>
            <p14:sldId id="320"/>
            <p14:sldId id="322"/>
            <p14:sldId id="323"/>
            <p14:sldId id="324"/>
            <p14:sldId id="326"/>
            <p14:sldId id="325"/>
            <p14:sldId id="327"/>
            <p14:sldId id="328"/>
            <p14:sldId id="331"/>
            <p14:sldId id="332"/>
            <p14:sldId id="333"/>
            <p14:sldId id="334"/>
            <p14:sldId id="335"/>
            <p14:sldId id="329"/>
            <p14:sldId id="330"/>
            <p14:sldId id="336"/>
            <p14:sldId id="339"/>
            <p14:sldId id="338"/>
            <p14:sldId id="337"/>
            <p14:sldId id="340"/>
          </p14:sldIdLst>
        </p14:section>
        <p14:section name="Momentum" id="{B1CCE2EE-2C07-4D55-99AF-6B06ECB00498}">
          <p14:sldIdLst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Overfitting" id="{65E4D4DB-5FF0-48F0-9250-9F6EFB812164}">
          <p14:sldIdLst>
            <p14:sldId id="359"/>
            <p14:sldId id="379"/>
            <p14:sldId id="380"/>
            <p14:sldId id="382"/>
            <p14:sldId id="385"/>
            <p14:sldId id="386"/>
            <p14:sldId id="387"/>
            <p14:sldId id="383"/>
            <p14:sldId id="38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09CBB-787A-495A-ABB6-F178A02E4C18}" v="1551" dt="2022-03-31T13:32:05.695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7" autoAdjust="0"/>
    <p:restoredTop sz="94599" autoAdjust="0"/>
  </p:normalViewPr>
  <p:slideViewPr>
    <p:cSldViewPr>
      <p:cViewPr varScale="1">
        <p:scale>
          <a:sx n="83" d="100"/>
          <a:sy n="83" d="100"/>
        </p:scale>
        <p:origin x="514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microsoft.com/office/2015/10/relationships/revisionInfo" Target="revisionInfo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pflch-my.sharepoint.com/personal/gabriel_vallat_epfl_ch/Documents/Graph%20of%20weekly%20p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Example of overfitting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Measured Points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name>Order 3</c:nam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poly"/>
            <c:order val="5"/>
            <c:forward val="15"/>
            <c:dispRSqr val="0"/>
            <c:dispEq val="0"/>
          </c:trendline>
          <c:trendline>
            <c:name>Order 2</c:nam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poly"/>
            <c:order val="2"/>
            <c:forward val="15"/>
            <c:dispRSqr val="0"/>
            <c:dispEq val="0"/>
          </c:trendline>
          <c:xVal>
            <c:numRef>
              <c:f>Lagrange!$B$9:$B$12</c:f>
              <c:numCache>
                <c:formatCode>General</c:formatCode>
                <c:ptCount val="4"/>
                <c:pt idx="0">
                  <c:v>-10</c:v>
                </c:pt>
                <c:pt idx="1">
                  <c:v>-5.666666666666667</c:v>
                </c:pt>
                <c:pt idx="2">
                  <c:v>-1.3333333333333339</c:v>
                </c:pt>
                <c:pt idx="3">
                  <c:v>2.9999999999999991</c:v>
                </c:pt>
              </c:numCache>
            </c:numRef>
          </c:xVal>
          <c:yVal>
            <c:numRef>
              <c:f>Lagrange!$C$9:$C$85</c:f>
              <c:numCache>
                <c:formatCode>General</c:formatCode>
                <c:ptCount val="77"/>
                <c:pt idx="0">
                  <c:v>1.9547558591762386</c:v>
                </c:pt>
                <c:pt idx="1">
                  <c:v>-2.5396873218156717</c:v>
                </c:pt>
                <c:pt idx="2">
                  <c:v>-0.51770799326806727</c:v>
                </c:pt>
                <c:pt idx="3">
                  <c:v>4.9177627177735452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1D-4AFB-B4D9-19D7593F7CFE}"/>
            </c:ext>
          </c:extLst>
        </c:ser>
        <c:ser>
          <c:idx val="1"/>
          <c:order val="1"/>
          <c:tx>
            <c:v>Validation point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Lagrange!$B$13:$B$15</c:f>
              <c:numCache>
                <c:formatCode>General</c:formatCode>
                <c:ptCount val="3"/>
                <c:pt idx="0">
                  <c:v>7.3333333333333321</c:v>
                </c:pt>
                <c:pt idx="1">
                  <c:v>11.666666666666664</c:v>
                </c:pt>
                <c:pt idx="2">
                  <c:v>15.999999999999996</c:v>
                </c:pt>
              </c:numCache>
            </c:numRef>
          </c:xVal>
          <c:yVal>
            <c:numRef>
              <c:f>Lagrange!$D$13:$D$23</c:f>
              <c:numCache>
                <c:formatCode>General</c:formatCode>
                <c:ptCount val="11"/>
                <c:pt idx="0">
                  <c:v>15.09893875891229</c:v>
                </c:pt>
                <c:pt idx="1">
                  <c:v>26.002801673711833</c:v>
                </c:pt>
                <c:pt idx="2">
                  <c:v>41.118193436271667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81D-4AFB-B4D9-19D7593F7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260543"/>
        <c:axId val="1295262207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Perfect fit</c:v>
                </c:tx>
                <c:spPr>
                  <a:ln w="1270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Lagrange!$E$9:$E$124</c15:sqref>
                        </c15:formulaRef>
                      </c:ext>
                    </c:extLst>
                    <c:numCache>
                      <c:formatCode>General</c:formatCode>
                      <c:ptCount val="116"/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Lagrange!$F$9:$F$124</c15:sqref>
                        </c15:formulaRef>
                      </c:ext>
                    </c:extLst>
                    <c:numCache>
                      <c:formatCode>General</c:formatCode>
                      <c:ptCount val="116"/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C81D-4AFB-B4D9-19D7593F7CFE}"/>
                  </c:ext>
                </c:extLst>
              </c15:ser>
            </c15:filteredScatterSeries>
          </c:ext>
        </c:extLst>
      </c:scatterChart>
      <c:valAx>
        <c:axId val="129526054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95262207"/>
        <c:crosses val="max"/>
        <c:crossBetween val="midCat"/>
      </c:valAx>
      <c:valAx>
        <c:axId val="1295262207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95260543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Activation functions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sigmoid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Sheet1!$B$2:$B$82</c:f>
              <c:numCache>
                <c:formatCode>General</c:formatCode>
                <c:ptCount val="81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-3.7</c:v>
                </c:pt>
                <c:pt idx="4">
                  <c:v>-3.6</c:v>
                </c:pt>
                <c:pt idx="5">
                  <c:v>-3.5</c:v>
                </c:pt>
                <c:pt idx="6">
                  <c:v>-3.4</c:v>
                </c:pt>
                <c:pt idx="7">
                  <c:v>-3.3</c:v>
                </c:pt>
                <c:pt idx="8">
                  <c:v>-3.2</c:v>
                </c:pt>
                <c:pt idx="9">
                  <c:v>-3.1</c:v>
                </c:pt>
                <c:pt idx="10">
                  <c:v>-3</c:v>
                </c:pt>
                <c:pt idx="11">
                  <c:v>-2.9</c:v>
                </c:pt>
                <c:pt idx="12">
                  <c:v>-2.8</c:v>
                </c:pt>
                <c:pt idx="13">
                  <c:v>-2.7</c:v>
                </c:pt>
                <c:pt idx="14">
                  <c:v>-2.6</c:v>
                </c:pt>
                <c:pt idx="15">
                  <c:v>-2.5</c:v>
                </c:pt>
                <c:pt idx="16">
                  <c:v>-2.4</c:v>
                </c:pt>
                <c:pt idx="17">
                  <c:v>-2.2999999999999998</c:v>
                </c:pt>
                <c:pt idx="18">
                  <c:v>-2.2000000000000002</c:v>
                </c:pt>
                <c:pt idx="19">
                  <c:v>-2.1</c:v>
                </c:pt>
                <c:pt idx="20">
                  <c:v>-2</c:v>
                </c:pt>
                <c:pt idx="21">
                  <c:v>-1.9</c:v>
                </c:pt>
                <c:pt idx="22">
                  <c:v>-1.8</c:v>
                </c:pt>
                <c:pt idx="23">
                  <c:v>-1.7</c:v>
                </c:pt>
                <c:pt idx="24">
                  <c:v>-1.6</c:v>
                </c:pt>
                <c:pt idx="25">
                  <c:v>-1.5</c:v>
                </c:pt>
                <c:pt idx="26">
                  <c:v>-1.4</c:v>
                </c:pt>
                <c:pt idx="27">
                  <c:v>-1.3</c:v>
                </c:pt>
                <c:pt idx="28">
                  <c:v>-1.2</c:v>
                </c:pt>
                <c:pt idx="29">
                  <c:v>-1.1000000000000001</c:v>
                </c:pt>
                <c:pt idx="30">
                  <c:v>-1</c:v>
                </c:pt>
                <c:pt idx="31">
                  <c:v>-0.9</c:v>
                </c:pt>
                <c:pt idx="32">
                  <c:v>-0.8</c:v>
                </c:pt>
                <c:pt idx="33">
                  <c:v>-0.7</c:v>
                </c:pt>
                <c:pt idx="34">
                  <c:v>-0.6</c:v>
                </c:pt>
                <c:pt idx="35">
                  <c:v>-0.5</c:v>
                </c:pt>
                <c:pt idx="36">
                  <c:v>-0.4</c:v>
                </c:pt>
                <c:pt idx="37">
                  <c:v>-0.3</c:v>
                </c:pt>
                <c:pt idx="38">
                  <c:v>-0.2</c:v>
                </c:pt>
                <c:pt idx="39">
                  <c:v>-0.1</c:v>
                </c:pt>
                <c:pt idx="40">
                  <c:v>0</c:v>
                </c:pt>
                <c:pt idx="41">
                  <c:v>9.9999999999999603E-2</c:v>
                </c:pt>
                <c:pt idx="42">
                  <c:v>0.2</c:v>
                </c:pt>
                <c:pt idx="43">
                  <c:v>0.3</c:v>
                </c:pt>
                <c:pt idx="44">
                  <c:v>0.4</c:v>
                </c:pt>
                <c:pt idx="45">
                  <c:v>0.5</c:v>
                </c:pt>
                <c:pt idx="46">
                  <c:v>0.6</c:v>
                </c:pt>
                <c:pt idx="47">
                  <c:v>0.7</c:v>
                </c:pt>
                <c:pt idx="48">
                  <c:v>0.8</c:v>
                </c:pt>
                <c:pt idx="49">
                  <c:v>0.9</c:v>
                </c:pt>
                <c:pt idx="50">
                  <c:v>1</c:v>
                </c:pt>
                <c:pt idx="51">
                  <c:v>1.1000000000000001</c:v>
                </c:pt>
                <c:pt idx="52">
                  <c:v>1.2</c:v>
                </c:pt>
                <c:pt idx="53">
                  <c:v>1.3</c:v>
                </c:pt>
                <c:pt idx="54">
                  <c:v>1.4</c:v>
                </c:pt>
                <c:pt idx="55">
                  <c:v>1.50000000000001</c:v>
                </c:pt>
                <c:pt idx="56">
                  <c:v>1.6</c:v>
                </c:pt>
                <c:pt idx="57">
                  <c:v>1.7</c:v>
                </c:pt>
                <c:pt idx="58">
                  <c:v>1.80000000000001</c:v>
                </c:pt>
                <c:pt idx="59">
                  <c:v>1.9000000000000099</c:v>
                </c:pt>
                <c:pt idx="60">
                  <c:v>2.0000000000000102</c:v>
                </c:pt>
                <c:pt idx="61">
                  <c:v>2.1</c:v>
                </c:pt>
                <c:pt idx="62">
                  <c:v>2.2000000000000099</c:v>
                </c:pt>
                <c:pt idx="63">
                  <c:v>2.30000000000001</c:v>
                </c:pt>
                <c:pt idx="64">
                  <c:v>2.4000000000000101</c:v>
                </c:pt>
                <c:pt idx="65">
                  <c:v>2.5000000000000102</c:v>
                </c:pt>
                <c:pt idx="66">
                  <c:v>2.6000000000000099</c:v>
                </c:pt>
                <c:pt idx="67">
                  <c:v>2.7000000000000099</c:v>
                </c:pt>
                <c:pt idx="68">
                  <c:v>2.80000000000001</c:v>
                </c:pt>
                <c:pt idx="69">
                  <c:v>2.9000000000000101</c:v>
                </c:pt>
                <c:pt idx="70">
                  <c:v>3.0000000000000102</c:v>
                </c:pt>
                <c:pt idx="71">
                  <c:v>3.1000000000000099</c:v>
                </c:pt>
                <c:pt idx="72">
                  <c:v>3.2000000000000099</c:v>
                </c:pt>
                <c:pt idx="73">
                  <c:v>3.30000000000001</c:v>
                </c:pt>
                <c:pt idx="74">
                  <c:v>3.4000000000000101</c:v>
                </c:pt>
                <c:pt idx="75">
                  <c:v>3.5000000000000102</c:v>
                </c:pt>
                <c:pt idx="76">
                  <c:v>3.6000000000000099</c:v>
                </c:pt>
                <c:pt idx="77">
                  <c:v>3.7000000000000099</c:v>
                </c:pt>
                <c:pt idx="78">
                  <c:v>3.80000000000001</c:v>
                </c:pt>
                <c:pt idx="79">
                  <c:v>3.9000000000000101</c:v>
                </c:pt>
                <c:pt idx="80">
                  <c:v>4.0000000000000098</c:v>
                </c:pt>
              </c:numCache>
            </c:numRef>
          </c:cat>
          <c:val>
            <c:numRef>
              <c:f>Sheet1!$C$2:$C$82</c:f>
              <c:numCache>
                <c:formatCode>General</c:formatCode>
                <c:ptCount val="81"/>
                <c:pt idx="0">
                  <c:v>1.7986209962091559E-2</c:v>
                </c:pt>
                <c:pt idx="1">
                  <c:v>1.984030573407751E-2</c:v>
                </c:pt>
                <c:pt idx="2">
                  <c:v>2.1881270936130476E-2</c:v>
                </c:pt>
                <c:pt idx="3">
                  <c:v>2.4127021417669196E-2</c:v>
                </c:pt>
                <c:pt idx="4">
                  <c:v>2.6596993576865856E-2</c:v>
                </c:pt>
                <c:pt idx="5">
                  <c:v>2.9312230751356319E-2</c:v>
                </c:pt>
                <c:pt idx="6">
                  <c:v>3.2295464698450516E-2</c:v>
                </c:pt>
                <c:pt idx="7">
                  <c:v>3.5571189272636181E-2</c:v>
                </c:pt>
                <c:pt idx="8">
                  <c:v>3.9165722796764356E-2</c:v>
                </c:pt>
                <c:pt idx="9">
                  <c:v>4.3107254941086116E-2</c:v>
                </c:pt>
                <c:pt idx="10">
                  <c:v>4.7425873177566781E-2</c:v>
                </c:pt>
                <c:pt idx="11">
                  <c:v>5.2153563078417738E-2</c:v>
                </c:pt>
                <c:pt idx="12">
                  <c:v>5.7324175898868755E-2</c:v>
                </c:pt>
                <c:pt idx="13">
                  <c:v>6.2973356056996485E-2</c:v>
                </c:pt>
                <c:pt idx="14">
                  <c:v>6.9138420343346815E-2</c:v>
                </c:pt>
                <c:pt idx="15">
                  <c:v>7.5858180021243546E-2</c:v>
                </c:pt>
                <c:pt idx="16">
                  <c:v>8.317269649392238E-2</c:v>
                </c:pt>
                <c:pt idx="17">
                  <c:v>9.112296101485616E-2</c:v>
                </c:pt>
                <c:pt idx="18">
                  <c:v>9.9750489119685135E-2</c:v>
                </c:pt>
                <c:pt idx="19">
                  <c:v>0.10909682119561293</c:v>
                </c:pt>
                <c:pt idx="20">
                  <c:v>0.11920292202211755</c:v>
                </c:pt>
                <c:pt idx="21">
                  <c:v>0.13010847436299786</c:v>
                </c:pt>
                <c:pt idx="22">
                  <c:v>0.14185106490048777</c:v>
                </c:pt>
                <c:pt idx="23">
                  <c:v>0.1544652650835347</c:v>
                </c:pt>
                <c:pt idx="24">
                  <c:v>0.16798161486607552</c:v>
                </c:pt>
                <c:pt idx="25">
                  <c:v>0.18242552380635635</c:v>
                </c:pt>
                <c:pt idx="26">
                  <c:v>0.19781611144141825</c:v>
                </c:pt>
                <c:pt idx="27">
                  <c:v>0.21416501695744139</c:v>
                </c:pt>
                <c:pt idx="28">
                  <c:v>0.23147521650098238</c:v>
                </c:pt>
                <c:pt idx="29">
                  <c:v>0.24973989440488234</c:v>
                </c:pt>
                <c:pt idx="30">
                  <c:v>0.2689414213699951</c:v>
                </c:pt>
                <c:pt idx="31">
                  <c:v>0.289050497374996</c:v>
                </c:pt>
                <c:pt idx="32">
                  <c:v>0.31002551887238755</c:v>
                </c:pt>
                <c:pt idx="33">
                  <c:v>0.33181222783183389</c:v>
                </c:pt>
                <c:pt idx="34">
                  <c:v>0.35434369377420455</c:v>
                </c:pt>
                <c:pt idx="35">
                  <c:v>0.37754066879814541</c:v>
                </c:pt>
                <c:pt idx="36">
                  <c:v>0.401312339887548</c:v>
                </c:pt>
                <c:pt idx="37">
                  <c:v>0.42555748318834102</c:v>
                </c:pt>
                <c:pt idx="38">
                  <c:v>0.45016600268752216</c:v>
                </c:pt>
                <c:pt idx="39">
                  <c:v>0.47502081252105999</c:v>
                </c:pt>
                <c:pt idx="40">
                  <c:v>0.5</c:v>
                </c:pt>
                <c:pt idx="41">
                  <c:v>0.5249791874789399</c:v>
                </c:pt>
                <c:pt idx="42">
                  <c:v>0.54983399731247795</c:v>
                </c:pt>
                <c:pt idx="43">
                  <c:v>0.57444251681165903</c:v>
                </c:pt>
                <c:pt idx="44">
                  <c:v>0.598687660112452</c:v>
                </c:pt>
                <c:pt idx="45">
                  <c:v>0.62245933120185459</c:v>
                </c:pt>
                <c:pt idx="46">
                  <c:v>0.6456563062257954</c:v>
                </c:pt>
                <c:pt idx="47">
                  <c:v>0.66818777216816616</c:v>
                </c:pt>
                <c:pt idx="48">
                  <c:v>0.6899744811276125</c:v>
                </c:pt>
                <c:pt idx="49">
                  <c:v>0.71094950262500389</c:v>
                </c:pt>
                <c:pt idx="50">
                  <c:v>0.7310585786300049</c:v>
                </c:pt>
                <c:pt idx="51">
                  <c:v>0.75026010559511769</c:v>
                </c:pt>
                <c:pt idx="52">
                  <c:v>0.76852478349901754</c:v>
                </c:pt>
                <c:pt idx="53">
                  <c:v>0.78583498304255861</c:v>
                </c:pt>
                <c:pt idx="54">
                  <c:v>0.80218388855858169</c:v>
                </c:pt>
                <c:pt idx="55">
                  <c:v>0.81757447619364509</c:v>
                </c:pt>
                <c:pt idx="56">
                  <c:v>0.83201838513392445</c:v>
                </c:pt>
                <c:pt idx="57">
                  <c:v>0.84553473491646525</c:v>
                </c:pt>
                <c:pt idx="58">
                  <c:v>0.8581489350995134</c:v>
                </c:pt>
                <c:pt idx="59">
                  <c:v>0.86989152563700334</c:v>
                </c:pt>
                <c:pt idx="60">
                  <c:v>0.88079707797788354</c:v>
                </c:pt>
                <c:pt idx="61">
                  <c:v>0.89090317880438707</c:v>
                </c:pt>
                <c:pt idx="62">
                  <c:v>0.9002495108803158</c:v>
                </c:pt>
                <c:pt idx="63">
                  <c:v>0.90887703898514471</c:v>
                </c:pt>
                <c:pt idx="64">
                  <c:v>0.91682730350607844</c:v>
                </c:pt>
                <c:pt idx="65">
                  <c:v>0.92414181997875722</c:v>
                </c:pt>
                <c:pt idx="66">
                  <c:v>0.93086157965665384</c:v>
                </c:pt>
                <c:pt idx="67">
                  <c:v>0.93702664394300417</c:v>
                </c:pt>
                <c:pt idx="68">
                  <c:v>0.94267582410113182</c:v>
                </c:pt>
                <c:pt idx="69">
                  <c:v>0.94784643692158277</c:v>
                </c:pt>
                <c:pt idx="70">
                  <c:v>0.9525741268224337</c:v>
                </c:pt>
                <c:pt idx="71">
                  <c:v>0.95689274505891431</c:v>
                </c:pt>
                <c:pt idx="72">
                  <c:v>0.96083427720323611</c:v>
                </c:pt>
                <c:pt idx="73">
                  <c:v>0.96442881072736431</c:v>
                </c:pt>
                <c:pt idx="74">
                  <c:v>0.96770453530154976</c:v>
                </c:pt>
                <c:pt idx="75">
                  <c:v>0.97068776924864397</c:v>
                </c:pt>
                <c:pt idx="76">
                  <c:v>0.97340300642313449</c:v>
                </c:pt>
                <c:pt idx="77">
                  <c:v>0.97587297858233102</c:v>
                </c:pt>
                <c:pt idx="78">
                  <c:v>0.97811872906386965</c:v>
                </c:pt>
                <c:pt idx="79">
                  <c:v>0.98015969426592275</c:v>
                </c:pt>
                <c:pt idx="80">
                  <c:v>0.98201379003790856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CC-4A78-84B8-04DEDBC3EFA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tanh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Sheet1!$B$2:$B$82</c:f>
              <c:numCache>
                <c:formatCode>General</c:formatCode>
                <c:ptCount val="81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-3.7</c:v>
                </c:pt>
                <c:pt idx="4">
                  <c:v>-3.6</c:v>
                </c:pt>
                <c:pt idx="5">
                  <c:v>-3.5</c:v>
                </c:pt>
                <c:pt idx="6">
                  <c:v>-3.4</c:v>
                </c:pt>
                <c:pt idx="7">
                  <c:v>-3.3</c:v>
                </c:pt>
                <c:pt idx="8">
                  <c:v>-3.2</c:v>
                </c:pt>
                <c:pt idx="9">
                  <c:v>-3.1</c:v>
                </c:pt>
                <c:pt idx="10">
                  <c:v>-3</c:v>
                </c:pt>
                <c:pt idx="11">
                  <c:v>-2.9</c:v>
                </c:pt>
                <c:pt idx="12">
                  <c:v>-2.8</c:v>
                </c:pt>
                <c:pt idx="13">
                  <c:v>-2.7</c:v>
                </c:pt>
                <c:pt idx="14">
                  <c:v>-2.6</c:v>
                </c:pt>
                <c:pt idx="15">
                  <c:v>-2.5</c:v>
                </c:pt>
                <c:pt idx="16">
                  <c:v>-2.4</c:v>
                </c:pt>
                <c:pt idx="17">
                  <c:v>-2.2999999999999998</c:v>
                </c:pt>
                <c:pt idx="18">
                  <c:v>-2.2000000000000002</c:v>
                </c:pt>
                <c:pt idx="19">
                  <c:v>-2.1</c:v>
                </c:pt>
                <c:pt idx="20">
                  <c:v>-2</c:v>
                </c:pt>
                <c:pt idx="21">
                  <c:v>-1.9</c:v>
                </c:pt>
                <c:pt idx="22">
                  <c:v>-1.8</c:v>
                </c:pt>
                <c:pt idx="23">
                  <c:v>-1.7</c:v>
                </c:pt>
                <c:pt idx="24">
                  <c:v>-1.6</c:v>
                </c:pt>
                <c:pt idx="25">
                  <c:v>-1.5</c:v>
                </c:pt>
                <c:pt idx="26">
                  <c:v>-1.4</c:v>
                </c:pt>
                <c:pt idx="27">
                  <c:v>-1.3</c:v>
                </c:pt>
                <c:pt idx="28">
                  <c:v>-1.2</c:v>
                </c:pt>
                <c:pt idx="29">
                  <c:v>-1.1000000000000001</c:v>
                </c:pt>
                <c:pt idx="30">
                  <c:v>-1</c:v>
                </c:pt>
                <c:pt idx="31">
                  <c:v>-0.9</c:v>
                </c:pt>
                <c:pt idx="32">
                  <c:v>-0.8</c:v>
                </c:pt>
                <c:pt idx="33">
                  <c:v>-0.7</c:v>
                </c:pt>
                <c:pt idx="34">
                  <c:v>-0.6</c:v>
                </c:pt>
                <c:pt idx="35">
                  <c:v>-0.5</c:v>
                </c:pt>
                <c:pt idx="36">
                  <c:v>-0.4</c:v>
                </c:pt>
                <c:pt idx="37">
                  <c:v>-0.3</c:v>
                </c:pt>
                <c:pt idx="38">
                  <c:v>-0.2</c:v>
                </c:pt>
                <c:pt idx="39">
                  <c:v>-0.1</c:v>
                </c:pt>
                <c:pt idx="40">
                  <c:v>0</c:v>
                </c:pt>
                <c:pt idx="41">
                  <c:v>9.9999999999999603E-2</c:v>
                </c:pt>
                <c:pt idx="42">
                  <c:v>0.2</c:v>
                </c:pt>
                <c:pt idx="43">
                  <c:v>0.3</c:v>
                </c:pt>
                <c:pt idx="44">
                  <c:v>0.4</c:v>
                </c:pt>
                <c:pt idx="45">
                  <c:v>0.5</c:v>
                </c:pt>
                <c:pt idx="46">
                  <c:v>0.6</c:v>
                </c:pt>
                <c:pt idx="47">
                  <c:v>0.7</c:v>
                </c:pt>
                <c:pt idx="48">
                  <c:v>0.8</c:v>
                </c:pt>
                <c:pt idx="49">
                  <c:v>0.9</c:v>
                </c:pt>
                <c:pt idx="50">
                  <c:v>1</c:v>
                </c:pt>
                <c:pt idx="51">
                  <c:v>1.1000000000000001</c:v>
                </c:pt>
                <c:pt idx="52">
                  <c:v>1.2</c:v>
                </c:pt>
                <c:pt idx="53">
                  <c:v>1.3</c:v>
                </c:pt>
                <c:pt idx="54">
                  <c:v>1.4</c:v>
                </c:pt>
                <c:pt idx="55">
                  <c:v>1.50000000000001</c:v>
                </c:pt>
                <c:pt idx="56">
                  <c:v>1.6</c:v>
                </c:pt>
                <c:pt idx="57">
                  <c:v>1.7</c:v>
                </c:pt>
                <c:pt idx="58">
                  <c:v>1.80000000000001</c:v>
                </c:pt>
                <c:pt idx="59">
                  <c:v>1.9000000000000099</c:v>
                </c:pt>
                <c:pt idx="60">
                  <c:v>2.0000000000000102</c:v>
                </c:pt>
                <c:pt idx="61">
                  <c:v>2.1</c:v>
                </c:pt>
                <c:pt idx="62">
                  <c:v>2.2000000000000099</c:v>
                </c:pt>
                <c:pt idx="63">
                  <c:v>2.30000000000001</c:v>
                </c:pt>
                <c:pt idx="64">
                  <c:v>2.4000000000000101</c:v>
                </c:pt>
                <c:pt idx="65">
                  <c:v>2.5000000000000102</c:v>
                </c:pt>
                <c:pt idx="66">
                  <c:v>2.6000000000000099</c:v>
                </c:pt>
                <c:pt idx="67">
                  <c:v>2.7000000000000099</c:v>
                </c:pt>
                <c:pt idx="68">
                  <c:v>2.80000000000001</c:v>
                </c:pt>
                <c:pt idx="69">
                  <c:v>2.9000000000000101</c:v>
                </c:pt>
                <c:pt idx="70">
                  <c:v>3.0000000000000102</c:v>
                </c:pt>
                <c:pt idx="71">
                  <c:v>3.1000000000000099</c:v>
                </c:pt>
                <c:pt idx="72">
                  <c:v>3.2000000000000099</c:v>
                </c:pt>
                <c:pt idx="73">
                  <c:v>3.30000000000001</c:v>
                </c:pt>
                <c:pt idx="74">
                  <c:v>3.4000000000000101</c:v>
                </c:pt>
                <c:pt idx="75">
                  <c:v>3.5000000000000102</c:v>
                </c:pt>
                <c:pt idx="76">
                  <c:v>3.6000000000000099</c:v>
                </c:pt>
                <c:pt idx="77">
                  <c:v>3.7000000000000099</c:v>
                </c:pt>
                <c:pt idx="78">
                  <c:v>3.80000000000001</c:v>
                </c:pt>
                <c:pt idx="79">
                  <c:v>3.9000000000000101</c:v>
                </c:pt>
                <c:pt idx="80">
                  <c:v>4.0000000000000098</c:v>
                </c:pt>
              </c:numCache>
            </c:numRef>
          </c:cat>
          <c:val>
            <c:numRef>
              <c:f>Sheet1!$D$2:$D$82</c:f>
              <c:numCache>
                <c:formatCode>General</c:formatCode>
                <c:ptCount val="81"/>
                <c:pt idx="0">
                  <c:v>-0.99932929973906692</c:v>
                </c:pt>
                <c:pt idx="1">
                  <c:v>-0.99918086567002806</c:v>
                </c:pt>
                <c:pt idx="2">
                  <c:v>-0.9989995977858408</c:v>
                </c:pt>
                <c:pt idx="3">
                  <c:v>-0.99877824128113124</c:v>
                </c:pt>
                <c:pt idx="4">
                  <c:v>-0.99850794233232665</c:v>
                </c:pt>
                <c:pt idx="5">
                  <c:v>-0.99817789761119868</c:v>
                </c:pt>
                <c:pt idx="6">
                  <c:v>-0.99777492793427935</c:v>
                </c:pt>
                <c:pt idx="7">
                  <c:v>-0.99728296009914219</c:v>
                </c:pt>
                <c:pt idx="8">
                  <c:v>-0.99668239783965107</c:v>
                </c:pt>
                <c:pt idx="9">
                  <c:v>-0.99594935922190031</c:v>
                </c:pt>
                <c:pt idx="10">
                  <c:v>-0.99505475368673058</c:v>
                </c:pt>
                <c:pt idx="11">
                  <c:v>-0.99396316735058299</c:v>
                </c:pt>
                <c:pt idx="12">
                  <c:v>-0.99263152020112788</c:v>
                </c:pt>
                <c:pt idx="13">
                  <c:v>-0.99100745367811749</c:v>
                </c:pt>
                <c:pt idx="14">
                  <c:v>-0.9890274022010993</c:v>
                </c:pt>
                <c:pt idx="15">
                  <c:v>-0.98661429815143042</c:v>
                </c:pt>
                <c:pt idx="16">
                  <c:v>-0.98367485769368002</c:v>
                </c:pt>
                <c:pt idx="17">
                  <c:v>-0.98009639626619138</c:v>
                </c:pt>
                <c:pt idx="18">
                  <c:v>-0.97574313003145152</c:v>
                </c:pt>
                <c:pt idx="19">
                  <c:v>-0.97045193661345408</c:v>
                </c:pt>
                <c:pt idx="20">
                  <c:v>-0.96402758007581701</c:v>
                </c:pt>
                <c:pt idx="21">
                  <c:v>-0.95623745812773897</c:v>
                </c:pt>
                <c:pt idx="22">
                  <c:v>-0.9468060128462682</c:v>
                </c:pt>
                <c:pt idx="23">
                  <c:v>-0.93540907060309908</c:v>
                </c:pt>
                <c:pt idx="24">
                  <c:v>-0.92166855440647122</c:v>
                </c:pt>
                <c:pt idx="25">
                  <c:v>-0.9051482536448664</c:v>
                </c:pt>
                <c:pt idx="26">
                  <c:v>-0.88535164820226242</c:v>
                </c:pt>
                <c:pt idx="27">
                  <c:v>-0.86172315931330645</c:v>
                </c:pt>
                <c:pt idx="28">
                  <c:v>-0.83365460701215521</c:v>
                </c:pt>
                <c:pt idx="29">
                  <c:v>-0.8004990217606297</c:v>
                </c:pt>
                <c:pt idx="30">
                  <c:v>-0.76159415595576485</c:v>
                </c:pt>
                <c:pt idx="31">
                  <c:v>-0.71629787019902458</c:v>
                </c:pt>
                <c:pt idx="32">
                  <c:v>-0.66403677026784891</c:v>
                </c:pt>
                <c:pt idx="33">
                  <c:v>-0.60436777711716361</c:v>
                </c:pt>
                <c:pt idx="34">
                  <c:v>-0.5370495669980353</c:v>
                </c:pt>
                <c:pt idx="35">
                  <c:v>-0.46211715726000979</c:v>
                </c:pt>
                <c:pt idx="36">
                  <c:v>-0.3799489622552249</c:v>
                </c:pt>
                <c:pt idx="37">
                  <c:v>-0.2913126124515909</c:v>
                </c:pt>
                <c:pt idx="38">
                  <c:v>-0.19737532022490403</c:v>
                </c:pt>
                <c:pt idx="39">
                  <c:v>-9.9667994624955833E-2</c:v>
                </c:pt>
                <c:pt idx="40">
                  <c:v>0</c:v>
                </c:pt>
                <c:pt idx="41">
                  <c:v>9.966799462495543E-2</c:v>
                </c:pt>
                <c:pt idx="42">
                  <c:v>0.19737532022490403</c:v>
                </c:pt>
                <c:pt idx="43">
                  <c:v>0.2913126124515909</c:v>
                </c:pt>
                <c:pt idx="44">
                  <c:v>0.3799489622552249</c:v>
                </c:pt>
                <c:pt idx="45">
                  <c:v>0.46211715726000979</c:v>
                </c:pt>
                <c:pt idx="46">
                  <c:v>0.5370495669980353</c:v>
                </c:pt>
                <c:pt idx="47">
                  <c:v>0.60436777711716361</c:v>
                </c:pt>
                <c:pt idx="48">
                  <c:v>0.66403677026784891</c:v>
                </c:pt>
                <c:pt idx="49">
                  <c:v>0.71629787019902458</c:v>
                </c:pt>
                <c:pt idx="50">
                  <c:v>0.76159415595576485</c:v>
                </c:pt>
                <c:pt idx="51">
                  <c:v>0.8004990217606297</c:v>
                </c:pt>
                <c:pt idx="52">
                  <c:v>0.83365460701215521</c:v>
                </c:pt>
                <c:pt idx="53">
                  <c:v>0.86172315931330645</c:v>
                </c:pt>
                <c:pt idx="54">
                  <c:v>0.88535164820226242</c:v>
                </c:pt>
                <c:pt idx="55">
                  <c:v>0.90514825364486839</c:v>
                </c:pt>
                <c:pt idx="56">
                  <c:v>0.92166855440647122</c:v>
                </c:pt>
                <c:pt idx="57">
                  <c:v>0.93540907060309908</c:v>
                </c:pt>
                <c:pt idx="58">
                  <c:v>0.94680601284626931</c:v>
                </c:pt>
                <c:pt idx="59">
                  <c:v>0.95623745812773986</c:v>
                </c:pt>
                <c:pt idx="60">
                  <c:v>0.96402758007581757</c:v>
                </c:pt>
                <c:pt idx="61">
                  <c:v>0.97045193661345408</c:v>
                </c:pt>
                <c:pt idx="62">
                  <c:v>0.97574313003145219</c:v>
                </c:pt>
                <c:pt idx="63">
                  <c:v>0.98009639626619194</c:v>
                </c:pt>
                <c:pt idx="64">
                  <c:v>0.98367485769368057</c:v>
                </c:pt>
                <c:pt idx="65">
                  <c:v>0.98661429815143054</c:v>
                </c:pt>
                <c:pt idx="66">
                  <c:v>0.98902740220109941</c:v>
                </c:pt>
                <c:pt idx="67">
                  <c:v>0.99100745367811782</c:v>
                </c:pt>
                <c:pt idx="68">
                  <c:v>0.99263152020112799</c:v>
                </c:pt>
                <c:pt idx="69">
                  <c:v>0.99396316735058343</c:v>
                </c:pt>
                <c:pt idx="70">
                  <c:v>0.99505475368673058</c:v>
                </c:pt>
                <c:pt idx="71">
                  <c:v>0.99594935922190042</c:v>
                </c:pt>
                <c:pt idx="72">
                  <c:v>0.99668239783965107</c:v>
                </c:pt>
                <c:pt idx="73">
                  <c:v>0.99728296009914219</c:v>
                </c:pt>
                <c:pt idx="74">
                  <c:v>0.99777492793427947</c:v>
                </c:pt>
                <c:pt idx="75">
                  <c:v>0.99817789761119868</c:v>
                </c:pt>
                <c:pt idx="76">
                  <c:v>0.99850794233232665</c:v>
                </c:pt>
                <c:pt idx="77">
                  <c:v>0.99877824128113124</c:v>
                </c:pt>
                <c:pt idx="78">
                  <c:v>0.9989995977858408</c:v>
                </c:pt>
                <c:pt idx="79">
                  <c:v>0.99918086567002806</c:v>
                </c:pt>
                <c:pt idx="80">
                  <c:v>0.99932929973906692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CC-4A78-84B8-04DEDBC3E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8175984"/>
        <c:axId val="1898176816"/>
      </c:lineChart>
      <c:catAx>
        <c:axId val="18981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898176816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89817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89817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Civilian Duty of Gabriel Vallat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F22-4B65-4603-9891-20DDC2DD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0294-5AFF-4244-A73D-6BE2235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Autocorrelated signal: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Typically: the temperature of a lake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BB1FA-C25F-40E2-B6C8-A697E043CAF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34C52-746D-462B-BCBC-B2074C67FE09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FF4A1-8919-4F98-A3CF-297F71E25580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5CB12-C84B-4B42-9C25-ADEF55032DBF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D9C67-E7E9-40EC-8C6A-1AFE76801CF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DCAFF-A272-4F93-A256-3A9E43E38BF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DF217-D247-499E-A59F-485A8EC2447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E4042A20-DE75-4A0E-9D69-364AB018EB78}"/>
              </a:ext>
            </a:extLst>
          </p:cNvPr>
          <p:cNvSpPr/>
          <p:nvPr/>
        </p:nvSpPr>
        <p:spPr>
          <a:xfrm>
            <a:off x="6742484" y="465313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63E86A5A-A642-44C4-8D15-33832D134C20}"/>
              </a:ext>
            </a:extLst>
          </p:cNvPr>
          <p:cNvSpPr/>
          <p:nvPr/>
        </p:nvSpPr>
        <p:spPr>
          <a:xfrm>
            <a:off x="7340558" y="518717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CB5D52-28A3-4E35-B3A2-413E842DD85F}"/>
              </a:ext>
            </a:extLst>
          </p:cNvPr>
          <p:cNvCxnSpPr>
            <a:cxnSpLocks/>
          </p:cNvCxnSpPr>
          <p:nvPr/>
        </p:nvCxnSpPr>
        <p:spPr>
          <a:xfrm>
            <a:off x="8058521" y="5545364"/>
            <a:ext cx="661670" cy="5148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797C99D7-3BFA-4117-AD1E-C4F67BCA7F78}"/>
              </a:ext>
            </a:extLst>
          </p:cNvPr>
          <p:cNvSpPr/>
          <p:nvPr/>
        </p:nvSpPr>
        <p:spPr>
          <a:xfrm>
            <a:off x="7986513" y="5470787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8E2548-56A4-43F9-8064-D8E74529F430}"/>
              </a:ext>
            </a:extLst>
          </p:cNvPr>
          <p:cNvCxnSpPr>
            <a:cxnSpLocks/>
          </p:cNvCxnSpPr>
          <p:nvPr/>
        </p:nvCxnSpPr>
        <p:spPr>
          <a:xfrm flipH="1" flipV="1">
            <a:off x="8686700" y="5373216"/>
            <a:ext cx="25776" cy="22378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340A0C2F-79C8-4498-A3D6-886E047DB07B}"/>
              </a:ext>
            </a:extLst>
          </p:cNvPr>
          <p:cNvSpPr/>
          <p:nvPr/>
        </p:nvSpPr>
        <p:spPr>
          <a:xfrm>
            <a:off x="8637809" y="5517232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E4042A20-DE75-4A0E-9D69-364AB018EB78}"/>
              </a:ext>
            </a:extLst>
          </p:cNvPr>
          <p:cNvSpPr/>
          <p:nvPr/>
        </p:nvSpPr>
        <p:spPr>
          <a:xfrm>
            <a:off x="6742484" y="465313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63E86A5A-A642-44C4-8D15-33832D134C20}"/>
              </a:ext>
            </a:extLst>
          </p:cNvPr>
          <p:cNvSpPr/>
          <p:nvPr/>
        </p:nvSpPr>
        <p:spPr>
          <a:xfrm>
            <a:off x="7340558" y="518717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CB5D52-28A3-4E35-B3A2-413E842DD85F}"/>
              </a:ext>
            </a:extLst>
          </p:cNvPr>
          <p:cNvCxnSpPr>
            <a:cxnSpLocks/>
          </p:cNvCxnSpPr>
          <p:nvPr/>
        </p:nvCxnSpPr>
        <p:spPr>
          <a:xfrm>
            <a:off x="8715343" y="5596880"/>
            <a:ext cx="661670" cy="51483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797C99D7-3BFA-4117-AD1E-C4F67BCA7F78}"/>
              </a:ext>
            </a:extLst>
          </p:cNvPr>
          <p:cNvSpPr/>
          <p:nvPr/>
        </p:nvSpPr>
        <p:spPr>
          <a:xfrm>
            <a:off x="7986513" y="5470787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8E2548-56A4-43F9-8064-D8E74529F430}"/>
              </a:ext>
            </a:extLst>
          </p:cNvPr>
          <p:cNvCxnSpPr>
            <a:cxnSpLocks/>
          </p:cNvCxnSpPr>
          <p:nvPr/>
        </p:nvCxnSpPr>
        <p:spPr>
          <a:xfrm flipH="1" flipV="1">
            <a:off x="9343522" y="5424732"/>
            <a:ext cx="25776" cy="223780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340A0C2F-79C8-4498-A3D6-886E047DB07B}"/>
              </a:ext>
            </a:extLst>
          </p:cNvPr>
          <p:cNvSpPr/>
          <p:nvPr/>
        </p:nvSpPr>
        <p:spPr>
          <a:xfrm>
            <a:off x="8637809" y="5517232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10B-F6F4-4631-8761-9C4BDB57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DCB98-D1D6-472D-B9A9-734BDAB6A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Advantages:</a:t>
                </a:r>
              </a:p>
              <a:p>
                <a:pPr lvl="1"/>
                <a:r>
                  <a:rPr lang="en-US" dirty="0"/>
                  <a:t>Rely less on the arbitrary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It can simply be chosen to be very small, and it will gradually increase and stabilize</a:t>
                </a:r>
              </a:p>
              <a:p>
                <a:pPr lvl="1"/>
                <a:r>
                  <a:rPr lang="en-US" dirty="0"/>
                  <a:t>Allows to get out of local minima or saddle points</a:t>
                </a:r>
              </a:p>
              <a:p>
                <a:pPr lvl="1"/>
                <a:r>
                  <a:rPr lang="en-US" dirty="0"/>
                  <a:t>Less noise sensitive</a:t>
                </a:r>
              </a:p>
              <a:p>
                <a:r>
                  <a:rPr lang="en-US" dirty="0"/>
                  <a:t>Disadvantages:</a:t>
                </a:r>
              </a:p>
              <a:p>
                <a:pPr lvl="1"/>
                <a:r>
                  <a:rPr lang="en-US" dirty="0"/>
                  <a:t>Can be improved by using the square gradient to be more reactive in change of direction</a:t>
                </a:r>
              </a:p>
              <a:p>
                <a:pPr lvl="1"/>
                <a:r>
                  <a:rPr lang="en-US" dirty="0"/>
                  <a:t>Can be improved by computing the gradient in between time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DCB98-D1D6-472D-B9A9-734BDAB6A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0F9AD3-FD15-4723-B05C-C000FB12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 of a good </a:t>
            </a:r>
            <a:r>
              <a:rPr lang="en-US" dirty="0" err="1"/>
              <a:t>optimisation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B9161-C646-4970-8ED8-40361268B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concepts: Overfitting</a:t>
            </a:r>
          </a:p>
        </p:txBody>
      </p:sp>
    </p:spTree>
    <p:extLst>
      <p:ext uri="{BB962C8B-B14F-4D97-AF65-F5344CB8AC3E}">
        <p14:creationId xmlns:p14="http://schemas.microsoft.com/office/powerpoint/2010/main" val="12846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A12B6-4865-4DB0-8FBC-FCC70E9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711313-B999-49B6-9915-667035E0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data to estimate continuous function:</a:t>
            </a:r>
          </a:p>
          <a:p>
            <a:pPr lvl="1"/>
            <a:r>
              <a:rPr lang="en-US" dirty="0"/>
              <a:t>The best fit during training is not forcefully the best fit over true data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AEF422-5CE8-42EE-BB1D-9DECE5489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56971"/>
              </p:ext>
            </p:extLst>
          </p:nvPr>
        </p:nvGraphicFramePr>
        <p:xfrm>
          <a:off x="1557908" y="2780928"/>
          <a:ext cx="597666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14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BABC-9EEE-4433-BAE9-A0C89A85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68D3-FEA6-4E13-BA67-C4ED2691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neural network can approximate any function given enough neurons: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475513C-B461-4D6A-927D-EF59C3020134}"/>
              </a:ext>
            </a:extLst>
          </p:cNvPr>
          <p:cNvSpPr/>
          <p:nvPr/>
        </p:nvSpPr>
        <p:spPr>
          <a:xfrm>
            <a:off x="1701924" y="4077072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D9FE8E1-063C-46A4-8054-73F0765C2791}"/>
              </a:ext>
            </a:extLst>
          </p:cNvPr>
          <p:cNvSpPr/>
          <p:nvPr/>
        </p:nvSpPr>
        <p:spPr>
          <a:xfrm>
            <a:off x="1989956" y="429309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54F6219-9B38-430E-9E6C-BDBAC6C48FF0}"/>
              </a:ext>
            </a:extLst>
          </p:cNvPr>
          <p:cNvSpPr/>
          <p:nvPr/>
        </p:nvSpPr>
        <p:spPr>
          <a:xfrm>
            <a:off x="2205980" y="3861048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E7F42D1-65AF-4A52-92F4-8658E9679711}"/>
              </a:ext>
            </a:extLst>
          </p:cNvPr>
          <p:cNvSpPr/>
          <p:nvPr/>
        </p:nvSpPr>
        <p:spPr>
          <a:xfrm>
            <a:off x="2422004" y="429309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CD21715-217A-4FBC-8EE0-01C06F7F1DB0}"/>
              </a:ext>
            </a:extLst>
          </p:cNvPr>
          <p:cNvSpPr/>
          <p:nvPr/>
        </p:nvSpPr>
        <p:spPr>
          <a:xfrm>
            <a:off x="2926060" y="3789040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D1E34CF-A4C1-4CDA-95CD-66FDCB2C9D09}"/>
              </a:ext>
            </a:extLst>
          </p:cNvPr>
          <p:cNvSpPr/>
          <p:nvPr/>
        </p:nvSpPr>
        <p:spPr>
          <a:xfrm>
            <a:off x="3214092" y="429309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E4C1F33-B95C-4C64-A1AE-A16B3D74B4A6}"/>
              </a:ext>
            </a:extLst>
          </p:cNvPr>
          <p:cNvSpPr/>
          <p:nvPr/>
        </p:nvSpPr>
        <p:spPr>
          <a:xfrm>
            <a:off x="3718148" y="4077072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727AD79-2DC6-4ACC-9837-5C425EE4A758}"/>
              </a:ext>
            </a:extLst>
          </p:cNvPr>
          <p:cNvSpPr/>
          <p:nvPr/>
        </p:nvSpPr>
        <p:spPr>
          <a:xfrm>
            <a:off x="3862164" y="465313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394F132-FC59-463B-BDCD-01CC8788AB7C}"/>
              </a:ext>
            </a:extLst>
          </p:cNvPr>
          <p:cNvSpPr/>
          <p:nvPr/>
        </p:nvSpPr>
        <p:spPr>
          <a:xfrm>
            <a:off x="4366220" y="4581128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DCF281-8CDC-4FE6-9506-F13C9118C7C2}"/>
              </a:ext>
            </a:extLst>
          </p:cNvPr>
          <p:cNvSpPr/>
          <p:nvPr/>
        </p:nvSpPr>
        <p:spPr>
          <a:xfrm>
            <a:off x="4366220" y="501317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5B3731D-D510-4FB4-94CE-849D08C6DF22}"/>
              </a:ext>
            </a:extLst>
          </p:cNvPr>
          <p:cNvSpPr/>
          <p:nvPr/>
        </p:nvSpPr>
        <p:spPr>
          <a:xfrm>
            <a:off x="4800130" y="4927848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2A2FD5-CEE0-41DB-B227-43B634769E1E}"/>
              </a:ext>
            </a:extLst>
          </p:cNvPr>
          <p:cNvSpPr/>
          <p:nvPr/>
        </p:nvSpPr>
        <p:spPr>
          <a:xfrm>
            <a:off x="1768510" y="3868597"/>
            <a:ext cx="3104941" cy="1230530"/>
          </a:xfrm>
          <a:custGeom>
            <a:avLst/>
            <a:gdLst>
              <a:gd name="connsiteX0" fmla="*/ 0 w 3104941"/>
              <a:gd name="connsiteY0" fmla="*/ 271324 h 1230530"/>
              <a:gd name="connsiteX1" fmla="*/ 291402 w 3104941"/>
              <a:gd name="connsiteY1" fmla="*/ 512484 h 1230530"/>
              <a:gd name="connsiteX2" fmla="*/ 512466 w 3104941"/>
              <a:gd name="connsiteY2" fmla="*/ 60308 h 1230530"/>
              <a:gd name="connsiteX3" fmla="*/ 713433 w 3104941"/>
              <a:gd name="connsiteY3" fmla="*/ 522533 h 1230530"/>
              <a:gd name="connsiteX4" fmla="*/ 1235947 w 3104941"/>
              <a:gd name="connsiteY4" fmla="*/ 18 h 1230530"/>
              <a:gd name="connsiteX5" fmla="*/ 1507253 w 3104941"/>
              <a:gd name="connsiteY5" fmla="*/ 502436 h 1230530"/>
              <a:gd name="connsiteX6" fmla="*/ 1999622 w 3104941"/>
              <a:gd name="connsiteY6" fmla="*/ 291421 h 1230530"/>
              <a:gd name="connsiteX7" fmla="*/ 2160395 w 3104941"/>
              <a:gd name="connsiteY7" fmla="*/ 874225 h 1230530"/>
              <a:gd name="connsiteX8" fmla="*/ 2672861 w 3104941"/>
              <a:gd name="connsiteY8" fmla="*/ 803887 h 1230530"/>
              <a:gd name="connsiteX9" fmla="*/ 2672861 w 3104941"/>
              <a:gd name="connsiteY9" fmla="*/ 1215869 h 1230530"/>
              <a:gd name="connsiteX10" fmla="*/ 3104941 w 3104941"/>
              <a:gd name="connsiteY10" fmla="*/ 1145530 h 1230530"/>
              <a:gd name="connsiteX11" fmla="*/ 3104941 w 3104941"/>
              <a:gd name="connsiteY11" fmla="*/ 1145530 h 123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04941" h="1230530">
                <a:moveTo>
                  <a:pt x="0" y="271324"/>
                </a:moveTo>
                <a:cubicBezTo>
                  <a:pt x="102995" y="409488"/>
                  <a:pt x="205991" y="547653"/>
                  <a:pt x="291402" y="512484"/>
                </a:cubicBezTo>
                <a:cubicBezTo>
                  <a:pt x="376813" y="477315"/>
                  <a:pt x="442128" y="58633"/>
                  <a:pt x="512466" y="60308"/>
                </a:cubicBezTo>
                <a:cubicBezTo>
                  <a:pt x="582804" y="61983"/>
                  <a:pt x="592853" y="532581"/>
                  <a:pt x="713433" y="522533"/>
                </a:cubicBezTo>
                <a:cubicBezTo>
                  <a:pt x="834013" y="512485"/>
                  <a:pt x="1103644" y="3368"/>
                  <a:pt x="1235947" y="18"/>
                </a:cubicBezTo>
                <a:cubicBezTo>
                  <a:pt x="1368250" y="-3332"/>
                  <a:pt x="1379974" y="453869"/>
                  <a:pt x="1507253" y="502436"/>
                </a:cubicBezTo>
                <a:cubicBezTo>
                  <a:pt x="1634532" y="551003"/>
                  <a:pt x="1890765" y="229456"/>
                  <a:pt x="1999622" y="291421"/>
                </a:cubicBezTo>
                <a:cubicBezTo>
                  <a:pt x="2108479" y="353386"/>
                  <a:pt x="2048189" y="788814"/>
                  <a:pt x="2160395" y="874225"/>
                </a:cubicBezTo>
                <a:cubicBezTo>
                  <a:pt x="2272601" y="959636"/>
                  <a:pt x="2587450" y="746946"/>
                  <a:pt x="2672861" y="803887"/>
                </a:cubicBezTo>
                <a:cubicBezTo>
                  <a:pt x="2758272" y="860828"/>
                  <a:pt x="2600848" y="1158929"/>
                  <a:pt x="2672861" y="1215869"/>
                </a:cubicBezTo>
                <a:cubicBezTo>
                  <a:pt x="2744874" y="1272809"/>
                  <a:pt x="3104941" y="1145530"/>
                  <a:pt x="3104941" y="1145530"/>
                </a:cubicBezTo>
                <a:lnTo>
                  <a:pt x="3104941" y="1145530"/>
                </a:lnTo>
              </a:path>
            </a:pathLst>
          </a:custGeom>
          <a:noFill/>
          <a:ln w="28575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05561-7C83-4633-B7B0-425143635E5D}"/>
              </a:ext>
            </a:extLst>
          </p:cNvPr>
          <p:cNvCxnSpPr/>
          <p:nvPr/>
        </p:nvCxnSpPr>
        <p:spPr>
          <a:xfrm flipV="1">
            <a:off x="1485900" y="2852936"/>
            <a:ext cx="0" cy="273630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D93581-966B-4652-AD2C-633A7F040D39}"/>
              </a:ext>
            </a:extLst>
          </p:cNvPr>
          <p:cNvCxnSpPr>
            <a:cxnSpLocks/>
          </p:cNvCxnSpPr>
          <p:nvPr/>
        </p:nvCxnSpPr>
        <p:spPr>
          <a:xfrm>
            <a:off x="1485900" y="5589240"/>
            <a:ext cx="3672408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4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BABC-9EEE-4433-BAE9-A0C89A85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68D3-FEA6-4E13-BA67-C4ED2691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neural network can approximate any function given enough neurons: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475513C-B461-4D6A-927D-EF59C3020134}"/>
              </a:ext>
            </a:extLst>
          </p:cNvPr>
          <p:cNvSpPr/>
          <p:nvPr/>
        </p:nvSpPr>
        <p:spPr>
          <a:xfrm>
            <a:off x="1701924" y="4077072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D9FE8E1-063C-46A4-8054-73F0765C2791}"/>
              </a:ext>
            </a:extLst>
          </p:cNvPr>
          <p:cNvSpPr/>
          <p:nvPr/>
        </p:nvSpPr>
        <p:spPr>
          <a:xfrm>
            <a:off x="1989956" y="429309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54F6219-9B38-430E-9E6C-BDBAC6C48FF0}"/>
              </a:ext>
            </a:extLst>
          </p:cNvPr>
          <p:cNvSpPr/>
          <p:nvPr/>
        </p:nvSpPr>
        <p:spPr>
          <a:xfrm>
            <a:off x="2205980" y="3861048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E7F42D1-65AF-4A52-92F4-8658E9679711}"/>
              </a:ext>
            </a:extLst>
          </p:cNvPr>
          <p:cNvSpPr/>
          <p:nvPr/>
        </p:nvSpPr>
        <p:spPr>
          <a:xfrm>
            <a:off x="2422004" y="429309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CD21715-217A-4FBC-8EE0-01C06F7F1DB0}"/>
              </a:ext>
            </a:extLst>
          </p:cNvPr>
          <p:cNvSpPr/>
          <p:nvPr/>
        </p:nvSpPr>
        <p:spPr>
          <a:xfrm>
            <a:off x="2926060" y="3789040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D1E34CF-A4C1-4CDA-95CD-66FDCB2C9D09}"/>
              </a:ext>
            </a:extLst>
          </p:cNvPr>
          <p:cNvSpPr/>
          <p:nvPr/>
        </p:nvSpPr>
        <p:spPr>
          <a:xfrm>
            <a:off x="3214092" y="429309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E4C1F33-B95C-4C64-A1AE-A16B3D74B4A6}"/>
              </a:ext>
            </a:extLst>
          </p:cNvPr>
          <p:cNvSpPr/>
          <p:nvPr/>
        </p:nvSpPr>
        <p:spPr>
          <a:xfrm>
            <a:off x="3718148" y="4077072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727AD79-2DC6-4ACC-9837-5C425EE4A758}"/>
              </a:ext>
            </a:extLst>
          </p:cNvPr>
          <p:cNvSpPr/>
          <p:nvPr/>
        </p:nvSpPr>
        <p:spPr>
          <a:xfrm>
            <a:off x="3862164" y="465313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394F132-FC59-463B-BDCD-01CC8788AB7C}"/>
              </a:ext>
            </a:extLst>
          </p:cNvPr>
          <p:cNvSpPr/>
          <p:nvPr/>
        </p:nvSpPr>
        <p:spPr>
          <a:xfrm>
            <a:off x="4366220" y="4581128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DCF281-8CDC-4FE6-9506-F13C9118C7C2}"/>
              </a:ext>
            </a:extLst>
          </p:cNvPr>
          <p:cNvSpPr/>
          <p:nvPr/>
        </p:nvSpPr>
        <p:spPr>
          <a:xfrm>
            <a:off x="4366220" y="5013176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5B3731D-D510-4FB4-94CE-849D08C6DF22}"/>
              </a:ext>
            </a:extLst>
          </p:cNvPr>
          <p:cNvSpPr/>
          <p:nvPr/>
        </p:nvSpPr>
        <p:spPr>
          <a:xfrm>
            <a:off x="4800130" y="4927848"/>
            <a:ext cx="144016" cy="144016"/>
          </a:xfrm>
          <a:prstGeom prst="flowChartConnector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2A2FD5-CEE0-41DB-B227-43B634769E1E}"/>
              </a:ext>
            </a:extLst>
          </p:cNvPr>
          <p:cNvSpPr/>
          <p:nvPr/>
        </p:nvSpPr>
        <p:spPr>
          <a:xfrm>
            <a:off x="1768510" y="3868597"/>
            <a:ext cx="3104941" cy="1230530"/>
          </a:xfrm>
          <a:custGeom>
            <a:avLst/>
            <a:gdLst>
              <a:gd name="connsiteX0" fmla="*/ 0 w 3104941"/>
              <a:gd name="connsiteY0" fmla="*/ 271324 h 1230530"/>
              <a:gd name="connsiteX1" fmla="*/ 291402 w 3104941"/>
              <a:gd name="connsiteY1" fmla="*/ 512484 h 1230530"/>
              <a:gd name="connsiteX2" fmla="*/ 512466 w 3104941"/>
              <a:gd name="connsiteY2" fmla="*/ 60308 h 1230530"/>
              <a:gd name="connsiteX3" fmla="*/ 713433 w 3104941"/>
              <a:gd name="connsiteY3" fmla="*/ 522533 h 1230530"/>
              <a:gd name="connsiteX4" fmla="*/ 1235947 w 3104941"/>
              <a:gd name="connsiteY4" fmla="*/ 18 h 1230530"/>
              <a:gd name="connsiteX5" fmla="*/ 1507253 w 3104941"/>
              <a:gd name="connsiteY5" fmla="*/ 502436 h 1230530"/>
              <a:gd name="connsiteX6" fmla="*/ 1999622 w 3104941"/>
              <a:gd name="connsiteY6" fmla="*/ 291421 h 1230530"/>
              <a:gd name="connsiteX7" fmla="*/ 2160395 w 3104941"/>
              <a:gd name="connsiteY7" fmla="*/ 874225 h 1230530"/>
              <a:gd name="connsiteX8" fmla="*/ 2672861 w 3104941"/>
              <a:gd name="connsiteY8" fmla="*/ 803887 h 1230530"/>
              <a:gd name="connsiteX9" fmla="*/ 2672861 w 3104941"/>
              <a:gd name="connsiteY9" fmla="*/ 1215869 h 1230530"/>
              <a:gd name="connsiteX10" fmla="*/ 3104941 w 3104941"/>
              <a:gd name="connsiteY10" fmla="*/ 1145530 h 1230530"/>
              <a:gd name="connsiteX11" fmla="*/ 3104941 w 3104941"/>
              <a:gd name="connsiteY11" fmla="*/ 1145530 h 123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04941" h="1230530">
                <a:moveTo>
                  <a:pt x="0" y="271324"/>
                </a:moveTo>
                <a:cubicBezTo>
                  <a:pt x="102995" y="409488"/>
                  <a:pt x="205991" y="547653"/>
                  <a:pt x="291402" y="512484"/>
                </a:cubicBezTo>
                <a:cubicBezTo>
                  <a:pt x="376813" y="477315"/>
                  <a:pt x="442128" y="58633"/>
                  <a:pt x="512466" y="60308"/>
                </a:cubicBezTo>
                <a:cubicBezTo>
                  <a:pt x="582804" y="61983"/>
                  <a:pt x="592853" y="532581"/>
                  <a:pt x="713433" y="522533"/>
                </a:cubicBezTo>
                <a:cubicBezTo>
                  <a:pt x="834013" y="512485"/>
                  <a:pt x="1103644" y="3368"/>
                  <a:pt x="1235947" y="18"/>
                </a:cubicBezTo>
                <a:cubicBezTo>
                  <a:pt x="1368250" y="-3332"/>
                  <a:pt x="1379974" y="453869"/>
                  <a:pt x="1507253" y="502436"/>
                </a:cubicBezTo>
                <a:cubicBezTo>
                  <a:pt x="1634532" y="551003"/>
                  <a:pt x="1890765" y="229456"/>
                  <a:pt x="1999622" y="291421"/>
                </a:cubicBezTo>
                <a:cubicBezTo>
                  <a:pt x="2108479" y="353386"/>
                  <a:pt x="2048189" y="788814"/>
                  <a:pt x="2160395" y="874225"/>
                </a:cubicBezTo>
                <a:cubicBezTo>
                  <a:pt x="2272601" y="959636"/>
                  <a:pt x="2587450" y="746946"/>
                  <a:pt x="2672861" y="803887"/>
                </a:cubicBezTo>
                <a:cubicBezTo>
                  <a:pt x="2758272" y="860828"/>
                  <a:pt x="2600848" y="1158929"/>
                  <a:pt x="2672861" y="1215869"/>
                </a:cubicBezTo>
                <a:cubicBezTo>
                  <a:pt x="2744874" y="1272809"/>
                  <a:pt x="3104941" y="1145530"/>
                  <a:pt x="3104941" y="1145530"/>
                </a:cubicBezTo>
                <a:lnTo>
                  <a:pt x="3104941" y="1145530"/>
                </a:lnTo>
              </a:path>
            </a:pathLst>
          </a:custGeom>
          <a:noFill/>
          <a:ln w="28575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05561-7C83-4633-B7B0-425143635E5D}"/>
              </a:ext>
            </a:extLst>
          </p:cNvPr>
          <p:cNvCxnSpPr/>
          <p:nvPr/>
        </p:nvCxnSpPr>
        <p:spPr>
          <a:xfrm flipV="1">
            <a:off x="1485900" y="2852936"/>
            <a:ext cx="0" cy="273630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D93581-966B-4652-AD2C-633A7F040D39}"/>
              </a:ext>
            </a:extLst>
          </p:cNvPr>
          <p:cNvCxnSpPr>
            <a:cxnSpLocks/>
          </p:cNvCxnSpPr>
          <p:nvPr/>
        </p:nvCxnSpPr>
        <p:spPr>
          <a:xfrm>
            <a:off x="1485900" y="5589240"/>
            <a:ext cx="3672408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C022D37-B893-46CF-8B6F-7C47A763E079}"/>
              </a:ext>
            </a:extLst>
          </p:cNvPr>
          <p:cNvSpPr/>
          <p:nvPr/>
        </p:nvSpPr>
        <p:spPr>
          <a:xfrm>
            <a:off x="1773932" y="4293096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DC6F440-AE67-49B2-A351-E1E88B212E47}"/>
              </a:ext>
            </a:extLst>
          </p:cNvPr>
          <p:cNvSpPr/>
          <p:nvPr/>
        </p:nvSpPr>
        <p:spPr>
          <a:xfrm>
            <a:off x="1917948" y="4077072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B9ED175-0A13-44B8-9B2A-A152C0628BD4}"/>
              </a:ext>
            </a:extLst>
          </p:cNvPr>
          <p:cNvSpPr/>
          <p:nvPr/>
        </p:nvSpPr>
        <p:spPr>
          <a:xfrm>
            <a:off x="2205980" y="4221088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A137D63-F1E8-4100-B675-E03F1D5ACD60}"/>
              </a:ext>
            </a:extLst>
          </p:cNvPr>
          <p:cNvSpPr/>
          <p:nvPr/>
        </p:nvSpPr>
        <p:spPr>
          <a:xfrm>
            <a:off x="2422004" y="3861048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2C3D5E3-0CC5-4B50-A03F-7984A680B51D}"/>
              </a:ext>
            </a:extLst>
          </p:cNvPr>
          <p:cNvSpPr/>
          <p:nvPr/>
        </p:nvSpPr>
        <p:spPr>
          <a:xfrm>
            <a:off x="2710036" y="4221088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5474FE1-7BA0-40F7-8503-2AD2640CEEEB}"/>
              </a:ext>
            </a:extLst>
          </p:cNvPr>
          <p:cNvSpPr/>
          <p:nvPr/>
        </p:nvSpPr>
        <p:spPr>
          <a:xfrm>
            <a:off x="2926060" y="4005064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CC859F11-7A66-422D-BB2C-CD1FA09DBEFF}"/>
              </a:ext>
            </a:extLst>
          </p:cNvPr>
          <p:cNvSpPr/>
          <p:nvPr/>
        </p:nvSpPr>
        <p:spPr>
          <a:xfrm>
            <a:off x="3214092" y="4005064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21CBBC5-AC69-46E2-8A8D-DBAD46E494BF}"/>
              </a:ext>
            </a:extLst>
          </p:cNvPr>
          <p:cNvSpPr/>
          <p:nvPr/>
        </p:nvSpPr>
        <p:spPr>
          <a:xfrm>
            <a:off x="3502124" y="4005064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F6FD8F8-5F1F-4D7E-93F6-881B5D833322}"/>
              </a:ext>
            </a:extLst>
          </p:cNvPr>
          <p:cNvSpPr/>
          <p:nvPr/>
        </p:nvSpPr>
        <p:spPr>
          <a:xfrm>
            <a:off x="3574132" y="4365104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76D2B54-8879-43E8-9E45-AC7F6B59A331}"/>
              </a:ext>
            </a:extLst>
          </p:cNvPr>
          <p:cNvSpPr/>
          <p:nvPr/>
        </p:nvSpPr>
        <p:spPr>
          <a:xfrm>
            <a:off x="3934172" y="4221088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82A433A-61DC-4044-ABEE-02CF14B04E3D}"/>
              </a:ext>
            </a:extLst>
          </p:cNvPr>
          <p:cNvSpPr/>
          <p:nvPr/>
        </p:nvSpPr>
        <p:spPr>
          <a:xfrm>
            <a:off x="4150196" y="4437112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2107BA3-CA2D-4B28-AC80-36B27449C4EF}"/>
              </a:ext>
            </a:extLst>
          </p:cNvPr>
          <p:cNvSpPr/>
          <p:nvPr/>
        </p:nvSpPr>
        <p:spPr>
          <a:xfrm>
            <a:off x="4222204" y="4797152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FBF987-9BD5-4AD8-A0E2-431870A82E14}"/>
              </a:ext>
            </a:extLst>
          </p:cNvPr>
          <p:cNvSpPr/>
          <p:nvPr/>
        </p:nvSpPr>
        <p:spPr>
          <a:xfrm>
            <a:off x="4582244" y="4797152"/>
            <a:ext cx="144016" cy="14401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01D490F-97EB-4BAE-BFF8-F07A22876A28}"/>
              </a:ext>
            </a:extLst>
          </p:cNvPr>
          <p:cNvSpPr/>
          <p:nvPr/>
        </p:nvSpPr>
        <p:spPr>
          <a:xfrm>
            <a:off x="1768510" y="4144010"/>
            <a:ext cx="3014505" cy="1030891"/>
          </a:xfrm>
          <a:custGeom>
            <a:avLst/>
            <a:gdLst>
              <a:gd name="connsiteX0" fmla="*/ 0 w 3014505"/>
              <a:gd name="connsiteY0" fmla="*/ 186830 h 1030891"/>
              <a:gd name="connsiteX1" fmla="*/ 612949 w 3014505"/>
              <a:gd name="connsiteY1" fmla="*/ 36104 h 1030891"/>
              <a:gd name="connsiteX2" fmla="*/ 1376624 w 3014505"/>
              <a:gd name="connsiteY2" fmla="*/ 16008 h 1030891"/>
              <a:gd name="connsiteX3" fmla="*/ 2110154 w 3014505"/>
              <a:gd name="connsiteY3" fmla="*/ 237071 h 1030891"/>
              <a:gd name="connsiteX4" fmla="*/ 3014505 w 3014505"/>
              <a:gd name="connsiteY4" fmla="*/ 1030891 h 103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505" h="1030891">
                <a:moveTo>
                  <a:pt x="0" y="186830"/>
                </a:moveTo>
                <a:cubicBezTo>
                  <a:pt x="191756" y="125702"/>
                  <a:pt x="383512" y="64574"/>
                  <a:pt x="612949" y="36104"/>
                </a:cubicBezTo>
                <a:cubicBezTo>
                  <a:pt x="842386" y="7634"/>
                  <a:pt x="1127090" y="-17486"/>
                  <a:pt x="1376624" y="16008"/>
                </a:cubicBezTo>
                <a:cubicBezTo>
                  <a:pt x="1626158" y="49502"/>
                  <a:pt x="1837174" y="67924"/>
                  <a:pt x="2110154" y="237071"/>
                </a:cubicBezTo>
                <a:cubicBezTo>
                  <a:pt x="2383134" y="406218"/>
                  <a:pt x="2698819" y="718554"/>
                  <a:pt x="3014505" y="1030891"/>
                </a:cubicBezTo>
              </a:path>
            </a:pathLst>
          </a:custGeom>
          <a:noFill/>
          <a:ln w="38100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DDAE90-2E95-41A3-A644-06AFC27309D9}"/>
              </a:ext>
            </a:extLst>
          </p:cNvPr>
          <p:cNvCxnSpPr>
            <a:cxnSpLocks/>
          </p:cNvCxnSpPr>
          <p:nvPr/>
        </p:nvCxnSpPr>
        <p:spPr>
          <a:xfrm>
            <a:off x="1773932" y="3429000"/>
            <a:ext cx="3312368" cy="180020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7C3C-7B1C-4694-90ED-0E17F3C2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training point of 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347017-1A18-49BC-A4D6-B91CD30D36F7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CEEA52-48F2-4D87-9D28-73C3D8E082D9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605FA1-3AA7-48D0-9479-3DC5FCE2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3779910" cy="4267200"/>
          </a:xfrm>
        </p:spPr>
        <p:txBody>
          <a:bodyPr/>
          <a:lstStyle/>
          <a:p>
            <a:r>
              <a:rPr lang="en-US" dirty="0"/>
              <a:t>Overfitting:</a:t>
            </a:r>
          </a:p>
          <a:p>
            <a:pPr lvl="1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5BB6A0-78F1-4A7A-A39E-153BC1D1A449}"/>
              </a:ext>
            </a:extLst>
          </p:cNvPr>
          <p:cNvSpPr/>
          <p:nvPr/>
        </p:nvSpPr>
        <p:spPr>
          <a:xfrm>
            <a:off x="5606980" y="1999622"/>
            <a:ext cx="4531807" cy="3577213"/>
          </a:xfrm>
          <a:custGeom>
            <a:avLst/>
            <a:gdLst>
              <a:gd name="connsiteX0" fmla="*/ 0 w 4531807"/>
              <a:gd name="connsiteY0" fmla="*/ 0 h 3577213"/>
              <a:gd name="connsiteX1" fmla="*/ 673240 w 4531807"/>
              <a:gd name="connsiteY1" fmla="*/ 1045029 h 3577213"/>
              <a:gd name="connsiteX2" fmla="*/ 2371411 w 4531807"/>
              <a:gd name="connsiteY2" fmla="*/ 2893925 h 3577213"/>
              <a:gd name="connsiteX3" fmla="*/ 4531807 w 4531807"/>
              <a:gd name="connsiteY3" fmla="*/ 3577213 h 35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807" h="3577213">
                <a:moveTo>
                  <a:pt x="0" y="0"/>
                </a:moveTo>
                <a:cubicBezTo>
                  <a:pt x="139002" y="281354"/>
                  <a:pt x="278005" y="562708"/>
                  <a:pt x="673240" y="1045029"/>
                </a:cubicBezTo>
                <a:cubicBezTo>
                  <a:pt x="1068475" y="1527350"/>
                  <a:pt x="1728317" y="2471894"/>
                  <a:pt x="2371411" y="2893925"/>
                </a:cubicBezTo>
                <a:cubicBezTo>
                  <a:pt x="3014505" y="3315956"/>
                  <a:pt x="3773156" y="3446584"/>
                  <a:pt x="4531807" y="3577213"/>
                </a:cubicBezTo>
              </a:path>
            </a:pathLst>
          </a:custGeom>
          <a:noFill/>
          <a:ln w="254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CA857B-B26F-4707-8D9D-A93356CEB06F}"/>
              </a:ext>
            </a:extLst>
          </p:cNvPr>
          <p:cNvSpPr/>
          <p:nvPr/>
        </p:nvSpPr>
        <p:spPr>
          <a:xfrm>
            <a:off x="5586884" y="1718268"/>
            <a:ext cx="4823208" cy="1689731"/>
          </a:xfrm>
          <a:custGeom>
            <a:avLst/>
            <a:gdLst>
              <a:gd name="connsiteX0" fmla="*/ 0 w 4823208"/>
              <a:gd name="connsiteY0" fmla="*/ 0 h 1689731"/>
              <a:gd name="connsiteX1" fmla="*/ 974690 w 4823208"/>
              <a:gd name="connsiteY1" fmla="*/ 1065125 h 1689731"/>
              <a:gd name="connsiteX2" fmla="*/ 1879041 w 4823208"/>
              <a:gd name="connsiteY2" fmla="*/ 1678075 h 1689731"/>
              <a:gd name="connsiteX3" fmla="*/ 4823208 w 4823208"/>
              <a:gd name="connsiteY3" fmla="*/ 542611 h 1689731"/>
              <a:gd name="connsiteX4" fmla="*/ 4823208 w 4823208"/>
              <a:gd name="connsiteY4" fmla="*/ 542611 h 168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3208" h="1689731">
                <a:moveTo>
                  <a:pt x="0" y="0"/>
                </a:moveTo>
                <a:cubicBezTo>
                  <a:pt x="330758" y="392723"/>
                  <a:pt x="661517" y="785446"/>
                  <a:pt x="974690" y="1065125"/>
                </a:cubicBezTo>
                <a:cubicBezTo>
                  <a:pt x="1287863" y="1344804"/>
                  <a:pt x="1237621" y="1765161"/>
                  <a:pt x="1879041" y="1678075"/>
                </a:cubicBezTo>
                <a:cubicBezTo>
                  <a:pt x="2520461" y="1590989"/>
                  <a:pt x="4823208" y="542611"/>
                  <a:pt x="4823208" y="542611"/>
                </a:cubicBezTo>
                <a:lnTo>
                  <a:pt x="4823208" y="542611"/>
                </a:lnTo>
              </a:path>
            </a:pathLst>
          </a:custGeom>
          <a:noFill/>
          <a:ln w="1905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367F2-2C1C-4C81-B3D5-DF57AD0C2460}"/>
              </a:ext>
            </a:extLst>
          </p:cNvPr>
          <p:cNvSpPr txBox="1"/>
          <p:nvPr/>
        </p:nvSpPr>
        <p:spPr>
          <a:xfrm>
            <a:off x="10270876" y="3429000"/>
            <a:ext cx="163038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-</a:t>
            </a:r>
            <a:r>
              <a:rPr lang="en-US" sz="2400" dirty="0"/>
              <a:t>Training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</a:rPr>
              <a:t>- </a:t>
            </a:r>
            <a:r>
              <a:rPr lang="en-US" sz="24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5715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7C3C-7B1C-4694-90ED-0E17F3C2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training point of 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347017-1A18-49BC-A4D6-B91CD30D36F7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CEEA52-48F2-4D87-9D28-73C3D8E082D9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605FA1-3AA7-48D0-9479-3DC5FCE2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3779910" cy="4267200"/>
          </a:xfrm>
        </p:spPr>
        <p:txBody>
          <a:bodyPr/>
          <a:lstStyle/>
          <a:p>
            <a:r>
              <a:rPr lang="en-US" dirty="0"/>
              <a:t>Underfitting:</a:t>
            </a:r>
          </a:p>
          <a:p>
            <a:pPr lvl="1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367F2-2C1C-4C81-B3D5-DF57AD0C2460}"/>
              </a:ext>
            </a:extLst>
          </p:cNvPr>
          <p:cNvSpPr txBox="1"/>
          <p:nvPr/>
        </p:nvSpPr>
        <p:spPr>
          <a:xfrm>
            <a:off x="10270876" y="3429000"/>
            <a:ext cx="163038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-</a:t>
            </a:r>
            <a:r>
              <a:rPr lang="en-US" sz="2400" dirty="0"/>
              <a:t>Training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</a:rPr>
              <a:t>- </a:t>
            </a:r>
            <a:r>
              <a:rPr lang="en-US" sz="2400" dirty="0"/>
              <a:t>Validation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059CD6-4592-4605-B113-40CF7C9EF254}"/>
              </a:ext>
            </a:extLst>
          </p:cNvPr>
          <p:cNvSpPr/>
          <p:nvPr/>
        </p:nvSpPr>
        <p:spPr>
          <a:xfrm>
            <a:off x="5446340" y="2276872"/>
            <a:ext cx="4772967" cy="1207187"/>
          </a:xfrm>
          <a:custGeom>
            <a:avLst/>
            <a:gdLst>
              <a:gd name="connsiteX0" fmla="*/ 0 w 4772967"/>
              <a:gd name="connsiteY0" fmla="*/ 0 h 1207187"/>
              <a:gd name="connsiteX1" fmla="*/ 934496 w 4772967"/>
              <a:gd name="connsiteY1" fmla="*/ 1034980 h 1207187"/>
              <a:gd name="connsiteX2" fmla="*/ 4772967 w 4772967"/>
              <a:gd name="connsiteY2" fmla="*/ 1195753 h 120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2967" h="1207187">
                <a:moveTo>
                  <a:pt x="0" y="0"/>
                </a:moveTo>
                <a:cubicBezTo>
                  <a:pt x="69501" y="417844"/>
                  <a:pt x="139002" y="835688"/>
                  <a:pt x="934496" y="1034980"/>
                </a:cubicBezTo>
                <a:cubicBezTo>
                  <a:pt x="1729990" y="1234272"/>
                  <a:pt x="3251478" y="1215012"/>
                  <a:pt x="4772967" y="1195753"/>
                </a:cubicBezTo>
              </a:path>
            </a:pathLst>
          </a:custGeom>
          <a:noFill/>
          <a:ln w="254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640205-2894-4744-8E84-686BE8F16E0E}"/>
              </a:ext>
            </a:extLst>
          </p:cNvPr>
          <p:cNvSpPr/>
          <p:nvPr/>
        </p:nvSpPr>
        <p:spPr>
          <a:xfrm>
            <a:off x="5486400" y="2110154"/>
            <a:ext cx="4712677" cy="1306286"/>
          </a:xfrm>
          <a:custGeom>
            <a:avLst/>
            <a:gdLst>
              <a:gd name="connsiteX0" fmla="*/ 0 w 4712677"/>
              <a:gd name="connsiteY0" fmla="*/ 0 h 1306286"/>
              <a:gd name="connsiteX1" fmla="*/ 1346479 w 4712677"/>
              <a:gd name="connsiteY1" fmla="*/ 1085222 h 1306286"/>
              <a:gd name="connsiteX2" fmla="*/ 2552281 w 4712677"/>
              <a:gd name="connsiteY2" fmla="*/ 1266092 h 1306286"/>
              <a:gd name="connsiteX3" fmla="*/ 4712677 w 4712677"/>
              <a:gd name="connsiteY3" fmla="*/ 1306286 h 1306286"/>
              <a:gd name="connsiteX4" fmla="*/ 4712677 w 4712677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77" h="1306286">
                <a:moveTo>
                  <a:pt x="0" y="0"/>
                </a:moveTo>
                <a:cubicBezTo>
                  <a:pt x="460549" y="437103"/>
                  <a:pt x="921099" y="874207"/>
                  <a:pt x="1346479" y="1085222"/>
                </a:cubicBezTo>
                <a:cubicBezTo>
                  <a:pt x="1771859" y="1296237"/>
                  <a:pt x="1991248" y="1229248"/>
                  <a:pt x="2552281" y="1266092"/>
                </a:cubicBezTo>
                <a:cubicBezTo>
                  <a:pt x="3113314" y="1302936"/>
                  <a:pt x="4712677" y="1306286"/>
                  <a:pt x="4712677" y="1306286"/>
                </a:cubicBezTo>
                <a:lnTo>
                  <a:pt x="4712677" y="1306286"/>
                </a:lnTo>
              </a:path>
            </a:pathLst>
          </a:custGeom>
          <a:noFill/>
          <a:ln w="254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6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7C3C-7B1C-4694-90ED-0E17F3C2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training point of 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347017-1A18-49BC-A4D6-B91CD30D36F7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CEEA52-48F2-4D87-9D28-73C3D8E082D9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605FA1-3AA7-48D0-9479-3DC5FCE2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3779910" cy="4267200"/>
          </a:xfrm>
        </p:spPr>
        <p:txBody>
          <a:bodyPr/>
          <a:lstStyle/>
          <a:p>
            <a:r>
              <a:rPr lang="en-US" dirty="0"/>
              <a:t>Good fit:</a:t>
            </a:r>
          </a:p>
          <a:p>
            <a:pPr lvl="1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367F2-2C1C-4C81-B3D5-DF57AD0C2460}"/>
              </a:ext>
            </a:extLst>
          </p:cNvPr>
          <p:cNvSpPr txBox="1"/>
          <p:nvPr/>
        </p:nvSpPr>
        <p:spPr>
          <a:xfrm>
            <a:off x="10270876" y="3429000"/>
            <a:ext cx="163038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-</a:t>
            </a:r>
            <a:r>
              <a:rPr lang="en-US" sz="2400" dirty="0"/>
              <a:t>Training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</a:rPr>
              <a:t>- </a:t>
            </a:r>
            <a:r>
              <a:rPr lang="en-US" sz="2400" dirty="0"/>
              <a:t>Validation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ACF2CB3-15D7-41FD-8285-5E29BE21BB3E}"/>
              </a:ext>
            </a:extLst>
          </p:cNvPr>
          <p:cNvSpPr/>
          <p:nvPr/>
        </p:nvSpPr>
        <p:spPr>
          <a:xfrm>
            <a:off x="5456255" y="2220686"/>
            <a:ext cx="4933741" cy="2499960"/>
          </a:xfrm>
          <a:custGeom>
            <a:avLst/>
            <a:gdLst>
              <a:gd name="connsiteX0" fmla="*/ 0 w 4933741"/>
              <a:gd name="connsiteY0" fmla="*/ 0 h 2499960"/>
              <a:gd name="connsiteX1" fmla="*/ 643094 w 4933741"/>
              <a:gd name="connsiteY1" fmla="*/ 1929283 h 2499960"/>
              <a:gd name="connsiteX2" fmla="*/ 1848897 w 4933741"/>
              <a:gd name="connsiteY2" fmla="*/ 2431701 h 2499960"/>
              <a:gd name="connsiteX3" fmla="*/ 4933741 w 4933741"/>
              <a:gd name="connsiteY3" fmla="*/ 2481943 h 249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3741" h="2499960">
                <a:moveTo>
                  <a:pt x="0" y="0"/>
                </a:moveTo>
                <a:cubicBezTo>
                  <a:pt x="167472" y="762000"/>
                  <a:pt x="334945" y="1524000"/>
                  <a:pt x="643094" y="1929283"/>
                </a:cubicBezTo>
                <a:cubicBezTo>
                  <a:pt x="951244" y="2334567"/>
                  <a:pt x="1133789" y="2339591"/>
                  <a:pt x="1848897" y="2431701"/>
                </a:cubicBezTo>
                <a:cubicBezTo>
                  <a:pt x="2564005" y="2523811"/>
                  <a:pt x="3748873" y="2502877"/>
                  <a:pt x="4933741" y="2481943"/>
                </a:cubicBezTo>
              </a:path>
            </a:pathLst>
          </a:custGeom>
          <a:noFill/>
          <a:ln w="254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0A074C-423F-4467-858A-97EF6289CEEC}"/>
              </a:ext>
            </a:extLst>
          </p:cNvPr>
          <p:cNvSpPr/>
          <p:nvPr/>
        </p:nvSpPr>
        <p:spPr>
          <a:xfrm>
            <a:off x="5456255" y="2029767"/>
            <a:ext cx="4923692" cy="2519106"/>
          </a:xfrm>
          <a:custGeom>
            <a:avLst/>
            <a:gdLst>
              <a:gd name="connsiteX0" fmla="*/ 0 w 4923692"/>
              <a:gd name="connsiteY0" fmla="*/ 0 h 2519106"/>
              <a:gd name="connsiteX1" fmla="*/ 994787 w 4923692"/>
              <a:gd name="connsiteY1" fmla="*/ 2049864 h 2519106"/>
              <a:gd name="connsiteX2" fmla="*/ 2260879 w 4923692"/>
              <a:gd name="connsiteY2" fmla="*/ 2512088 h 2519106"/>
              <a:gd name="connsiteX3" fmla="*/ 4923692 w 4923692"/>
              <a:gd name="connsiteY3" fmla="*/ 2341266 h 2519106"/>
              <a:gd name="connsiteX4" fmla="*/ 4923692 w 4923692"/>
              <a:gd name="connsiteY4" fmla="*/ 2341266 h 2519106"/>
              <a:gd name="connsiteX5" fmla="*/ 4923692 w 4923692"/>
              <a:gd name="connsiteY5" fmla="*/ 2341266 h 251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3692" h="2519106">
                <a:moveTo>
                  <a:pt x="0" y="0"/>
                </a:moveTo>
                <a:cubicBezTo>
                  <a:pt x="308987" y="815591"/>
                  <a:pt x="617974" y="1631183"/>
                  <a:pt x="994787" y="2049864"/>
                </a:cubicBezTo>
                <a:cubicBezTo>
                  <a:pt x="1371600" y="2468545"/>
                  <a:pt x="1606061" y="2463521"/>
                  <a:pt x="2260879" y="2512088"/>
                </a:cubicBezTo>
                <a:cubicBezTo>
                  <a:pt x="2915697" y="2560655"/>
                  <a:pt x="4923692" y="2341266"/>
                  <a:pt x="4923692" y="2341266"/>
                </a:cubicBezTo>
                <a:lnTo>
                  <a:pt x="4923692" y="2341266"/>
                </a:lnTo>
                <a:lnTo>
                  <a:pt x="4923692" y="2341266"/>
                </a:lnTo>
              </a:path>
            </a:pathLst>
          </a:custGeom>
          <a:noFill/>
          <a:ln w="254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F22-4B65-4603-9891-20DDC2DD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0294-5AFF-4244-A73D-6BE2235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independent, autocorrelated signals: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Typically: the temperatures in two different lakes, that do not share any meteorological conditions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BB1FA-C25F-40E2-B6C8-A697E043CAF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34C52-746D-462B-BCBC-B2074C67FE09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FF4A1-8919-4F98-A3CF-297F71E25580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5CB12-C84B-4B42-9C25-ADEF55032DBF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D9C67-E7E9-40EC-8C6A-1AFE76801CF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DCAFF-A272-4F93-A256-3A9E43E38BF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DF217-D247-499E-A59F-485A8EC2447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99248A8-F060-4112-AE04-F17F647D2886}"/>
              </a:ext>
            </a:extLst>
          </p:cNvPr>
          <p:cNvSpPr/>
          <p:nvPr/>
        </p:nvSpPr>
        <p:spPr>
          <a:xfrm>
            <a:off x="177393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3FB2F2-DFA3-4920-8664-A2557287BBCD}"/>
              </a:ext>
            </a:extLst>
          </p:cNvPr>
          <p:cNvSpPr/>
          <p:nvPr/>
        </p:nvSpPr>
        <p:spPr>
          <a:xfrm>
            <a:off x="2868775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t+1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43EDC6-2028-4D04-B284-7AA2F638E168}"/>
              </a:ext>
            </a:extLst>
          </p:cNvPr>
          <p:cNvSpPr/>
          <p:nvPr/>
        </p:nvSpPr>
        <p:spPr>
          <a:xfrm>
            <a:off x="393417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t+2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02334E-52C0-40A0-B4E7-22746A276D7A}"/>
              </a:ext>
            </a:extLst>
          </p:cNvPr>
          <p:cNvSpPr/>
          <p:nvPr/>
        </p:nvSpPr>
        <p:spPr>
          <a:xfrm>
            <a:off x="501429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t+3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180C8C-BD90-4C42-9BAC-6FD2E961B33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2494012" y="4149080"/>
            <a:ext cx="374763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F6972-A801-490B-82B8-B8538893D9E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588855" y="4149080"/>
            <a:ext cx="345317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2A2F-0AF8-4B84-95DF-E2C352D76FB9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4654252" y="4149080"/>
            <a:ext cx="360040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E1F8-6F96-4980-962D-8DEDA210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the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51B4-2B4D-46D2-8690-12503604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Smaller model</a:t>
            </a:r>
          </a:p>
          <a:p>
            <a:pPr lvl="1"/>
            <a:r>
              <a:rPr lang="en-US" dirty="0"/>
              <a:t>Simple, but this hyperparameter gets sensible</a:t>
            </a:r>
          </a:p>
          <a:p>
            <a:r>
              <a:rPr lang="en-US" dirty="0"/>
              <a:t>Early stopping:</a:t>
            </a:r>
          </a:p>
          <a:p>
            <a:pPr lvl="1"/>
            <a:r>
              <a:rPr lang="en-US" dirty="0"/>
              <a:t>Stop the training as soon as the validation error stop to increase</a:t>
            </a:r>
          </a:p>
          <a:p>
            <a:r>
              <a:rPr lang="en-US" dirty="0"/>
              <a:t>Dropout</a:t>
            </a:r>
          </a:p>
          <a:p>
            <a:pPr lvl="1"/>
            <a:r>
              <a:rPr lang="en-US" dirty="0"/>
              <a:t>During training, “forget” some neurons, and use all of them during testing</a:t>
            </a:r>
          </a:p>
          <a:p>
            <a:pPr lvl="2"/>
            <a:r>
              <a:rPr lang="en-US" dirty="0"/>
              <a:t>Like random forest: lots of bad models averaged</a:t>
            </a:r>
          </a:p>
          <a:p>
            <a:r>
              <a:rPr lang="en-US" dirty="0"/>
              <a:t>L2 weights</a:t>
            </a:r>
          </a:p>
          <a:p>
            <a:pPr lvl="1"/>
            <a:r>
              <a:rPr lang="en-US" dirty="0"/>
              <a:t>Penalize big values</a:t>
            </a:r>
          </a:p>
          <a:p>
            <a:r>
              <a:rPr lang="en-US" dirty="0"/>
              <a:t>Attention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CA70-27BC-41BC-A86B-7B895999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allow more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9526-8DD8-4211-99BF-1FB88A78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more data</a:t>
            </a:r>
          </a:p>
          <a:p>
            <a:r>
              <a:rPr lang="en-US" dirty="0"/>
              <a:t>Pretrain the network</a:t>
            </a:r>
          </a:p>
          <a:p>
            <a:r>
              <a:rPr lang="en-US" dirty="0"/>
              <a:t>Use some data augmentation:</a:t>
            </a:r>
          </a:p>
          <a:p>
            <a:pPr lvl="1"/>
            <a:r>
              <a:rPr lang="en-US" dirty="0"/>
              <a:t>Artificially add some transformation or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6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6CF6D-9B4E-4B46-A148-37D7D01A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2C43A8-BBEE-4E16-92A0-F04666D5F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0" dirty="0"/>
                  <a:t>Common choices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2C43A8-BBEE-4E16-92A0-F04666D5F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06ED29F-9C7B-4803-A39A-F77783EBE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196360"/>
              </p:ext>
            </p:extLst>
          </p:nvPr>
        </p:nvGraphicFramePr>
        <p:xfrm>
          <a:off x="5590356" y="1844824"/>
          <a:ext cx="532859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44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F22-4B65-4603-9891-20DDC2DD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0294-5AFF-4244-A73D-6BE2235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cross-correlated signals: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Typically: a simple prey-predator system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BB1FA-C25F-40E2-B6C8-A697E043CAF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34C52-746D-462B-BCBC-B2074C67FE09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FF4A1-8919-4F98-A3CF-297F71E25580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5CB12-C84B-4B42-9C25-ADEF55032DBF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D9C67-E7E9-40EC-8C6A-1AFE76801CF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DCAFF-A272-4F93-A256-3A9E43E38BF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DF217-D247-499E-A59F-485A8EC2447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99248A8-F060-4112-AE04-F17F647D2886}"/>
              </a:ext>
            </a:extLst>
          </p:cNvPr>
          <p:cNvSpPr/>
          <p:nvPr/>
        </p:nvSpPr>
        <p:spPr>
          <a:xfrm>
            <a:off x="177393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3FB2F2-DFA3-4920-8664-A2557287BBCD}"/>
              </a:ext>
            </a:extLst>
          </p:cNvPr>
          <p:cNvSpPr/>
          <p:nvPr/>
        </p:nvSpPr>
        <p:spPr>
          <a:xfrm>
            <a:off x="2868775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t+1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43EDC6-2028-4D04-B284-7AA2F638E168}"/>
              </a:ext>
            </a:extLst>
          </p:cNvPr>
          <p:cNvSpPr/>
          <p:nvPr/>
        </p:nvSpPr>
        <p:spPr>
          <a:xfrm>
            <a:off x="393417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t+2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02334E-52C0-40A0-B4E7-22746A276D7A}"/>
              </a:ext>
            </a:extLst>
          </p:cNvPr>
          <p:cNvSpPr/>
          <p:nvPr/>
        </p:nvSpPr>
        <p:spPr>
          <a:xfrm>
            <a:off x="501429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t+3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180C8C-BD90-4C42-9BAC-6FD2E961B33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2494012" y="4149080"/>
            <a:ext cx="374763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F6972-A801-490B-82B8-B8538893D9E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588855" y="4149080"/>
            <a:ext cx="345317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2A2F-0AF8-4B84-95DF-E2C352D76FB9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4654252" y="4149080"/>
            <a:ext cx="360040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31A8A0-C16D-4AC2-B3FF-760348493FCD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88559" y="3323547"/>
            <a:ext cx="585669" cy="570946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F1E42C-1FDF-45D5-A746-08C960C807A8}"/>
              </a:ext>
            </a:extLst>
          </p:cNvPr>
          <p:cNvCxnSpPr>
            <a:cxnSpLocks/>
            <a:stCxn id="13" idx="7"/>
            <a:endCxn id="6" idx="3"/>
          </p:cNvCxnSpPr>
          <p:nvPr/>
        </p:nvCxnSpPr>
        <p:spPr>
          <a:xfrm flipV="1">
            <a:off x="3483402" y="3323547"/>
            <a:ext cx="556223" cy="570946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D3C3DE-8A62-4352-A466-3562A7EC02A0}"/>
              </a:ext>
            </a:extLst>
          </p:cNvPr>
          <p:cNvCxnSpPr>
            <a:cxnSpLocks/>
            <a:stCxn id="14" idx="7"/>
            <a:endCxn id="7" idx="3"/>
          </p:cNvCxnSpPr>
          <p:nvPr/>
        </p:nvCxnSpPr>
        <p:spPr>
          <a:xfrm flipV="1">
            <a:off x="4548799" y="3323547"/>
            <a:ext cx="570946" cy="570946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A2B118-F110-4F01-9324-76250220A52C}"/>
              </a:ext>
            </a:extLst>
          </p:cNvPr>
          <p:cNvCxnSpPr>
            <a:cxnSpLocks/>
            <a:stCxn id="4" idx="5"/>
            <a:endCxn id="13" idx="1"/>
          </p:cNvCxnSpPr>
          <p:nvPr/>
        </p:nvCxnSpPr>
        <p:spPr>
          <a:xfrm>
            <a:off x="2388559" y="3323547"/>
            <a:ext cx="585669" cy="570946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6F42B7-9E54-497C-AE6A-B15B321730EC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3483402" y="3323547"/>
            <a:ext cx="556223" cy="570946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DAC6E7-61F5-42C0-8603-044EC63B12A7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4548799" y="3323547"/>
            <a:ext cx="570946" cy="570946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F22-4B65-4603-9891-20DDC2DD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0294-5AFF-4244-A73D-6BE2235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Measurements (with the true concentrations in blue and the measurements in yellow):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Typically: Chlorophyll a monitoring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BB1FA-C25F-40E2-B6C8-A697E043CAF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34C52-746D-462B-BCBC-B2074C67FE09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FF4A1-8919-4F98-A3CF-297F71E25580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5CB12-C84B-4B42-9C25-ADEF55032DBF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D9C67-E7E9-40EC-8C6A-1AFE76801CF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DCAFF-A272-4F93-A256-3A9E43E38BF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DF217-D247-499E-A59F-485A8EC2447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99248A8-F060-4112-AE04-F17F647D2886}"/>
              </a:ext>
            </a:extLst>
          </p:cNvPr>
          <p:cNvSpPr/>
          <p:nvPr/>
        </p:nvSpPr>
        <p:spPr>
          <a:xfrm>
            <a:off x="177393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3FB2F2-DFA3-4920-8664-A2557287BBCD}"/>
              </a:ext>
            </a:extLst>
          </p:cNvPr>
          <p:cNvSpPr/>
          <p:nvPr/>
        </p:nvSpPr>
        <p:spPr>
          <a:xfrm>
            <a:off x="2868775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t+1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43EDC6-2028-4D04-B284-7AA2F638E168}"/>
              </a:ext>
            </a:extLst>
          </p:cNvPr>
          <p:cNvSpPr/>
          <p:nvPr/>
        </p:nvSpPr>
        <p:spPr>
          <a:xfrm>
            <a:off x="393417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t+2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02334E-52C0-40A0-B4E7-22746A276D7A}"/>
              </a:ext>
            </a:extLst>
          </p:cNvPr>
          <p:cNvSpPr/>
          <p:nvPr/>
        </p:nvSpPr>
        <p:spPr>
          <a:xfrm>
            <a:off x="501429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t+3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A2B118-F110-4F01-9324-76250220A52C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133972" y="3429000"/>
            <a:ext cx="0" cy="36004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6F42B7-9E54-497C-AE6A-B15B321730EC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3228815" y="3429000"/>
            <a:ext cx="0" cy="36004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DAC6E7-61F5-42C0-8603-044EC63B12A7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4294212" y="3429000"/>
            <a:ext cx="0" cy="36004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1E4E2D-89B9-4E0C-9F8F-C5297201A64F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5374332" y="3429000"/>
            <a:ext cx="0" cy="36004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F22-4B65-4603-9891-20DDC2DD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0294-5AFF-4244-A73D-6BE2235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linear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Typically: In blue: the true levels, in yellow: the measurements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BB1FA-C25F-40E2-B6C8-A697E043CAF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34C52-746D-462B-BCBC-B2074C67FE09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FF4A1-8919-4F98-A3CF-297F71E25580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5CB12-C84B-4B42-9C25-ADEF55032DBF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D9C67-E7E9-40EC-8C6A-1AFE76801CF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DCAFF-A272-4F93-A256-3A9E43E38BF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DF217-D247-499E-A59F-485A8EC2447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99248A8-F060-4112-AE04-F17F647D2886}"/>
              </a:ext>
            </a:extLst>
          </p:cNvPr>
          <p:cNvSpPr/>
          <p:nvPr/>
        </p:nvSpPr>
        <p:spPr>
          <a:xfrm>
            <a:off x="177393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3FB2F2-DFA3-4920-8664-A2557287BBCD}"/>
              </a:ext>
            </a:extLst>
          </p:cNvPr>
          <p:cNvSpPr/>
          <p:nvPr/>
        </p:nvSpPr>
        <p:spPr>
          <a:xfrm>
            <a:off x="2868775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t+1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43EDC6-2028-4D04-B284-7AA2F638E168}"/>
              </a:ext>
            </a:extLst>
          </p:cNvPr>
          <p:cNvSpPr/>
          <p:nvPr/>
        </p:nvSpPr>
        <p:spPr>
          <a:xfrm>
            <a:off x="393417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t+2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02334E-52C0-40A0-B4E7-22746A276D7A}"/>
              </a:ext>
            </a:extLst>
          </p:cNvPr>
          <p:cNvSpPr/>
          <p:nvPr/>
        </p:nvSpPr>
        <p:spPr>
          <a:xfrm>
            <a:off x="501429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t+3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A2B118-F110-4F01-9324-76250220A52C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133972" y="3429000"/>
            <a:ext cx="0" cy="36004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6F42B7-9E54-497C-AE6A-B15B321730EC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3228815" y="3429000"/>
            <a:ext cx="0" cy="36004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DAC6E7-61F5-42C0-8603-044EC63B12A7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4294212" y="3429000"/>
            <a:ext cx="0" cy="36004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1E4E2D-89B9-4E0C-9F8F-C5297201A64F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5374332" y="3429000"/>
            <a:ext cx="0" cy="36004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88D2F2-77A5-4D10-9625-98DEB028A678}"/>
              </a:ext>
            </a:extLst>
          </p:cNvPr>
          <p:cNvCxnSpPr/>
          <p:nvPr/>
        </p:nvCxnSpPr>
        <p:spPr>
          <a:xfrm>
            <a:off x="2494012" y="4149080"/>
            <a:ext cx="374763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0BAF54-E3E4-434C-9595-7D1BF8C7D214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588855" y="4149080"/>
            <a:ext cx="345317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D9AA95-BF6C-48D4-A626-69A1F169FF68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4654252" y="4149080"/>
            <a:ext cx="360040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F22-4B65-4603-9891-20DDC2DD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0294-5AFF-4244-A73D-6BE2235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Non-Markov process: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Typically: Language in general, especially German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BB1FA-C25F-40E2-B6C8-A697E043CAF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34C52-746D-462B-BCBC-B2074C67FE09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FF4A1-8919-4F98-A3CF-297F71E25580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5CB12-C84B-4B42-9C25-ADEF55032DBF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D9C67-E7E9-40EC-8C6A-1AFE76801CF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DCAFF-A272-4F93-A256-3A9E43E38BF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DF217-D247-499E-A59F-485A8EC2447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EE00F24-7057-4D78-B2FE-B4584CCD1AB7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3214092" y="1628800"/>
            <a:ext cx="12700" cy="2160240"/>
          </a:xfrm>
          <a:prstGeom prst="curvedConnector3">
            <a:avLst>
              <a:gd name="adj1" fmla="val 180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B66244C-1A90-4754-A914-C87A0CD3E98B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4301573" y="2356241"/>
            <a:ext cx="12700" cy="2145517"/>
          </a:xfrm>
          <a:prstGeom prst="curvedConnector3">
            <a:avLst>
              <a:gd name="adj1" fmla="val 180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F22-4B65-4603-9891-20DDC2DD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0294-5AFF-4244-A73D-6BE2235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process: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Typically: an isolated system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BB1FA-C25F-40E2-B6C8-A697E043CAF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34C52-746D-462B-BCBC-B2074C67FE09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FF4A1-8919-4F98-A3CF-297F71E25580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5CB12-C84B-4B42-9C25-ADEF55032DBF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D9C67-E7E9-40EC-8C6A-1AFE76801CF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DCAFF-A272-4F93-A256-3A9E43E38BF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DF217-D247-499E-A59F-485A8EC2447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F22-4B65-4603-9891-20DDC2DD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0294-5AFF-4244-A73D-6BE2235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non-Markov process: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Typically: some other hidden process, not visible in the model, takes some time to happen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BB1FA-C25F-40E2-B6C8-A697E043CAF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34C52-746D-462B-BCBC-B2074C67FE09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FF4A1-8919-4F98-A3CF-297F71E25580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5CB12-C84B-4B42-9C25-ADEF55032DBF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D9C67-E7E9-40EC-8C6A-1AFE76801CF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DCAFF-A272-4F93-A256-3A9E43E38BF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DF217-D247-499E-A59F-485A8EC2447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99248A8-F060-4112-AE04-F17F647D2886}"/>
              </a:ext>
            </a:extLst>
          </p:cNvPr>
          <p:cNvSpPr/>
          <p:nvPr/>
        </p:nvSpPr>
        <p:spPr>
          <a:xfrm>
            <a:off x="177393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3FB2F2-DFA3-4920-8664-A2557287BBCD}"/>
              </a:ext>
            </a:extLst>
          </p:cNvPr>
          <p:cNvSpPr/>
          <p:nvPr/>
        </p:nvSpPr>
        <p:spPr>
          <a:xfrm>
            <a:off x="2868775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t+1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43EDC6-2028-4D04-B284-7AA2F638E168}"/>
              </a:ext>
            </a:extLst>
          </p:cNvPr>
          <p:cNvSpPr/>
          <p:nvPr/>
        </p:nvSpPr>
        <p:spPr>
          <a:xfrm>
            <a:off x="393417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t+2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02334E-52C0-40A0-B4E7-22746A276D7A}"/>
              </a:ext>
            </a:extLst>
          </p:cNvPr>
          <p:cNvSpPr/>
          <p:nvPr/>
        </p:nvSpPr>
        <p:spPr>
          <a:xfrm>
            <a:off x="501429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t+3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180C8C-BD90-4C42-9BAC-6FD2E961B33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2494012" y="4149080"/>
            <a:ext cx="374763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F6972-A801-490B-82B8-B8538893D9E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588855" y="4149080"/>
            <a:ext cx="345317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2A2F-0AF8-4B84-95DF-E2C352D76FB9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4654252" y="4149080"/>
            <a:ext cx="360040" cy="0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31A8A0-C16D-4AC2-B3FF-760348493FCD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2388559" y="3323547"/>
            <a:ext cx="1651066" cy="570946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F1E42C-1FDF-45D5-A746-08C960C807A8}"/>
              </a:ext>
            </a:extLst>
          </p:cNvPr>
          <p:cNvCxnSpPr>
            <a:cxnSpLocks/>
            <a:stCxn id="13" idx="7"/>
            <a:endCxn id="7" idx="3"/>
          </p:cNvCxnSpPr>
          <p:nvPr/>
        </p:nvCxnSpPr>
        <p:spPr>
          <a:xfrm flipV="1">
            <a:off x="3483402" y="3323547"/>
            <a:ext cx="1636343" cy="570946"/>
          </a:xfrm>
          <a:prstGeom prst="straightConnector1">
            <a:avLst/>
          </a:prstGeom>
          <a:ln w="5715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A2B118-F110-4F01-9324-76250220A52C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388559" y="3323547"/>
            <a:ext cx="1651066" cy="570946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6F42B7-9E54-497C-AE6A-B15B321730EC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3483402" y="3323547"/>
            <a:ext cx="1636343" cy="570946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8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74DC-2EC9-4A0C-ABD6-932551EF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Markov process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FCE5-4A4A-45C8-B5B2-FA90FB4A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include data other than the one of the last state</a:t>
            </a:r>
          </a:p>
          <a:p>
            <a:pPr lvl="1"/>
            <a:r>
              <a:rPr lang="en-US" dirty="0"/>
              <a:t>Huge win in terms of dimension of the data</a:t>
            </a:r>
          </a:p>
          <a:p>
            <a:r>
              <a:rPr lang="en-US" dirty="0"/>
              <a:t>Requires a near perfect representation of the system: some external variables can influence it, but only if they are not themselves influenced by any of the states</a:t>
            </a:r>
          </a:p>
        </p:txBody>
      </p:sp>
    </p:spTree>
    <p:extLst>
      <p:ext uri="{BB962C8B-B14F-4D97-AF65-F5344CB8AC3E}">
        <p14:creationId xmlns:p14="http://schemas.microsoft.com/office/powerpoint/2010/main" val="7177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74DC-2EC9-4A0C-ABD6-932551EF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FCE5-4A4A-45C8-B5B2-FA90FB4A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 err="1"/>
              <a:t>bootsrapping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true physical relations are represented by blue arrows, while the one used by the model are shown in yellow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B0B54A-19DF-4E38-AAD8-E6D99280C780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t-3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1416C9-74CB-4A74-BC20-527A34B3AAE0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t-2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8AE842-C750-4E97-9848-8D37F2765BAE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t-1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E64E55-341C-4224-98D4-D5A73E8453FA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4929B7-69B6-4DBD-890F-52849FC9B40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5F463-4668-492F-B126-8E57BCDE3D8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9760A5-F4F9-4CD8-B7B6-66502B0A40DA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2C5374E-27BB-494E-8F6C-113A332B4E36}"/>
              </a:ext>
            </a:extLst>
          </p:cNvPr>
          <p:cNvSpPr/>
          <p:nvPr/>
        </p:nvSpPr>
        <p:spPr>
          <a:xfrm>
            <a:off x="6094412" y="270892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13E1AA-2AA6-4D57-A163-30A820A72459}"/>
              </a:ext>
            </a:extLst>
          </p:cNvPr>
          <p:cNvSpPr/>
          <p:nvPr/>
        </p:nvSpPr>
        <p:spPr>
          <a:xfrm>
            <a:off x="7189255" y="270892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EEE9E7-57BB-45A7-86A3-E711FE5D28F3}"/>
              </a:ext>
            </a:extLst>
          </p:cNvPr>
          <p:cNvSpPr/>
          <p:nvPr/>
        </p:nvSpPr>
        <p:spPr>
          <a:xfrm>
            <a:off x="8254652" y="270892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FCC054-4E2B-4AAB-A2E8-7345B0846F5E}"/>
              </a:ext>
            </a:extLst>
          </p:cNvPr>
          <p:cNvSpPr/>
          <p:nvPr/>
        </p:nvSpPr>
        <p:spPr>
          <a:xfrm>
            <a:off x="9334772" y="270892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t+4</a:t>
            </a:r>
            <a:endParaRPr lang="en-CH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EA0EE4-EBD7-480B-BC4E-F3B172DBFCCE}"/>
              </a:ext>
            </a:extLst>
          </p:cNvPr>
          <p:cNvSpPr/>
          <p:nvPr/>
        </p:nvSpPr>
        <p:spPr>
          <a:xfrm>
            <a:off x="1413892" y="2420888"/>
            <a:ext cx="4392488" cy="2088232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FEFAE5-7664-401D-AEDE-33CB3386D263}"/>
              </a:ext>
            </a:extLst>
          </p:cNvPr>
          <p:cNvSpPr/>
          <p:nvPr/>
        </p:nvSpPr>
        <p:spPr>
          <a:xfrm>
            <a:off x="5806380" y="2420888"/>
            <a:ext cx="4392488" cy="208823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3F01B-FD93-45EC-8A4F-3C046F34D1D0}"/>
              </a:ext>
            </a:extLst>
          </p:cNvPr>
          <p:cNvSpPr txBox="1"/>
          <p:nvPr/>
        </p:nvSpPr>
        <p:spPr>
          <a:xfrm>
            <a:off x="2566020" y="3933056"/>
            <a:ext cx="2085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Measurements</a:t>
            </a:r>
            <a:endParaRPr lang="en-CH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9BD57-CBE4-4381-B0AD-CC83003962F8}"/>
              </a:ext>
            </a:extLst>
          </p:cNvPr>
          <p:cNvSpPr txBox="1"/>
          <p:nvPr/>
        </p:nvSpPr>
        <p:spPr>
          <a:xfrm>
            <a:off x="6958508" y="3933056"/>
            <a:ext cx="16193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Predictions</a:t>
            </a:r>
            <a:endParaRPr lang="en-CH" sz="2400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9856CEC-D4B8-409B-8A5E-251EBE112B9F}"/>
              </a:ext>
            </a:extLst>
          </p:cNvPr>
          <p:cNvCxnSpPr>
            <a:cxnSpLocks/>
            <a:stCxn id="7" idx="4"/>
            <a:endCxn id="23" idx="4"/>
          </p:cNvCxnSpPr>
          <p:nvPr/>
        </p:nvCxnSpPr>
        <p:spPr>
          <a:xfrm rot="16200000" flipH="1">
            <a:off x="6461813" y="2341518"/>
            <a:ext cx="12700" cy="2174963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A6DB1EAD-4E0A-4657-BC2D-6B749EB4277C}"/>
              </a:ext>
            </a:extLst>
          </p:cNvPr>
          <p:cNvCxnSpPr>
            <a:cxnSpLocks/>
            <a:stCxn id="7" idx="4"/>
            <a:endCxn id="24" idx="4"/>
          </p:cNvCxnSpPr>
          <p:nvPr/>
        </p:nvCxnSpPr>
        <p:spPr>
          <a:xfrm rot="16200000" flipH="1">
            <a:off x="6994512" y="1808820"/>
            <a:ext cx="12700" cy="324036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16D0D04-8717-4D63-B8DB-24FDF9FFC5E6}"/>
              </a:ext>
            </a:extLst>
          </p:cNvPr>
          <p:cNvCxnSpPr>
            <a:cxnSpLocks/>
            <a:stCxn id="7" idx="4"/>
            <a:endCxn id="22" idx="4"/>
          </p:cNvCxnSpPr>
          <p:nvPr/>
        </p:nvCxnSpPr>
        <p:spPr>
          <a:xfrm rot="16200000" flipH="1">
            <a:off x="5914392" y="2888940"/>
            <a:ext cx="12700" cy="108012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7139079-CCE6-4E43-868A-2FE84E48485D}"/>
              </a:ext>
            </a:extLst>
          </p:cNvPr>
          <p:cNvCxnSpPr>
            <a:cxnSpLocks/>
            <a:stCxn id="7" idx="4"/>
            <a:endCxn id="25" idx="4"/>
          </p:cNvCxnSpPr>
          <p:nvPr/>
        </p:nvCxnSpPr>
        <p:spPr>
          <a:xfrm rot="16200000" flipH="1">
            <a:off x="7534572" y="1268760"/>
            <a:ext cx="12700" cy="432048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7AC8C54F-07EF-4C16-9A64-DD0D207DAA02}"/>
              </a:ext>
            </a:extLst>
          </p:cNvPr>
          <p:cNvCxnSpPr>
            <a:cxnSpLocks/>
            <a:stCxn id="5" idx="4"/>
            <a:endCxn id="22" idx="4"/>
          </p:cNvCxnSpPr>
          <p:nvPr/>
        </p:nvCxnSpPr>
        <p:spPr>
          <a:xfrm rot="16200000" flipH="1">
            <a:off x="4841633" y="1816181"/>
            <a:ext cx="12700" cy="3225637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9DD7818E-2204-4744-B427-5870CB621989}"/>
              </a:ext>
            </a:extLst>
          </p:cNvPr>
          <p:cNvCxnSpPr>
            <a:cxnSpLocks/>
            <a:stCxn id="5" idx="4"/>
            <a:endCxn id="23" idx="4"/>
          </p:cNvCxnSpPr>
          <p:nvPr/>
        </p:nvCxnSpPr>
        <p:spPr>
          <a:xfrm rot="16200000" flipH="1">
            <a:off x="5389055" y="1268760"/>
            <a:ext cx="12700" cy="432048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2432D7D4-E2E9-4101-BF6C-7BCF8DA2267A}"/>
              </a:ext>
            </a:extLst>
          </p:cNvPr>
          <p:cNvCxnSpPr>
            <a:cxnSpLocks/>
            <a:stCxn id="5" idx="4"/>
            <a:endCxn id="24" idx="4"/>
          </p:cNvCxnSpPr>
          <p:nvPr/>
        </p:nvCxnSpPr>
        <p:spPr>
          <a:xfrm rot="16200000" flipH="1">
            <a:off x="5921753" y="736061"/>
            <a:ext cx="12700" cy="5385877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0C574F9B-B5F1-4DAA-B737-AC87EEE28574}"/>
              </a:ext>
            </a:extLst>
          </p:cNvPr>
          <p:cNvCxnSpPr>
            <a:cxnSpLocks/>
            <a:stCxn id="5" idx="4"/>
            <a:endCxn id="25" idx="4"/>
          </p:cNvCxnSpPr>
          <p:nvPr/>
        </p:nvCxnSpPr>
        <p:spPr>
          <a:xfrm rot="16200000" flipH="1">
            <a:off x="6461813" y="196001"/>
            <a:ext cx="12700" cy="64659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912B9D86-DBB3-4F1C-980B-3055B3733833}"/>
              </a:ext>
            </a:extLst>
          </p:cNvPr>
          <p:cNvCxnSpPr>
            <a:cxnSpLocks/>
            <a:stCxn id="6" idx="0"/>
            <a:endCxn id="22" idx="0"/>
          </p:cNvCxnSpPr>
          <p:nvPr/>
        </p:nvCxnSpPr>
        <p:spPr>
          <a:xfrm rot="5400000" flipH="1" flipV="1">
            <a:off x="5374332" y="1628800"/>
            <a:ext cx="12700" cy="216024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F52FFDB7-3753-4872-82CF-5F4A94937D85}"/>
              </a:ext>
            </a:extLst>
          </p:cNvPr>
          <p:cNvCxnSpPr>
            <a:cxnSpLocks/>
            <a:stCxn id="6" idx="0"/>
            <a:endCxn id="23" idx="0"/>
          </p:cNvCxnSpPr>
          <p:nvPr/>
        </p:nvCxnSpPr>
        <p:spPr>
          <a:xfrm rot="5400000" flipH="1" flipV="1">
            <a:off x="5921753" y="1081379"/>
            <a:ext cx="12700" cy="3255083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079E81E3-0022-484E-A1DA-C73B89680FE2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6454452" y="548680"/>
            <a:ext cx="12700" cy="432048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B4A3DCBA-CF27-4DD2-96D5-7C5936DA2527}"/>
              </a:ext>
            </a:extLst>
          </p:cNvPr>
          <p:cNvCxnSpPr>
            <a:cxnSpLocks/>
            <a:stCxn id="6" idx="0"/>
            <a:endCxn id="25" idx="0"/>
          </p:cNvCxnSpPr>
          <p:nvPr/>
        </p:nvCxnSpPr>
        <p:spPr>
          <a:xfrm rot="5400000" flipH="1" flipV="1">
            <a:off x="6994512" y="8620"/>
            <a:ext cx="12700" cy="54006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54A7598F-3E34-478B-9D16-9EFA7BBFAAD4}"/>
              </a:ext>
            </a:extLst>
          </p:cNvPr>
          <p:cNvCxnSpPr>
            <a:cxnSpLocks/>
            <a:stCxn id="4" idx="0"/>
            <a:endCxn id="22" idx="0"/>
          </p:cNvCxnSpPr>
          <p:nvPr/>
        </p:nvCxnSpPr>
        <p:spPr>
          <a:xfrm rot="5400000" flipH="1" flipV="1">
            <a:off x="4294212" y="548680"/>
            <a:ext cx="12700" cy="432048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73B7B98E-42E1-438C-9FF8-19EE9D04BE7B}"/>
              </a:ext>
            </a:extLst>
          </p:cNvPr>
          <p:cNvCxnSpPr>
            <a:cxnSpLocks/>
            <a:stCxn id="4" idx="0"/>
            <a:endCxn id="23" idx="0"/>
          </p:cNvCxnSpPr>
          <p:nvPr/>
        </p:nvCxnSpPr>
        <p:spPr>
          <a:xfrm rot="5400000" flipH="1" flipV="1">
            <a:off x="4841633" y="1259"/>
            <a:ext cx="12700" cy="5415323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91F195D5-C049-455F-80D2-3F23875107CC}"/>
              </a:ext>
            </a:extLst>
          </p:cNvPr>
          <p:cNvCxnSpPr>
            <a:cxnSpLocks/>
            <a:stCxn id="4" idx="0"/>
            <a:endCxn id="25" idx="0"/>
          </p:cNvCxnSpPr>
          <p:nvPr/>
        </p:nvCxnSpPr>
        <p:spPr>
          <a:xfrm rot="5400000" flipH="1" flipV="1">
            <a:off x="5914392" y="-1071500"/>
            <a:ext cx="12700" cy="756084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AA22607-757F-44E3-9CC1-FF1BC0722573}"/>
              </a:ext>
            </a:extLst>
          </p:cNvPr>
          <p:cNvCxnSpPr>
            <a:cxnSpLocks/>
            <a:stCxn id="4" idx="0"/>
            <a:endCxn id="24" idx="0"/>
          </p:cNvCxnSpPr>
          <p:nvPr/>
        </p:nvCxnSpPr>
        <p:spPr>
          <a:xfrm rot="5400000" flipH="1" flipV="1">
            <a:off x="5374332" y="-531440"/>
            <a:ext cx="12700" cy="648072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F7477FE-20AA-4831-9569-F42593F86B04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4301573" y="2356241"/>
            <a:ext cx="12700" cy="2145517"/>
          </a:xfrm>
          <a:prstGeom prst="curvedConnector3">
            <a:avLst>
              <a:gd name="adj1" fmla="val 180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F12B2A2-F06D-4B39-9F35-286817F2C033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3214092" y="1628800"/>
            <a:ext cx="12700" cy="2160240"/>
          </a:xfrm>
          <a:prstGeom prst="curvedConnector3">
            <a:avLst>
              <a:gd name="adj1" fmla="val 180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analysis</a:t>
            </a:r>
          </a:p>
          <a:p>
            <a:pPr lvl="1"/>
            <a:r>
              <a:rPr lang="en-US" dirty="0"/>
              <a:t>Season dependent autocorrelation</a:t>
            </a:r>
          </a:p>
          <a:p>
            <a:pPr lvl="1"/>
            <a:r>
              <a:rPr lang="en-US" dirty="0"/>
              <a:t>Fourier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Markov vs non-Markov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 err="1"/>
              <a:t>Bootsrapping</a:t>
            </a:r>
            <a:endParaRPr lang="en-US" dirty="0"/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General form</a:t>
            </a:r>
          </a:p>
          <a:p>
            <a:pPr lvl="1"/>
            <a:r>
              <a:rPr lang="en-US" dirty="0"/>
              <a:t>Recurrent neural network</a:t>
            </a:r>
          </a:p>
          <a:p>
            <a:pPr lvl="1"/>
            <a:r>
              <a:rPr lang="en-US" dirty="0"/>
              <a:t>LSTM (Long Short Term Memory)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74DC-2EC9-4A0C-ABD6-932551EF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FCE5-4A4A-45C8-B5B2-FA90FB4A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bootsrapping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true physical relations are represented by blue arrows, while the one used by the model are shown in yellow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B0B54A-19DF-4E38-AAD8-E6D99280C780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t-3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1416C9-74CB-4A74-BC20-527A34B3AAE0}"/>
              </a:ext>
            </a:extLst>
          </p:cNvPr>
          <p:cNvSpPr/>
          <p:nvPr/>
        </p:nvSpPr>
        <p:spPr>
          <a:xfrm>
            <a:off x="2868775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t-2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8AE842-C750-4E97-9848-8D37F2765BAE}"/>
              </a:ext>
            </a:extLst>
          </p:cNvPr>
          <p:cNvSpPr/>
          <p:nvPr/>
        </p:nvSpPr>
        <p:spPr>
          <a:xfrm>
            <a:off x="393417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t-1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E64E55-341C-4224-98D4-D5A73E8453FA}"/>
              </a:ext>
            </a:extLst>
          </p:cNvPr>
          <p:cNvSpPr/>
          <p:nvPr/>
        </p:nvSpPr>
        <p:spPr>
          <a:xfrm>
            <a:off x="501429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4929B7-69B6-4DBD-890F-52849FC9B40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4012" y="3068960"/>
            <a:ext cx="374763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5F463-4668-492F-B126-8E57BCDE3D8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8855" y="3068960"/>
            <a:ext cx="345317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9760A5-F4F9-4CD8-B7B6-66502B0A40DA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54252" y="3068960"/>
            <a:ext cx="360040" cy="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2C5374E-27BB-494E-8F6C-113A332B4E36}"/>
              </a:ext>
            </a:extLst>
          </p:cNvPr>
          <p:cNvSpPr/>
          <p:nvPr/>
        </p:nvSpPr>
        <p:spPr>
          <a:xfrm>
            <a:off x="6094412" y="270892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13E1AA-2AA6-4D57-A163-30A820A72459}"/>
              </a:ext>
            </a:extLst>
          </p:cNvPr>
          <p:cNvSpPr/>
          <p:nvPr/>
        </p:nvSpPr>
        <p:spPr>
          <a:xfrm>
            <a:off x="7189255" y="270892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EEE9E7-57BB-45A7-86A3-E711FE5D28F3}"/>
              </a:ext>
            </a:extLst>
          </p:cNvPr>
          <p:cNvSpPr/>
          <p:nvPr/>
        </p:nvSpPr>
        <p:spPr>
          <a:xfrm>
            <a:off x="8254652" y="270892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FCC054-4E2B-4AAB-A2E8-7345B0846F5E}"/>
              </a:ext>
            </a:extLst>
          </p:cNvPr>
          <p:cNvSpPr/>
          <p:nvPr/>
        </p:nvSpPr>
        <p:spPr>
          <a:xfrm>
            <a:off x="9334772" y="270892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t+4</a:t>
            </a:r>
            <a:endParaRPr lang="en-CH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EA0EE4-EBD7-480B-BC4E-F3B172DBFCCE}"/>
              </a:ext>
            </a:extLst>
          </p:cNvPr>
          <p:cNvSpPr/>
          <p:nvPr/>
        </p:nvSpPr>
        <p:spPr>
          <a:xfrm>
            <a:off x="1413892" y="2420888"/>
            <a:ext cx="4392488" cy="2088232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FEFAE5-7664-401D-AEDE-33CB3386D263}"/>
              </a:ext>
            </a:extLst>
          </p:cNvPr>
          <p:cNvSpPr/>
          <p:nvPr/>
        </p:nvSpPr>
        <p:spPr>
          <a:xfrm>
            <a:off x="5806380" y="2420888"/>
            <a:ext cx="4392488" cy="208823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3F01B-FD93-45EC-8A4F-3C046F34D1D0}"/>
              </a:ext>
            </a:extLst>
          </p:cNvPr>
          <p:cNvSpPr txBox="1"/>
          <p:nvPr/>
        </p:nvSpPr>
        <p:spPr>
          <a:xfrm>
            <a:off x="2566020" y="3933056"/>
            <a:ext cx="2085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Measurements</a:t>
            </a:r>
            <a:endParaRPr lang="en-CH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9BD57-CBE4-4381-B0AD-CC83003962F8}"/>
              </a:ext>
            </a:extLst>
          </p:cNvPr>
          <p:cNvSpPr txBox="1"/>
          <p:nvPr/>
        </p:nvSpPr>
        <p:spPr>
          <a:xfrm>
            <a:off x="6958508" y="3933056"/>
            <a:ext cx="16193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Predictions</a:t>
            </a:r>
            <a:endParaRPr lang="en-CH" sz="2400" dirty="0"/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16D0D04-8717-4D63-B8DB-24FDF9FFC5E6}"/>
              </a:ext>
            </a:extLst>
          </p:cNvPr>
          <p:cNvCxnSpPr>
            <a:cxnSpLocks/>
            <a:stCxn id="7" idx="4"/>
            <a:endCxn id="22" idx="4"/>
          </p:cNvCxnSpPr>
          <p:nvPr/>
        </p:nvCxnSpPr>
        <p:spPr>
          <a:xfrm rot="16200000" flipH="1">
            <a:off x="5914392" y="2888940"/>
            <a:ext cx="12700" cy="108012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912B9D86-DBB3-4F1C-980B-3055B3733833}"/>
              </a:ext>
            </a:extLst>
          </p:cNvPr>
          <p:cNvCxnSpPr>
            <a:cxnSpLocks/>
            <a:stCxn id="6" idx="0"/>
            <a:endCxn id="22" idx="0"/>
          </p:cNvCxnSpPr>
          <p:nvPr/>
        </p:nvCxnSpPr>
        <p:spPr>
          <a:xfrm rot="5400000" flipH="1" flipV="1">
            <a:off x="5374332" y="1628800"/>
            <a:ext cx="12700" cy="216024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F7477FE-20AA-4831-9569-F42593F86B04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4301573" y="2356241"/>
            <a:ext cx="12700" cy="2145517"/>
          </a:xfrm>
          <a:prstGeom prst="curvedConnector3">
            <a:avLst>
              <a:gd name="adj1" fmla="val 180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F12B2A2-F06D-4B39-9F35-286817F2C033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3214092" y="1628800"/>
            <a:ext cx="12700" cy="2160240"/>
          </a:xfrm>
          <a:prstGeom prst="curvedConnector3">
            <a:avLst>
              <a:gd name="adj1" fmla="val 180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946ED59-F6EA-4F97-A103-35D5C1A5E544}"/>
              </a:ext>
            </a:extLst>
          </p:cNvPr>
          <p:cNvCxnSpPr>
            <a:cxnSpLocks/>
            <a:stCxn id="22" idx="4"/>
            <a:endCxn id="23" idx="4"/>
          </p:cNvCxnSpPr>
          <p:nvPr/>
        </p:nvCxnSpPr>
        <p:spPr>
          <a:xfrm rot="16200000" flipH="1">
            <a:off x="7001873" y="2881578"/>
            <a:ext cx="12700" cy="1094843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2FDFAB1-695A-4CFA-9305-9B76C17CFB5C}"/>
              </a:ext>
            </a:extLst>
          </p:cNvPr>
          <p:cNvCxnSpPr>
            <a:cxnSpLocks/>
            <a:stCxn id="23" idx="4"/>
            <a:endCxn id="24" idx="4"/>
          </p:cNvCxnSpPr>
          <p:nvPr/>
        </p:nvCxnSpPr>
        <p:spPr>
          <a:xfrm rot="16200000" flipH="1">
            <a:off x="8081993" y="2896301"/>
            <a:ext cx="12700" cy="10653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774EA19-6ED6-4D05-A3D1-C26597435E1F}"/>
              </a:ext>
            </a:extLst>
          </p:cNvPr>
          <p:cNvCxnSpPr>
            <a:cxnSpLocks/>
            <a:stCxn id="24" idx="4"/>
            <a:endCxn id="25" idx="4"/>
          </p:cNvCxnSpPr>
          <p:nvPr/>
        </p:nvCxnSpPr>
        <p:spPr>
          <a:xfrm rot="16200000" flipH="1">
            <a:off x="9154752" y="2888940"/>
            <a:ext cx="12700" cy="108012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A8439FB-5709-49E1-A25F-FEE0E407141A}"/>
              </a:ext>
            </a:extLst>
          </p:cNvPr>
          <p:cNvCxnSpPr>
            <a:cxnSpLocks/>
            <a:stCxn id="7" idx="0"/>
            <a:endCxn id="23" idx="0"/>
          </p:cNvCxnSpPr>
          <p:nvPr/>
        </p:nvCxnSpPr>
        <p:spPr>
          <a:xfrm rot="5400000" flipH="1" flipV="1">
            <a:off x="6461813" y="1621439"/>
            <a:ext cx="12700" cy="2174963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0476E0B-D7F8-4273-96D8-CD3D415A90A1}"/>
              </a:ext>
            </a:extLst>
          </p:cNvPr>
          <p:cNvCxnSpPr>
            <a:cxnSpLocks/>
            <a:stCxn id="22" idx="0"/>
            <a:endCxn id="24" idx="0"/>
          </p:cNvCxnSpPr>
          <p:nvPr/>
        </p:nvCxnSpPr>
        <p:spPr>
          <a:xfrm rot="5400000" flipH="1" flipV="1">
            <a:off x="7534572" y="1628800"/>
            <a:ext cx="12700" cy="216024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1F014C-3948-4450-A0BC-4D53B7AB8C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8342" y="1635150"/>
            <a:ext cx="12700" cy="2160240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6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46C3-B7F9-43D6-9B58-C55660A2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CA37-8A8E-47FF-846B-E1B2F1BD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Less parameters to learn</a:t>
            </a:r>
          </a:p>
          <a:p>
            <a:pPr lvl="1"/>
            <a:r>
              <a:rPr lang="en-US" dirty="0"/>
              <a:t>Generally closer to the real physical process behind the change of state</a:t>
            </a:r>
          </a:p>
          <a:p>
            <a:r>
              <a:rPr lang="en-US" dirty="0"/>
              <a:t>Inconvenient</a:t>
            </a:r>
          </a:p>
          <a:p>
            <a:pPr lvl="1"/>
            <a:r>
              <a:rPr lang="en-US" dirty="0"/>
              <a:t>The error is integrated:</a:t>
            </a:r>
          </a:p>
          <a:p>
            <a:pPr lvl="2"/>
            <a:r>
              <a:rPr lang="en-US" dirty="0"/>
              <a:t>Especially bad in chaotic systems</a:t>
            </a:r>
          </a:p>
          <a:p>
            <a:pPr lvl="2"/>
            <a:r>
              <a:rPr lang="en-US" dirty="0"/>
              <a:t>Does not matter much in linear systems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119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D657-8EC7-4EDA-8779-E6B77AC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applied to chlorophyll a prediction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258D-E7DB-4C6E-93EC-018246A2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random forest predict the level of chlorophyll a at a lag l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071F84-455E-48BB-9AFF-CD309498FFAB}"/>
              </a:ext>
            </a:extLst>
          </p:cNvPr>
          <p:cNvSpPr/>
          <p:nvPr/>
        </p:nvSpPr>
        <p:spPr>
          <a:xfrm>
            <a:off x="177393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t-3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6E8219-EA8C-4C4B-BC7A-12E34EDC3E58}"/>
              </a:ext>
            </a:extLst>
          </p:cNvPr>
          <p:cNvSpPr/>
          <p:nvPr/>
        </p:nvSpPr>
        <p:spPr>
          <a:xfrm>
            <a:off x="2868775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t-2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7F3114-91C6-41C9-A151-3CDC76EC12BB}"/>
              </a:ext>
            </a:extLst>
          </p:cNvPr>
          <p:cNvSpPr/>
          <p:nvPr/>
        </p:nvSpPr>
        <p:spPr>
          <a:xfrm>
            <a:off x="393417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t-1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4ADFAB-D0FD-4B52-98BE-453BD0669D47}"/>
              </a:ext>
            </a:extLst>
          </p:cNvPr>
          <p:cNvSpPr/>
          <p:nvPr/>
        </p:nvSpPr>
        <p:spPr>
          <a:xfrm>
            <a:off x="501429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A427DC-F29F-4BFE-943E-3C3CABE5DD81}"/>
              </a:ext>
            </a:extLst>
          </p:cNvPr>
          <p:cNvSpPr/>
          <p:nvPr/>
        </p:nvSpPr>
        <p:spPr>
          <a:xfrm>
            <a:off x="9694812" y="3429000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t+l</a:t>
            </a:r>
            <a:endParaRPr lang="en-CH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7DD7AF-3812-4011-86FA-4C1B5294AD74}"/>
              </a:ext>
            </a:extLst>
          </p:cNvPr>
          <p:cNvSpPr/>
          <p:nvPr/>
        </p:nvSpPr>
        <p:spPr>
          <a:xfrm>
            <a:off x="1485900" y="2996952"/>
            <a:ext cx="4608512" cy="3600400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D1BBA5-9115-44DD-BFE7-03CD7B4CCFFA}"/>
              </a:ext>
            </a:extLst>
          </p:cNvPr>
          <p:cNvSpPr/>
          <p:nvPr/>
        </p:nvSpPr>
        <p:spPr>
          <a:xfrm>
            <a:off x="8974732" y="3068960"/>
            <a:ext cx="2160240" cy="208823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FCE12-33DD-42B3-8BF2-C6CD2B199DEE}"/>
              </a:ext>
            </a:extLst>
          </p:cNvPr>
          <p:cNvSpPr txBox="1"/>
          <p:nvPr/>
        </p:nvSpPr>
        <p:spPr>
          <a:xfrm>
            <a:off x="2854052" y="6237312"/>
            <a:ext cx="2085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Measurements</a:t>
            </a:r>
            <a:endParaRPr lang="en-CH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71D37-EA59-40C5-9CBD-F6A2F6E42B9A}"/>
              </a:ext>
            </a:extLst>
          </p:cNvPr>
          <p:cNvSpPr txBox="1"/>
          <p:nvPr/>
        </p:nvSpPr>
        <p:spPr>
          <a:xfrm>
            <a:off x="9262764" y="4581128"/>
            <a:ext cx="16193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Predictions</a:t>
            </a:r>
            <a:endParaRPr lang="en-CH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80EE47-25D1-4AF1-A844-A703413B50BC}"/>
              </a:ext>
            </a:extLst>
          </p:cNvPr>
          <p:cNvSpPr/>
          <p:nvPr/>
        </p:nvSpPr>
        <p:spPr>
          <a:xfrm>
            <a:off x="1773932" y="436510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t-3</a:t>
            </a:r>
            <a:endParaRPr lang="en-CH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AF5C2C-2E15-4241-8E0C-ACCEDB967CDA}"/>
              </a:ext>
            </a:extLst>
          </p:cNvPr>
          <p:cNvSpPr/>
          <p:nvPr/>
        </p:nvSpPr>
        <p:spPr>
          <a:xfrm>
            <a:off x="2868775" y="436510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t-2</a:t>
            </a:r>
            <a:endParaRPr lang="en-CH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6D335B-0369-4AB1-9842-F022F0A8BCDB}"/>
              </a:ext>
            </a:extLst>
          </p:cNvPr>
          <p:cNvSpPr/>
          <p:nvPr/>
        </p:nvSpPr>
        <p:spPr>
          <a:xfrm>
            <a:off x="3934172" y="436510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t-1</a:t>
            </a:r>
            <a:endParaRPr lang="en-CH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F9AF47-CB16-4C69-9D41-DEE4D64A33CE}"/>
              </a:ext>
            </a:extLst>
          </p:cNvPr>
          <p:cNvSpPr/>
          <p:nvPr/>
        </p:nvSpPr>
        <p:spPr>
          <a:xfrm>
            <a:off x="5014292" y="436510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B63CDD-B23F-4C7A-8035-341166DD6C73}"/>
              </a:ext>
            </a:extLst>
          </p:cNvPr>
          <p:cNvSpPr/>
          <p:nvPr/>
        </p:nvSpPr>
        <p:spPr>
          <a:xfrm>
            <a:off x="1773932" y="5301208"/>
            <a:ext cx="720080" cy="720080"/>
          </a:xfrm>
          <a:prstGeom prst="ellipse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t-3</a:t>
            </a:r>
            <a:endParaRPr lang="en-CH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A30A31-9638-4088-BA7C-43D23AB665DD}"/>
              </a:ext>
            </a:extLst>
          </p:cNvPr>
          <p:cNvSpPr/>
          <p:nvPr/>
        </p:nvSpPr>
        <p:spPr>
          <a:xfrm>
            <a:off x="2868775" y="5301208"/>
            <a:ext cx="720080" cy="720080"/>
          </a:xfrm>
          <a:prstGeom prst="ellipse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t-2</a:t>
            </a:r>
            <a:endParaRPr lang="en-CH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FC4BAD-E022-420D-A707-C62C721F70D4}"/>
              </a:ext>
            </a:extLst>
          </p:cNvPr>
          <p:cNvSpPr/>
          <p:nvPr/>
        </p:nvSpPr>
        <p:spPr>
          <a:xfrm>
            <a:off x="3934172" y="5301208"/>
            <a:ext cx="720080" cy="720080"/>
          </a:xfrm>
          <a:prstGeom prst="ellipse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t-1</a:t>
            </a:r>
            <a:endParaRPr lang="en-CH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7E5353-0F77-4442-84F2-7BF1BDFE4549}"/>
              </a:ext>
            </a:extLst>
          </p:cNvPr>
          <p:cNvSpPr/>
          <p:nvPr/>
        </p:nvSpPr>
        <p:spPr>
          <a:xfrm>
            <a:off x="5014292" y="5301208"/>
            <a:ext cx="720080" cy="720080"/>
          </a:xfrm>
          <a:prstGeom prst="ellipse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32D976E-B1FB-49C5-ABE3-75E57E2AB953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5734372" y="3789040"/>
            <a:ext cx="3960440" cy="12700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0FF5ED8-91D3-466D-AE10-61782F0A579A}"/>
              </a:ext>
            </a:extLst>
          </p:cNvPr>
          <p:cNvCxnSpPr>
            <a:cxnSpLocks/>
            <a:stCxn id="40" idx="6"/>
            <a:endCxn id="11" idx="2"/>
          </p:cNvCxnSpPr>
          <p:nvPr/>
        </p:nvCxnSpPr>
        <p:spPr>
          <a:xfrm flipV="1">
            <a:off x="5734372" y="3789040"/>
            <a:ext cx="3960440" cy="936104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B5C57EF-5EAC-45A9-8D1C-0F04C580C34F}"/>
              </a:ext>
            </a:extLst>
          </p:cNvPr>
          <p:cNvCxnSpPr>
            <a:cxnSpLocks/>
            <a:stCxn id="44" idx="6"/>
            <a:endCxn id="11" idx="2"/>
          </p:cNvCxnSpPr>
          <p:nvPr/>
        </p:nvCxnSpPr>
        <p:spPr>
          <a:xfrm flipV="1">
            <a:off x="5734372" y="3789040"/>
            <a:ext cx="3960440" cy="1872208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03AB6BA-8267-4B1E-98CB-764D04BDFD54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H="1">
            <a:off x="6814492" y="908720"/>
            <a:ext cx="360040" cy="5400600"/>
          </a:xfrm>
          <a:prstGeom prst="curvedConnector4">
            <a:avLst>
              <a:gd name="adj1" fmla="val -63493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C6EB4F1-7E98-433D-8A04-FF8FA60E59FC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rot="16200000" flipH="1">
            <a:off x="6281793" y="376022"/>
            <a:ext cx="360040" cy="6465997"/>
          </a:xfrm>
          <a:prstGeom prst="curvedConnector4">
            <a:avLst>
              <a:gd name="adj1" fmla="val -63493"/>
              <a:gd name="adj2" fmla="val 52784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C92C9F18-659F-4D2C-B7C8-4349BFA6E35B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5734372" y="-171400"/>
            <a:ext cx="360040" cy="7560840"/>
          </a:xfrm>
          <a:prstGeom prst="curvedConnector4">
            <a:avLst>
              <a:gd name="adj1" fmla="val -63493"/>
              <a:gd name="adj2" fmla="val 52381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30E75F3-4B16-43B6-AF1F-9558A9112BF5}"/>
              </a:ext>
            </a:extLst>
          </p:cNvPr>
          <p:cNvCxnSpPr>
            <a:cxnSpLocks/>
            <a:stCxn id="39" idx="7"/>
            <a:endCxn id="11" idx="2"/>
          </p:cNvCxnSpPr>
          <p:nvPr/>
        </p:nvCxnSpPr>
        <p:spPr>
          <a:xfrm rot="5400000" flipH="1" flipV="1">
            <a:off x="6781047" y="1556793"/>
            <a:ext cx="681517" cy="5146013"/>
          </a:xfrm>
          <a:prstGeom prst="curvedConnector2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8A2B00D-5602-4694-A56B-38EA723FEE4C}"/>
              </a:ext>
            </a:extLst>
          </p:cNvPr>
          <p:cNvCxnSpPr>
            <a:cxnSpLocks/>
            <a:stCxn id="38" idx="7"/>
            <a:endCxn id="11" idx="2"/>
          </p:cNvCxnSpPr>
          <p:nvPr/>
        </p:nvCxnSpPr>
        <p:spPr>
          <a:xfrm rot="5400000" flipH="1" flipV="1">
            <a:off x="6248349" y="1024094"/>
            <a:ext cx="681517" cy="6211410"/>
          </a:xfrm>
          <a:prstGeom prst="curvedConnector2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4BFF7C4-C49B-42FE-BC95-BEC573614E84}"/>
              </a:ext>
            </a:extLst>
          </p:cNvPr>
          <p:cNvCxnSpPr>
            <a:cxnSpLocks/>
            <a:stCxn id="37" idx="7"/>
            <a:endCxn id="11" idx="2"/>
          </p:cNvCxnSpPr>
          <p:nvPr/>
        </p:nvCxnSpPr>
        <p:spPr>
          <a:xfrm rot="5400000" flipH="1" flipV="1">
            <a:off x="5700927" y="476673"/>
            <a:ext cx="681517" cy="7306253"/>
          </a:xfrm>
          <a:prstGeom prst="curvedConnector2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53D6796D-D853-4B38-A4D0-7A18FB1204EC}"/>
              </a:ext>
            </a:extLst>
          </p:cNvPr>
          <p:cNvCxnSpPr>
            <a:cxnSpLocks/>
            <a:stCxn id="43" idx="4"/>
            <a:endCxn id="11" idx="2"/>
          </p:cNvCxnSpPr>
          <p:nvPr/>
        </p:nvCxnSpPr>
        <p:spPr>
          <a:xfrm rot="5400000" flipH="1" flipV="1">
            <a:off x="5878388" y="2204864"/>
            <a:ext cx="2232248" cy="5400600"/>
          </a:xfrm>
          <a:prstGeom prst="curvedConnector4">
            <a:avLst>
              <a:gd name="adj1" fmla="val -10241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9BEECB7D-049C-4EB0-B309-717BDD435FA8}"/>
              </a:ext>
            </a:extLst>
          </p:cNvPr>
          <p:cNvCxnSpPr>
            <a:cxnSpLocks/>
            <a:stCxn id="42" idx="4"/>
            <a:endCxn id="11" idx="2"/>
          </p:cNvCxnSpPr>
          <p:nvPr/>
        </p:nvCxnSpPr>
        <p:spPr>
          <a:xfrm rot="5400000" flipH="1" flipV="1">
            <a:off x="5345689" y="1672165"/>
            <a:ext cx="2232248" cy="6465997"/>
          </a:xfrm>
          <a:prstGeom prst="curvedConnector4">
            <a:avLst>
              <a:gd name="adj1" fmla="val -10241"/>
              <a:gd name="adj2" fmla="val 52784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A3C69C34-79AB-4B5B-8CB5-0F004DD94F5F}"/>
              </a:ext>
            </a:extLst>
          </p:cNvPr>
          <p:cNvCxnSpPr>
            <a:cxnSpLocks/>
            <a:stCxn id="41" idx="4"/>
            <a:endCxn id="11" idx="2"/>
          </p:cNvCxnSpPr>
          <p:nvPr/>
        </p:nvCxnSpPr>
        <p:spPr>
          <a:xfrm rot="5400000" flipH="1" flipV="1">
            <a:off x="4798268" y="1124744"/>
            <a:ext cx="2232248" cy="7560840"/>
          </a:xfrm>
          <a:prstGeom prst="curvedConnector4">
            <a:avLst>
              <a:gd name="adj1" fmla="val -10241"/>
              <a:gd name="adj2" fmla="val 52381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5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D657-8EC7-4EDA-8779-E6B77AC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applied to chlorophyll a prediction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258D-E7DB-4C6E-93EC-018246A2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Inconvenient:</a:t>
            </a:r>
          </a:p>
          <a:p>
            <a:pPr lvl="1"/>
            <a:r>
              <a:rPr lang="en-US" dirty="0"/>
              <a:t>The random forest needs to be retrained for each lag</a:t>
            </a:r>
          </a:p>
          <a:p>
            <a:pPr lvl="1"/>
            <a:r>
              <a:rPr lang="en-US" dirty="0"/>
              <a:t>The model does not presuppose:</a:t>
            </a:r>
          </a:p>
          <a:p>
            <a:pPr lvl="2"/>
            <a:r>
              <a:rPr lang="en-US" dirty="0"/>
              <a:t>That the variable of a same time series are linked</a:t>
            </a:r>
          </a:p>
          <a:p>
            <a:pPr lvl="2"/>
            <a:r>
              <a:rPr lang="en-US" dirty="0"/>
              <a:t>That the old data are probably less important than the new ones</a:t>
            </a:r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Learning is fast (compared to a neural network)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FD007-725F-4C57-9803-3BE3DF725CB3}"/>
              </a:ext>
            </a:extLst>
          </p:cNvPr>
          <p:cNvSpPr txBox="1"/>
          <p:nvPr/>
        </p:nvSpPr>
        <p:spPr>
          <a:xfrm>
            <a:off x="1701924" y="5517232"/>
            <a:ext cx="74168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This model quickly gets overwhelmed when too many explanatory variables are given to it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69320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A359-7A2A-43B8-9687-0DB4216C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Bootstrapped Random Forest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1802-DB41-4B3E-9A0B-E0A29D59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Reuse the prediction to forecast further in time:</a:t>
            </a:r>
          </a:p>
          <a:p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C858D1-CF3B-4BD3-B9C1-685BBDC985B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t-1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117367-CE4D-4C2C-9DF1-B02161AE7D97}"/>
              </a:ext>
            </a:extLst>
          </p:cNvPr>
          <p:cNvSpPr/>
          <p:nvPr/>
        </p:nvSpPr>
        <p:spPr>
          <a:xfrm>
            <a:off x="285405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0BFABF-4211-45A9-B2DA-27F1AB71D79F}"/>
              </a:ext>
            </a:extLst>
          </p:cNvPr>
          <p:cNvSpPr/>
          <p:nvPr/>
        </p:nvSpPr>
        <p:spPr>
          <a:xfrm>
            <a:off x="7534572" y="2708920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DC82F8-9109-413E-8B79-40DF0A375799}"/>
              </a:ext>
            </a:extLst>
          </p:cNvPr>
          <p:cNvSpPr/>
          <p:nvPr/>
        </p:nvSpPr>
        <p:spPr>
          <a:xfrm>
            <a:off x="1341884" y="2276872"/>
            <a:ext cx="2592288" cy="3744416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9A85B9-0B8C-4E3D-8150-0C371DE53E45}"/>
              </a:ext>
            </a:extLst>
          </p:cNvPr>
          <p:cNvSpPr/>
          <p:nvPr/>
        </p:nvSpPr>
        <p:spPr>
          <a:xfrm>
            <a:off x="6814492" y="2276872"/>
            <a:ext cx="2160240" cy="3672408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D9E0B-9270-4177-B2A1-44EF916FA31B}"/>
              </a:ext>
            </a:extLst>
          </p:cNvPr>
          <p:cNvSpPr txBox="1"/>
          <p:nvPr/>
        </p:nvSpPr>
        <p:spPr>
          <a:xfrm>
            <a:off x="7102524" y="5589240"/>
            <a:ext cx="16193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Predictions</a:t>
            </a:r>
            <a:endParaRPr lang="en-CH" sz="2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2D1808-47C4-490B-8619-51B662F20B13}"/>
              </a:ext>
            </a:extLst>
          </p:cNvPr>
          <p:cNvSpPr/>
          <p:nvPr/>
        </p:nvSpPr>
        <p:spPr>
          <a:xfrm>
            <a:off x="1773932" y="364502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t-1</a:t>
            </a:r>
            <a:endParaRPr lang="en-CH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F494B7-B696-4F4A-AB61-A61070820E4A}"/>
              </a:ext>
            </a:extLst>
          </p:cNvPr>
          <p:cNvSpPr/>
          <p:nvPr/>
        </p:nvSpPr>
        <p:spPr>
          <a:xfrm>
            <a:off x="2854052" y="364502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173D9-4AC9-4BA9-9D74-07AB1FAFCFAE}"/>
              </a:ext>
            </a:extLst>
          </p:cNvPr>
          <p:cNvSpPr/>
          <p:nvPr/>
        </p:nvSpPr>
        <p:spPr>
          <a:xfrm>
            <a:off x="1773932" y="4581128"/>
            <a:ext cx="720080" cy="720080"/>
          </a:xfrm>
          <a:prstGeom prst="ellipse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t-1</a:t>
            </a:r>
            <a:endParaRPr lang="en-C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78C0CC-7B0F-485E-BB9D-D1B36527AAD8}"/>
              </a:ext>
            </a:extLst>
          </p:cNvPr>
          <p:cNvSpPr/>
          <p:nvPr/>
        </p:nvSpPr>
        <p:spPr>
          <a:xfrm>
            <a:off x="2854052" y="4581128"/>
            <a:ext cx="720080" cy="720080"/>
          </a:xfrm>
          <a:prstGeom prst="ellipse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0DB9F72-ABE6-4560-B64B-73334134F45E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574132" y="3068960"/>
            <a:ext cx="3960440" cy="12700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2B55972-F9A4-43CF-B9FB-7CA116B0A7A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3574132" y="3068960"/>
            <a:ext cx="3960440" cy="936104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895954C-6176-4A5E-ADDA-D279755654D3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 flipV="1">
            <a:off x="3574132" y="3068960"/>
            <a:ext cx="3960440" cy="1872208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7E296FC-872C-44F6-98AF-E883EEE64C7B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H="1">
            <a:off x="4654252" y="188640"/>
            <a:ext cx="360040" cy="5400600"/>
          </a:xfrm>
          <a:prstGeom prst="curvedConnector4">
            <a:avLst>
              <a:gd name="adj1" fmla="val -63493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0958F2B-702A-4153-A999-7946C82C1911}"/>
              </a:ext>
            </a:extLst>
          </p:cNvPr>
          <p:cNvCxnSpPr>
            <a:cxnSpLocks/>
            <a:stCxn id="14" idx="7"/>
            <a:endCxn id="8" idx="2"/>
          </p:cNvCxnSpPr>
          <p:nvPr/>
        </p:nvCxnSpPr>
        <p:spPr>
          <a:xfrm rot="5400000" flipH="1" flipV="1">
            <a:off x="4620807" y="836713"/>
            <a:ext cx="681517" cy="5146013"/>
          </a:xfrm>
          <a:prstGeom prst="curvedConnector2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E670406-D33E-41DA-AA2D-23EE720F94AC}"/>
              </a:ext>
            </a:extLst>
          </p:cNvPr>
          <p:cNvCxnSpPr>
            <a:cxnSpLocks/>
            <a:stCxn id="18" idx="4"/>
            <a:endCxn id="8" idx="2"/>
          </p:cNvCxnSpPr>
          <p:nvPr/>
        </p:nvCxnSpPr>
        <p:spPr>
          <a:xfrm rot="5400000" flipH="1" flipV="1">
            <a:off x="3718148" y="1484784"/>
            <a:ext cx="2232248" cy="5400600"/>
          </a:xfrm>
          <a:prstGeom prst="curvedConnector4">
            <a:avLst>
              <a:gd name="adj1" fmla="val -10241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5CB1BC7-85F0-4816-856D-87F4C35A01CC}"/>
              </a:ext>
            </a:extLst>
          </p:cNvPr>
          <p:cNvSpPr/>
          <p:nvPr/>
        </p:nvSpPr>
        <p:spPr>
          <a:xfrm>
            <a:off x="7534572" y="3645024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568401-595C-49B5-BCA9-9FBC9A202451}"/>
              </a:ext>
            </a:extLst>
          </p:cNvPr>
          <p:cNvSpPr/>
          <p:nvPr/>
        </p:nvSpPr>
        <p:spPr>
          <a:xfrm>
            <a:off x="7534572" y="458112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C08F59-A0C3-4D78-A341-67B6A029CE5E}"/>
              </a:ext>
            </a:extLst>
          </p:cNvPr>
          <p:cNvCxnSpPr>
            <a:cxnSpLocks/>
            <a:stCxn id="15" idx="6"/>
            <a:endCxn id="32" idx="2"/>
          </p:cNvCxnSpPr>
          <p:nvPr/>
        </p:nvCxnSpPr>
        <p:spPr>
          <a:xfrm>
            <a:off x="3574132" y="4005064"/>
            <a:ext cx="396044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FC032B8-DD79-495A-84C3-B6B5B805AB65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>
            <a:off x="3574132" y="4941168"/>
            <a:ext cx="396044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56E4AA8-5022-49F4-966C-279F8BB2BF3E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rot="16200000" flipH="1">
            <a:off x="4906279" y="1376772"/>
            <a:ext cx="1190691" cy="4065893"/>
          </a:xfrm>
          <a:prstGeom prst="curvedConnector4">
            <a:avLst>
              <a:gd name="adj1" fmla="val -19199"/>
              <a:gd name="adj2" fmla="val 51297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2C2AB-840B-4D73-A99A-103B798F512C}"/>
              </a:ext>
            </a:extLst>
          </p:cNvPr>
          <p:cNvSpPr txBox="1"/>
          <p:nvPr/>
        </p:nvSpPr>
        <p:spPr>
          <a:xfrm>
            <a:off x="1629916" y="5517232"/>
            <a:ext cx="2085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Measurements</a:t>
            </a:r>
            <a:endParaRPr lang="en-CH" sz="2400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6C930DE-0977-460F-BC87-6979E011F836}"/>
              </a:ext>
            </a:extLst>
          </p:cNvPr>
          <p:cNvCxnSpPr>
            <a:cxnSpLocks/>
            <a:stCxn id="6" idx="0"/>
            <a:endCxn id="32" idx="2"/>
          </p:cNvCxnSpPr>
          <p:nvPr/>
        </p:nvCxnSpPr>
        <p:spPr>
          <a:xfrm rot="16200000" flipH="1">
            <a:off x="4186200" y="656692"/>
            <a:ext cx="1296144" cy="5400600"/>
          </a:xfrm>
          <a:prstGeom prst="curvedConnector4">
            <a:avLst>
              <a:gd name="adj1" fmla="val -17637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46CA4F5-7D5B-4F95-B490-1654D7493FB8}"/>
              </a:ext>
            </a:extLst>
          </p:cNvPr>
          <p:cNvCxnSpPr>
            <a:cxnSpLocks/>
            <a:stCxn id="14" idx="7"/>
            <a:endCxn id="32" idx="2"/>
          </p:cNvCxnSpPr>
          <p:nvPr/>
        </p:nvCxnSpPr>
        <p:spPr>
          <a:xfrm rot="16200000" flipH="1">
            <a:off x="4834271" y="1304764"/>
            <a:ext cx="254587" cy="5146013"/>
          </a:xfrm>
          <a:prstGeom prst="curvedConnector4">
            <a:avLst>
              <a:gd name="adj1" fmla="val -89792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DD9A8EF-2593-4859-A879-081FAD3D00ED}"/>
              </a:ext>
            </a:extLst>
          </p:cNvPr>
          <p:cNvCxnSpPr>
            <a:cxnSpLocks/>
            <a:stCxn id="19" idx="5"/>
            <a:endCxn id="32" idx="2"/>
          </p:cNvCxnSpPr>
          <p:nvPr/>
        </p:nvCxnSpPr>
        <p:spPr>
          <a:xfrm rot="5400000" flipH="1" flipV="1">
            <a:off x="4906279" y="2567463"/>
            <a:ext cx="1190691" cy="4065893"/>
          </a:xfrm>
          <a:prstGeom prst="curvedConnector4">
            <a:avLst>
              <a:gd name="adj1" fmla="val -19199"/>
              <a:gd name="adj2" fmla="val 51297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55DBA40-2640-4323-BEE7-ED3AA0586665}"/>
              </a:ext>
            </a:extLst>
          </p:cNvPr>
          <p:cNvCxnSpPr>
            <a:cxnSpLocks/>
            <a:stCxn id="18" idx="5"/>
            <a:endCxn id="32" idx="2"/>
          </p:cNvCxnSpPr>
          <p:nvPr/>
        </p:nvCxnSpPr>
        <p:spPr>
          <a:xfrm rot="5400000" flipH="1" flipV="1">
            <a:off x="4366219" y="2027403"/>
            <a:ext cx="1190691" cy="5146013"/>
          </a:xfrm>
          <a:prstGeom prst="curvedConnector4">
            <a:avLst>
              <a:gd name="adj1" fmla="val -19199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D23F18C-59D4-46CD-B928-314F71BA35EE}"/>
              </a:ext>
            </a:extLst>
          </p:cNvPr>
          <p:cNvCxnSpPr>
            <a:cxnSpLocks/>
            <a:stCxn id="18" idx="5"/>
            <a:endCxn id="33" idx="2"/>
          </p:cNvCxnSpPr>
          <p:nvPr/>
        </p:nvCxnSpPr>
        <p:spPr>
          <a:xfrm rot="5400000" flipH="1" flipV="1">
            <a:off x="4834271" y="2495455"/>
            <a:ext cx="254587" cy="5146013"/>
          </a:xfrm>
          <a:prstGeom prst="curvedConnector4">
            <a:avLst>
              <a:gd name="adj1" fmla="val -89792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7AD94BB-C612-42B4-A3C2-94BFB7B68022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>
            <a:off x="3574132" y="4005064"/>
            <a:ext cx="3960440" cy="9361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05F2452-2CD1-490D-B37C-88152491E41E}"/>
              </a:ext>
            </a:extLst>
          </p:cNvPr>
          <p:cNvCxnSpPr>
            <a:cxnSpLocks/>
            <a:stCxn id="14" idx="5"/>
            <a:endCxn id="33" idx="2"/>
          </p:cNvCxnSpPr>
          <p:nvPr/>
        </p:nvCxnSpPr>
        <p:spPr>
          <a:xfrm rot="16200000" flipH="1">
            <a:off x="4620807" y="2027402"/>
            <a:ext cx="681517" cy="5146013"/>
          </a:xfrm>
          <a:prstGeom prst="curvedConnector2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C68F350-3DC0-4BF8-BEF2-82729AE79FED}"/>
              </a:ext>
            </a:extLst>
          </p:cNvPr>
          <p:cNvCxnSpPr>
            <a:cxnSpLocks/>
            <a:stCxn id="7" idx="7"/>
            <a:endCxn id="33" idx="2"/>
          </p:cNvCxnSpPr>
          <p:nvPr/>
        </p:nvCxnSpPr>
        <p:spPr>
          <a:xfrm rot="16200000" flipH="1">
            <a:off x="4438227" y="1844824"/>
            <a:ext cx="2126795" cy="4065893"/>
          </a:xfrm>
          <a:prstGeom prst="curvedConnector4">
            <a:avLst>
              <a:gd name="adj1" fmla="val -10749"/>
              <a:gd name="adj2" fmla="val 51297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57A2CA-3DC6-4682-9767-0FF7324EFEDD}"/>
              </a:ext>
            </a:extLst>
          </p:cNvPr>
          <p:cNvCxnSpPr>
            <a:cxnSpLocks/>
            <a:stCxn id="6" idx="7"/>
            <a:endCxn id="33" idx="2"/>
          </p:cNvCxnSpPr>
          <p:nvPr/>
        </p:nvCxnSpPr>
        <p:spPr>
          <a:xfrm rot="16200000" flipH="1">
            <a:off x="3898167" y="1304764"/>
            <a:ext cx="2126795" cy="5146013"/>
          </a:xfrm>
          <a:prstGeom prst="curvedConnector4">
            <a:avLst>
              <a:gd name="adj1" fmla="val -10749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2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A359-7A2A-43B8-9687-0DB4216C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Bootstrapped Random Forest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1802-DB41-4B3E-9A0B-E0A29D59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Reuse the prediction to forecast further in time:</a:t>
            </a:r>
          </a:p>
          <a:p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C858D1-CF3B-4BD3-B9C1-685BBDC985B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117367-CE4D-4C2C-9DF1-B02161AE7D97}"/>
              </a:ext>
            </a:extLst>
          </p:cNvPr>
          <p:cNvSpPr/>
          <p:nvPr/>
        </p:nvSpPr>
        <p:spPr>
          <a:xfrm>
            <a:off x="2854052" y="2708920"/>
            <a:ext cx="720080" cy="720080"/>
          </a:xfrm>
          <a:prstGeom prst="ellipse">
            <a:avLst/>
          </a:prstGeom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0BFABF-4211-45A9-B2DA-27F1AB71D79F}"/>
              </a:ext>
            </a:extLst>
          </p:cNvPr>
          <p:cNvSpPr/>
          <p:nvPr/>
        </p:nvSpPr>
        <p:spPr>
          <a:xfrm>
            <a:off x="7534572" y="2708920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DC82F8-9109-413E-8B79-40DF0A375799}"/>
              </a:ext>
            </a:extLst>
          </p:cNvPr>
          <p:cNvSpPr/>
          <p:nvPr/>
        </p:nvSpPr>
        <p:spPr>
          <a:xfrm>
            <a:off x="1341884" y="2276872"/>
            <a:ext cx="2592288" cy="3744416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9A85B9-0B8C-4E3D-8150-0C371DE53E45}"/>
              </a:ext>
            </a:extLst>
          </p:cNvPr>
          <p:cNvSpPr/>
          <p:nvPr/>
        </p:nvSpPr>
        <p:spPr>
          <a:xfrm>
            <a:off x="6814492" y="2276872"/>
            <a:ext cx="2160240" cy="3672408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D9E0B-9270-4177-B2A1-44EF916FA31B}"/>
              </a:ext>
            </a:extLst>
          </p:cNvPr>
          <p:cNvSpPr txBox="1"/>
          <p:nvPr/>
        </p:nvSpPr>
        <p:spPr>
          <a:xfrm>
            <a:off x="7102524" y="5589240"/>
            <a:ext cx="16193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Predictions</a:t>
            </a:r>
            <a:endParaRPr lang="en-CH" sz="2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2D1808-47C4-490B-8619-51B662F20B13}"/>
              </a:ext>
            </a:extLst>
          </p:cNvPr>
          <p:cNvSpPr/>
          <p:nvPr/>
        </p:nvSpPr>
        <p:spPr>
          <a:xfrm>
            <a:off x="1773932" y="364502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F494B7-B696-4F4A-AB61-A61070820E4A}"/>
              </a:ext>
            </a:extLst>
          </p:cNvPr>
          <p:cNvSpPr/>
          <p:nvPr/>
        </p:nvSpPr>
        <p:spPr>
          <a:xfrm>
            <a:off x="2854052" y="3645024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173D9-4AC9-4BA9-9D74-07AB1FAFCFAE}"/>
              </a:ext>
            </a:extLst>
          </p:cNvPr>
          <p:cNvSpPr/>
          <p:nvPr/>
        </p:nvSpPr>
        <p:spPr>
          <a:xfrm>
            <a:off x="1773932" y="4581128"/>
            <a:ext cx="720080" cy="720080"/>
          </a:xfrm>
          <a:prstGeom prst="ellipse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78C0CC-7B0F-485E-BB9D-D1B36527AAD8}"/>
              </a:ext>
            </a:extLst>
          </p:cNvPr>
          <p:cNvSpPr/>
          <p:nvPr/>
        </p:nvSpPr>
        <p:spPr>
          <a:xfrm>
            <a:off x="2854052" y="458112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0DB9F72-ABE6-4560-B64B-73334134F45E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574132" y="3068960"/>
            <a:ext cx="3960440" cy="12700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2B55972-F9A4-43CF-B9FB-7CA116B0A7A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3574132" y="3068960"/>
            <a:ext cx="3960440" cy="936104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895954C-6176-4A5E-ADDA-D279755654D3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 flipV="1">
            <a:off x="3574132" y="3068960"/>
            <a:ext cx="3960440" cy="1872208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7E296FC-872C-44F6-98AF-E883EEE64C7B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H="1">
            <a:off x="4654252" y="188640"/>
            <a:ext cx="360040" cy="5400600"/>
          </a:xfrm>
          <a:prstGeom prst="curvedConnector4">
            <a:avLst>
              <a:gd name="adj1" fmla="val -63493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0958F2B-702A-4153-A999-7946C82C1911}"/>
              </a:ext>
            </a:extLst>
          </p:cNvPr>
          <p:cNvCxnSpPr>
            <a:cxnSpLocks/>
            <a:stCxn id="14" idx="7"/>
            <a:endCxn id="8" idx="2"/>
          </p:cNvCxnSpPr>
          <p:nvPr/>
        </p:nvCxnSpPr>
        <p:spPr>
          <a:xfrm rot="5400000" flipH="1" flipV="1">
            <a:off x="4620807" y="836713"/>
            <a:ext cx="681517" cy="5146013"/>
          </a:xfrm>
          <a:prstGeom prst="curvedConnector2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E670406-D33E-41DA-AA2D-23EE720F94AC}"/>
              </a:ext>
            </a:extLst>
          </p:cNvPr>
          <p:cNvCxnSpPr>
            <a:cxnSpLocks/>
            <a:stCxn id="18" idx="4"/>
            <a:endCxn id="8" idx="2"/>
          </p:cNvCxnSpPr>
          <p:nvPr/>
        </p:nvCxnSpPr>
        <p:spPr>
          <a:xfrm rot="5400000" flipH="1" flipV="1">
            <a:off x="3718148" y="1484784"/>
            <a:ext cx="2232248" cy="5400600"/>
          </a:xfrm>
          <a:prstGeom prst="curvedConnector4">
            <a:avLst>
              <a:gd name="adj1" fmla="val -10241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5CB1BC7-85F0-4816-856D-87F4C35A01CC}"/>
              </a:ext>
            </a:extLst>
          </p:cNvPr>
          <p:cNvSpPr/>
          <p:nvPr/>
        </p:nvSpPr>
        <p:spPr>
          <a:xfrm>
            <a:off x="7534572" y="3645024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568401-595C-49B5-BCA9-9FBC9A202451}"/>
              </a:ext>
            </a:extLst>
          </p:cNvPr>
          <p:cNvSpPr/>
          <p:nvPr/>
        </p:nvSpPr>
        <p:spPr>
          <a:xfrm>
            <a:off x="7534572" y="458112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C08F59-A0C3-4D78-A341-67B6A029CE5E}"/>
              </a:ext>
            </a:extLst>
          </p:cNvPr>
          <p:cNvCxnSpPr>
            <a:cxnSpLocks/>
            <a:stCxn id="15" idx="6"/>
            <a:endCxn id="32" idx="2"/>
          </p:cNvCxnSpPr>
          <p:nvPr/>
        </p:nvCxnSpPr>
        <p:spPr>
          <a:xfrm>
            <a:off x="3574132" y="4005064"/>
            <a:ext cx="396044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FC032B8-DD79-495A-84C3-B6B5B805AB65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>
            <a:off x="3574132" y="4941168"/>
            <a:ext cx="396044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56E4AA8-5022-49F4-966C-279F8BB2BF3E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rot="16200000" flipH="1">
            <a:off x="4906279" y="1376772"/>
            <a:ext cx="1190691" cy="4065893"/>
          </a:xfrm>
          <a:prstGeom prst="curvedConnector4">
            <a:avLst>
              <a:gd name="adj1" fmla="val -19199"/>
              <a:gd name="adj2" fmla="val 51297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2C2AB-840B-4D73-A99A-103B798F512C}"/>
              </a:ext>
            </a:extLst>
          </p:cNvPr>
          <p:cNvSpPr txBox="1"/>
          <p:nvPr/>
        </p:nvSpPr>
        <p:spPr>
          <a:xfrm>
            <a:off x="1629916" y="5517232"/>
            <a:ext cx="2085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Measurements</a:t>
            </a:r>
            <a:endParaRPr lang="en-CH" sz="2400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6C930DE-0977-460F-BC87-6979E011F836}"/>
              </a:ext>
            </a:extLst>
          </p:cNvPr>
          <p:cNvCxnSpPr>
            <a:cxnSpLocks/>
            <a:stCxn id="6" idx="0"/>
            <a:endCxn id="32" idx="2"/>
          </p:cNvCxnSpPr>
          <p:nvPr/>
        </p:nvCxnSpPr>
        <p:spPr>
          <a:xfrm rot="16200000" flipH="1">
            <a:off x="4186200" y="656692"/>
            <a:ext cx="1296144" cy="5400600"/>
          </a:xfrm>
          <a:prstGeom prst="curvedConnector4">
            <a:avLst>
              <a:gd name="adj1" fmla="val -17637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46CA4F5-7D5B-4F95-B490-1654D7493FB8}"/>
              </a:ext>
            </a:extLst>
          </p:cNvPr>
          <p:cNvCxnSpPr>
            <a:cxnSpLocks/>
            <a:stCxn id="14" idx="7"/>
            <a:endCxn id="32" idx="2"/>
          </p:cNvCxnSpPr>
          <p:nvPr/>
        </p:nvCxnSpPr>
        <p:spPr>
          <a:xfrm rot="16200000" flipH="1">
            <a:off x="4834271" y="1304764"/>
            <a:ext cx="254587" cy="5146013"/>
          </a:xfrm>
          <a:prstGeom prst="curvedConnector4">
            <a:avLst>
              <a:gd name="adj1" fmla="val -89792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DD9A8EF-2593-4859-A879-081FAD3D00ED}"/>
              </a:ext>
            </a:extLst>
          </p:cNvPr>
          <p:cNvCxnSpPr>
            <a:cxnSpLocks/>
            <a:stCxn id="19" idx="5"/>
            <a:endCxn id="32" idx="2"/>
          </p:cNvCxnSpPr>
          <p:nvPr/>
        </p:nvCxnSpPr>
        <p:spPr>
          <a:xfrm rot="5400000" flipH="1" flipV="1">
            <a:off x="4906279" y="2567463"/>
            <a:ext cx="1190691" cy="4065893"/>
          </a:xfrm>
          <a:prstGeom prst="curvedConnector4">
            <a:avLst>
              <a:gd name="adj1" fmla="val -19199"/>
              <a:gd name="adj2" fmla="val 51297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55DBA40-2640-4323-BEE7-ED3AA0586665}"/>
              </a:ext>
            </a:extLst>
          </p:cNvPr>
          <p:cNvCxnSpPr>
            <a:cxnSpLocks/>
            <a:stCxn id="18" idx="5"/>
            <a:endCxn id="32" idx="2"/>
          </p:cNvCxnSpPr>
          <p:nvPr/>
        </p:nvCxnSpPr>
        <p:spPr>
          <a:xfrm rot="5400000" flipH="1" flipV="1">
            <a:off x="4366219" y="2027403"/>
            <a:ext cx="1190691" cy="5146013"/>
          </a:xfrm>
          <a:prstGeom prst="curvedConnector4">
            <a:avLst>
              <a:gd name="adj1" fmla="val -19199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D23F18C-59D4-46CD-B928-314F71BA35EE}"/>
              </a:ext>
            </a:extLst>
          </p:cNvPr>
          <p:cNvCxnSpPr>
            <a:cxnSpLocks/>
            <a:stCxn id="18" idx="5"/>
            <a:endCxn id="33" idx="2"/>
          </p:cNvCxnSpPr>
          <p:nvPr/>
        </p:nvCxnSpPr>
        <p:spPr>
          <a:xfrm rot="5400000" flipH="1" flipV="1">
            <a:off x="4834271" y="2495455"/>
            <a:ext cx="254587" cy="5146013"/>
          </a:xfrm>
          <a:prstGeom prst="curvedConnector4">
            <a:avLst>
              <a:gd name="adj1" fmla="val -89792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7AD94BB-C612-42B4-A3C2-94BFB7B68022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>
            <a:off x="3574132" y="4005064"/>
            <a:ext cx="3960440" cy="9361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05F2452-2CD1-490D-B37C-88152491E41E}"/>
              </a:ext>
            </a:extLst>
          </p:cNvPr>
          <p:cNvCxnSpPr>
            <a:cxnSpLocks/>
            <a:stCxn id="14" idx="5"/>
            <a:endCxn id="33" idx="2"/>
          </p:cNvCxnSpPr>
          <p:nvPr/>
        </p:nvCxnSpPr>
        <p:spPr>
          <a:xfrm rot="16200000" flipH="1">
            <a:off x="4620807" y="2027402"/>
            <a:ext cx="681517" cy="5146013"/>
          </a:xfrm>
          <a:prstGeom prst="curvedConnector2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C68F350-3DC0-4BF8-BEF2-82729AE79FED}"/>
              </a:ext>
            </a:extLst>
          </p:cNvPr>
          <p:cNvCxnSpPr>
            <a:cxnSpLocks/>
            <a:stCxn id="7" idx="7"/>
            <a:endCxn id="33" idx="2"/>
          </p:cNvCxnSpPr>
          <p:nvPr/>
        </p:nvCxnSpPr>
        <p:spPr>
          <a:xfrm rot="16200000" flipH="1">
            <a:off x="4438227" y="1844824"/>
            <a:ext cx="2126795" cy="4065893"/>
          </a:xfrm>
          <a:prstGeom prst="curvedConnector4">
            <a:avLst>
              <a:gd name="adj1" fmla="val -10749"/>
              <a:gd name="adj2" fmla="val 51297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57A2CA-3DC6-4682-9767-0FF7324EFEDD}"/>
              </a:ext>
            </a:extLst>
          </p:cNvPr>
          <p:cNvCxnSpPr>
            <a:cxnSpLocks/>
            <a:stCxn id="6" idx="7"/>
            <a:endCxn id="33" idx="2"/>
          </p:cNvCxnSpPr>
          <p:nvPr/>
        </p:nvCxnSpPr>
        <p:spPr>
          <a:xfrm rot="16200000" flipH="1">
            <a:off x="3898167" y="1304764"/>
            <a:ext cx="2126795" cy="5146013"/>
          </a:xfrm>
          <a:prstGeom prst="curvedConnector4">
            <a:avLst>
              <a:gd name="adj1" fmla="val -10749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A359-7A2A-43B8-9687-0DB4216C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Bootstrapped Random Forest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1802-DB41-4B3E-9A0B-E0A29D59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Reuse the prediction to forecast further in time:</a:t>
            </a:r>
          </a:p>
          <a:p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C858D1-CF3B-4BD3-B9C1-685BBDC985B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117367-CE4D-4C2C-9DF1-B02161AE7D97}"/>
              </a:ext>
            </a:extLst>
          </p:cNvPr>
          <p:cNvSpPr/>
          <p:nvPr/>
        </p:nvSpPr>
        <p:spPr>
          <a:xfrm>
            <a:off x="2854052" y="2708920"/>
            <a:ext cx="720080" cy="720080"/>
          </a:xfrm>
          <a:prstGeom prst="ellipse">
            <a:avLst/>
          </a:prstGeom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0BFABF-4211-45A9-B2DA-27F1AB71D79F}"/>
              </a:ext>
            </a:extLst>
          </p:cNvPr>
          <p:cNvSpPr/>
          <p:nvPr/>
        </p:nvSpPr>
        <p:spPr>
          <a:xfrm>
            <a:off x="7534572" y="2708920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DC82F8-9109-413E-8B79-40DF0A375799}"/>
              </a:ext>
            </a:extLst>
          </p:cNvPr>
          <p:cNvSpPr/>
          <p:nvPr/>
        </p:nvSpPr>
        <p:spPr>
          <a:xfrm>
            <a:off x="1341884" y="2276872"/>
            <a:ext cx="2592288" cy="3744416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9A85B9-0B8C-4E3D-8150-0C371DE53E45}"/>
              </a:ext>
            </a:extLst>
          </p:cNvPr>
          <p:cNvSpPr/>
          <p:nvPr/>
        </p:nvSpPr>
        <p:spPr>
          <a:xfrm>
            <a:off x="6814492" y="2276872"/>
            <a:ext cx="2160240" cy="3672408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D9E0B-9270-4177-B2A1-44EF916FA31B}"/>
              </a:ext>
            </a:extLst>
          </p:cNvPr>
          <p:cNvSpPr txBox="1"/>
          <p:nvPr/>
        </p:nvSpPr>
        <p:spPr>
          <a:xfrm>
            <a:off x="7102524" y="5589240"/>
            <a:ext cx="16193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Predictions</a:t>
            </a:r>
            <a:endParaRPr lang="en-CH" sz="2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2D1808-47C4-490B-8619-51B662F20B13}"/>
              </a:ext>
            </a:extLst>
          </p:cNvPr>
          <p:cNvSpPr/>
          <p:nvPr/>
        </p:nvSpPr>
        <p:spPr>
          <a:xfrm>
            <a:off x="1773932" y="3645024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F494B7-B696-4F4A-AB61-A61070820E4A}"/>
              </a:ext>
            </a:extLst>
          </p:cNvPr>
          <p:cNvSpPr/>
          <p:nvPr/>
        </p:nvSpPr>
        <p:spPr>
          <a:xfrm>
            <a:off x="2854052" y="3645024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173D9-4AC9-4BA9-9D74-07AB1FAFCFAE}"/>
              </a:ext>
            </a:extLst>
          </p:cNvPr>
          <p:cNvSpPr/>
          <p:nvPr/>
        </p:nvSpPr>
        <p:spPr>
          <a:xfrm>
            <a:off x="1773932" y="458112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78C0CC-7B0F-485E-BB9D-D1B36527AAD8}"/>
              </a:ext>
            </a:extLst>
          </p:cNvPr>
          <p:cNvSpPr/>
          <p:nvPr/>
        </p:nvSpPr>
        <p:spPr>
          <a:xfrm>
            <a:off x="2854052" y="458112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0DB9F72-ABE6-4560-B64B-73334134F45E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574132" y="3068960"/>
            <a:ext cx="3960440" cy="12700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2B55972-F9A4-43CF-B9FB-7CA116B0A7A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3574132" y="3068960"/>
            <a:ext cx="3960440" cy="936104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895954C-6176-4A5E-ADDA-D279755654D3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 flipV="1">
            <a:off x="3574132" y="3068960"/>
            <a:ext cx="3960440" cy="1872208"/>
          </a:xfrm>
          <a:prstGeom prst="curved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7E296FC-872C-44F6-98AF-E883EEE64C7B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H="1">
            <a:off x="4654252" y="188640"/>
            <a:ext cx="360040" cy="5400600"/>
          </a:xfrm>
          <a:prstGeom prst="curvedConnector4">
            <a:avLst>
              <a:gd name="adj1" fmla="val -63493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0958F2B-702A-4153-A999-7946C82C1911}"/>
              </a:ext>
            </a:extLst>
          </p:cNvPr>
          <p:cNvCxnSpPr>
            <a:cxnSpLocks/>
            <a:stCxn id="14" idx="7"/>
            <a:endCxn id="8" idx="2"/>
          </p:cNvCxnSpPr>
          <p:nvPr/>
        </p:nvCxnSpPr>
        <p:spPr>
          <a:xfrm rot="5400000" flipH="1" flipV="1">
            <a:off x="4620807" y="836713"/>
            <a:ext cx="681517" cy="5146013"/>
          </a:xfrm>
          <a:prstGeom prst="curvedConnector2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E670406-D33E-41DA-AA2D-23EE720F94AC}"/>
              </a:ext>
            </a:extLst>
          </p:cNvPr>
          <p:cNvCxnSpPr>
            <a:cxnSpLocks/>
            <a:stCxn id="18" idx="4"/>
            <a:endCxn id="8" idx="2"/>
          </p:cNvCxnSpPr>
          <p:nvPr/>
        </p:nvCxnSpPr>
        <p:spPr>
          <a:xfrm rot="5400000" flipH="1" flipV="1">
            <a:off x="3718148" y="1484784"/>
            <a:ext cx="2232248" cy="5400600"/>
          </a:xfrm>
          <a:prstGeom prst="curvedConnector4">
            <a:avLst>
              <a:gd name="adj1" fmla="val -10241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5CB1BC7-85F0-4816-856D-87F4C35A01CC}"/>
              </a:ext>
            </a:extLst>
          </p:cNvPr>
          <p:cNvSpPr/>
          <p:nvPr/>
        </p:nvSpPr>
        <p:spPr>
          <a:xfrm>
            <a:off x="7534572" y="3645024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568401-595C-49B5-BCA9-9FBC9A202451}"/>
              </a:ext>
            </a:extLst>
          </p:cNvPr>
          <p:cNvSpPr/>
          <p:nvPr/>
        </p:nvSpPr>
        <p:spPr>
          <a:xfrm>
            <a:off x="7534572" y="458112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C08F59-A0C3-4D78-A341-67B6A029CE5E}"/>
              </a:ext>
            </a:extLst>
          </p:cNvPr>
          <p:cNvCxnSpPr>
            <a:cxnSpLocks/>
            <a:stCxn id="15" idx="6"/>
            <a:endCxn id="32" idx="2"/>
          </p:cNvCxnSpPr>
          <p:nvPr/>
        </p:nvCxnSpPr>
        <p:spPr>
          <a:xfrm>
            <a:off x="3574132" y="4005064"/>
            <a:ext cx="396044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FC032B8-DD79-495A-84C3-B6B5B805AB65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>
            <a:off x="3574132" y="4941168"/>
            <a:ext cx="396044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56E4AA8-5022-49F4-966C-279F8BB2BF3E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rot="16200000" flipH="1">
            <a:off x="4906279" y="1376772"/>
            <a:ext cx="1190691" cy="4065893"/>
          </a:xfrm>
          <a:prstGeom prst="curvedConnector4">
            <a:avLst>
              <a:gd name="adj1" fmla="val -19199"/>
              <a:gd name="adj2" fmla="val 51297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2C2AB-840B-4D73-A99A-103B798F512C}"/>
              </a:ext>
            </a:extLst>
          </p:cNvPr>
          <p:cNvSpPr txBox="1"/>
          <p:nvPr/>
        </p:nvSpPr>
        <p:spPr>
          <a:xfrm>
            <a:off x="1629916" y="5517232"/>
            <a:ext cx="2085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Measurements</a:t>
            </a:r>
            <a:endParaRPr lang="en-CH" sz="2400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6C930DE-0977-460F-BC87-6979E011F836}"/>
              </a:ext>
            </a:extLst>
          </p:cNvPr>
          <p:cNvCxnSpPr>
            <a:cxnSpLocks/>
            <a:stCxn id="6" idx="0"/>
            <a:endCxn id="32" idx="2"/>
          </p:cNvCxnSpPr>
          <p:nvPr/>
        </p:nvCxnSpPr>
        <p:spPr>
          <a:xfrm rot="16200000" flipH="1">
            <a:off x="4186200" y="656692"/>
            <a:ext cx="1296144" cy="5400600"/>
          </a:xfrm>
          <a:prstGeom prst="curvedConnector4">
            <a:avLst>
              <a:gd name="adj1" fmla="val -17637"/>
              <a:gd name="adj2" fmla="val 53333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46CA4F5-7D5B-4F95-B490-1654D7493FB8}"/>
              </a:ext>
            </a:extLst>
          </p:cNvPr>
          <p:cNvCxnSpPr>
            <a:cxnSpLocks/>
            <a:stCxn id="14" idx="7"/>
            <a:endCxn id="32" idx="2"/>
          </p:cNvCxnSpPr>
          <p:nvPr/>
        </p:nvCxnSpPr>
        <p:spPr>
          <a:xfrm rot="16200000" flipH="1">
            <a:off x="4834271" y="1304764"/>
            <a:ext cx="254587" cy="5146013"/>
          </a:xfrm>
          <a:prstGeom prst="curvedConnector4">
            <a:avLst>
              <a:gd name="adj1" fmla="val -89792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DD9A8EF-2593-4859-A879-081FAD3D00ED}"/>
              </a:ext>
            </a:extLst>
          </p:cNvPr>
          <p:cNvCxnSpPr>
            <a:cxnSpLocks/>
            <a:stCxn id="19" idx="5"/>
            <a:endCxn id="32" idx="2"/>
          </p:cNvCxnSpPr>
          <p:nvPr/>
        </p:nvCxnSpPr>
        <p:spPr>
          <a:xfrm rot="5400000" flipH="1" flipV="1">
            <a:off x="4906279" y="2567463"/>
            <a:ext cx="1190691" cy="4065893"/>
          </a:xfrm>
          <a:prstGeom prst="curvedConnector4">
            <a:avLst>
              <a:gd name="adj1" fmla="val -19199"/>
              <a:gd name="adj2" fmla="val 51297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55DBA40-2640-4323-BEE7-ED3AA0586665}"/>
              </a:ext>
            </a:extLst>
          </p:cNvPr>
          <p:cNvCxnSpPr>
            <a:cxnSpLocks/>
            <a:stCxn id="18" idx="5"/>
            <a:endCxn id="32" idx="2"/>
          </p:cNvCxnSpPr>
          <p:nvPr/>
        </p:nvCxnSpPr>
        <p:spPr>
          <a:xfrm rot="5400000" flipH="1" flipV="1">
            <a:off x="4366219" y="2027403"/>
            <a:ext cx="1190691" cy="5146013"/>
          </a:xfrm>
          <a:prstGeom prst="curvedConnector4">
            <a:avLst>
              <a:gd name="adj1" fmla="val -19199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D23F18C-59D4-46CD-B928-314F71BA35EE}"/>
              </a:ext>
            </a:extLst>
          </p:cNvPr>
          <p:cNvCxnSpPr>
            <a:cxnSpLocks/>
            <a:stCxn id="18" idx="5"/>
            <a:endCxn id="33" idx="2"/>
          </p:cNvCxnSpPr>
          <p:nvPr/>
        </p:nvCxnSpPr>
        <p:spPr>
          <a:xfrm rot="5400000" flipH="1" flipV="1">
            <a:off x="4834271" y="2495455"/>
            <a:ext cx="254587" cy="5146013"/>
          </a:xfrm>
          <a:prstGeom prst="curvedConnector4">
            <a:avLst>
              <a:gd name="adj1" fmla="val -89792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7AD94BB-C612-42B4-A3C2-94BFB7B68022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>
            <a:off x="3574132" y="4005064"/>
            <a:ext cx="3960440" cy="9361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05F2452-2CD1-490D-B37C-88152491E41E}"/>
              </a:ext>
            </a:extLst>
          </p:cNvPr>
          <p:cNvCxnSpPr>
            <a:cxnSpLocks/>
            <a:stCxn id="14" idx="5"/>
            <a:endCxn id="33" idx="2"/>
          </p:cNvCxnSpPr>
          <p:nvPr/>
        </p:nvCxnSpPr>
        <p:spPr>
          <a:xfrm rot="16200000" flipH="1">
            <a:off x="4620807" y="2027402"/>
            <a:ext cx="681517" cy="5146013"/>
          </a:xfrm>
          <a:prstGeom prst="curvedConnector2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C68F350-3DC0-4BF8-BEF2-82729AE79FED}"/>
              </a:ext>
            </a:extLst>
          </p:cNvPr>
          <p:cNvCxnSpPr>
            <a:cxnSpLocks/>
            <a:stCxn id="7" idx="7"/>
            <a:endCxn id="33" idx="2"/>
          </p:cNvCxnSpPr>
          <p:nvPr/>
        </p:nvCxnSpPr>
        <p:spPr>
          <a:xfrm rot="16200000" flipH="1">
            <a:off x="4438227" y="1844824"/>
            <a:ext cx="2126795" cy="4065893"/>
          </a:xfrm>
          <a:prstGeom prst="curvedConnector4">
            <a:avLst>
              <a:gd name="adj1" fmla="val -10749"/>
              <a:gd name="adj2" fmla="val 51297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57A2CA-3DC6-4682-9767-0FF7324EFEDD}"/>
              </a:ext>
            </a:extLst>
          </p:cNvPr>
          <p:cNvCxnSpPr>
            <a:cxnSpLocks/>
            <a:stCxn id="6" idx="7"/>
            <a:endCxn id="33" idx="2"/>
          </p:cNvCxnSpPr>
          <p:nvPr/>
        </p:nvCxnSpPr>
        <p:spPr>
          <a:xfrm rot="16200000" flipH="1">
            <a:off x="3898167" y="1304764"/>
            <a:ext cx="2126795" cy="5146013"/>
          </a:xfrm>
          <a:prstGeom prst="curvedConnector4">
            <a:avLst>
              <a:gd name="adj1" fmla="val -10749"/>
              <a:gd name="adj2" fmla="val 51025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A359-7A2A-43B8-9687-0DB4216C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Bootstrapped Random Forest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1802-DB41-4B3E-9A0B-E0A29D59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  <a:p>
            <a:pPr lvl="1"/>
            <a:r>
              <a:rPr lang="en-US" dirty="0"/>
              <a:t>Need to predict all the explanatory variables</a:t>
            </a:r>
          </a:p>
          <a:p>
            <a:pPr lvl="2"/>
            <a:r>
              <a:rPr lang="en-US" dirty="0"/>
              <a:t>Reduce the number of inputs that can be used</a:t>
            </a:r>
          </a:p>
          <a:p>
            <a:pPr lvl="1"/>
            <a:r>
              <a:rPr lang="en-US" dirty="0"/>
              <a:t>No hidden states:</a:t>
            </a:r>
          </a:p>
          <a:p>
            <a:pPr lvl="2"/>
            <a:r>
              <a:rPr lang="en-US" dirty="0"/>
              <a:t>A bad prediction in one variable impact all the others</a:t>
            </a:r>
          </a:p>
          <a:p>
            <a:pPr lvl="2"/>
            <a:r>
              <a:rPr lang="en-US" dirty="0"/>
              <a:t>Two very correlated variables would need to be predicted twice from scratch</a:t>
            </a:r>
          </a:p>
          <a:p>
            <a:pPr lvl="1"/>
            <a:r>
              <a:rPr lang="en-US" dirty="0"/>
              <a:t>Exponential increase in error</a:t>
            </a:r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Can predict as many days in advance as needed, without retraining the forest</a:t>
            </a:r>
          </a:p>
          <a:p>
            <a:pPr lvl="1"/>
            <a:r>
              <a:rPr lang="en-US" dirty="0"/>
              <a:t>Mimics a bit more what is physically happening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4767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A359-7A2A-43B8-9687-0DB4216C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Bootstrapped Random Forest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1802-DB41-4B3E-9A0B-E0A29D59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this model:</a:t>
            </a:r>
          </a:p>
          <a:p>
            <a:pPr lvl="1"/>
            <a:r>
              <a:rPr lang="en-US" dirty="0"/>
              <a:t>Low dimensional</a:t>
            </a:r>
          </a:p>
          <a:p>
            <a:pPr lvl="1"/>
            <a:r>
              <a:rPr lang="en-US" dirty="0"/>
              <a:t>Long term predictions (with respect to the size of the timeseries)</a:t>
            </a:r>
          </a:p>
          <a:p>
            <a:pPr lvl="1"/>
            <a:r>
              <a:rPr lang="en-US" dirty="0"/>
              <a:t>No chaotic signals</a:t>
            </a:r>
          </a:p>
          <a:p>
            <a:pPr lvl="1"/>
            <a:r>
              <a:rPr lang="en-US" dirty="0"/>
              <a:t>Markov process</a:t>
            </a:r>
          </a:p>
          <a:p>
            <a:r>
              <a:rPr lang="en-US" dirty="0"/>
              <a:t>Our case</a:t>
            </a:r>
          </a:p>
          <a:p>
            <a:pPr lvl="1"/>
            <a:r>
              <a:rPr lang="en-US" dirty="0"/>
              <a:t>High dimensional timeseries</a:t>
            </a:r>
          </a:p>
          <a:p>
            <a:pPr lvl="1"/>
            <a:r>
              <a:rPr lang="en-US" dirty="0"/>
              <a:t>Short term prediction</a:t>
            </a:r>
          </a:p>
          <a:p>
            <a:pPr lvl="1"/>
            <a:r>
              <a:rPr lang="en-US" dirty="0"/>
              <a:t>Chaotic</a:t>
            </a:r>
          </a:p>
        </p:txBody>
      </p:sp>
    </p:spTree>
    <p:extLst>
      <p:ext uri="{BB962C8B-B14F-4D97-AF65-F5344CB8AC3E}">
        <p14:creationId xmlns:p14="http://schemas.microsoft.com/office/powerpoint/2010/main" val="41260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6C2C-DB10-4A56-AE87-EE8FA3B7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61A85-3437-450D-AE60-46A6DD095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88BD-43B7-4C0E-A9CD-3A015661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B3CC7-F7E8-49B1-8ECC-F04E7A387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variables are normalized and correlated with a delayed version of themselves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The normalization needs to be done only on the data present in the window, otherwise the correlation could take values greater than one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B3CC7-F7E8-49B1-8ECC-F04E7A387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 r="-5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6CF6D-9B4E-4B46-A148-37D7D01A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C43A8-BBEE-4E16-92A0-F04666D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</a:t>
            </a:r>
          </a:p>
          <a:p>
            <a:pPr lvl="1"/>
            <a:r>
              <a:rPr lang="en-US" dirty="0"/>
              <a:t>combine a lot of  easy to compute functions to estimate  a complex one.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EFB379-9CCC-4ED1-AECA-12C720D4148F}"/>
              </a:ext>
            </a:extLst>
          </p:cNvPr>
          <p:cNvSpPr/>
          <p:nvPr/>
        </p:nvSpPr>
        <p:spPr>
          <a:xfrm>
            <a:off x="1773932" y="3212976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endParaRPr lang="en-CH" baseline="-250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B0D748-7DCE-4015-AFC5-249CA31F20EE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lang="en-CH" baseline="-250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214EBB-5B2C-469F-B020-ECC59AE002B8}"/>
              </a:ext>
            </a:extLst>
          </p:cNvPr>
          <p:cNvSpPr/>
          <p:nvPr/>
        </p:nvSpPr>
        <p:spPr>
          <a:xfrm>
            <a:off x="1773932" y="5085184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en-CH" baseline="-25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BC9446-BDD7-4DB5-9A6B-210EBF2B92F8}"/>
              </a:ext>
            </a:extLst>
          </p:cNvPr>
          <p:cNvSpPr/>
          <p:nvPr/>
        </p:nvSpPr>
        <p:spPr>
          <a:xfrm>
            <a:off x="1557908" y="2996952"/>
            <a:ext cx="1080120" cy="3456384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DC56A-3419-4FBE-A670-F2ACAE0C3FFA}"/>
              </a:ext>
            </a:extLst>
          </p:cNvPr>
          <p:cNvSpPr txBox="1"/>
          <p:nvPr/>
        </p:nvSpPr>
        <p:spPr>
          <a:xfrm>
            <a:off x="1701924" y="5949280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BF4DF2-39CA-4A40-88DD-26DC2B53695F}"/>
              </a:ext>
            </a:extLst>
          </p:cNvPr>
          <p:cNvSpPr/>
          <p:nvPr/>
        </p:nvSpPr>
        <p:spPr>
          <a:xfrm>
            <a:off x="465425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  <a:endParaRPr lang="en-CH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AAE2E-B2DB-4DCD-AD61-E54AA0C88806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494012" y="3573016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CEAC3-058F-4BA3-BF1D-F3BE4C07C0C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494012" y="4509120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A7F06C-573B-434D-AFB2-9C607B37C58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494012" y="4509120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E8B56E-5018-49F3-96F3-10FC5AD06695}"/>
              </a:ext>
            </a:extLst>
          </p:cNvPr>
          <p:cNvSpPr/>
          <p:nvPr/>
        </p:nvSpPr>
        <p:spPr>
          <a:xfrm>
            <a:off x="4438228" y="3861048"/>
            <a:ext cx="1152128" cy="1863477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AE847-B756-4AF5-B838-9E62B2161F37}"/>
              </a:ext>
            </a:extLst>
          </p:cNvPr>
          <p:cNvSpPr txBox="1"/>
          <p:nvPr/>
        </p:nvSpPr>
        <p:spPr>
          <a:xfrm>
            <a:off x="4510236" y="5301208"/>
            <a:ext cx="1087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0AF7B0-9955-4755-9ADC-0C03E6F5837D}"/>
                  </a:ext>
                </a:extLst>
              </p:cNvPr>
              <p:cNvSpPr txBox="1"/>
              <p:nvPr/>
            </p:nvSpPr>
            <p:spPr>
              <a:xfrm>
                <a:off x="6742484" y="3717032"/>
                <a:ext cx="2855590" cy="882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0AF7B0-9955-4755-9ADC-0C03E6F58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4" y="3717032"/>
                <a:ext cx="2855590" cy="882101"/>
              </a:xfrm>
              <a:prstGeom prst="rect">
                <a:avLst/>
              </a:prstGeom>
              <a:blipFill>
                <a:blip r:embed="rId2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CCD49E5-6965-43FF-A216-AEFDCB66B10E}"/>
              </a:ext>
            </a:extLst>
          </p:cNvPr>
          <p:cNvSpPr txBox="1"/>
          <p:nvPr/>
        </p:nvSpPr>
        <p:spPr>
          <a:xfrm>
            <a:off x="6670476" y="4797152"/>
            <a:ext cx="35974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 and w need to be learned</a:t>
            </a:r>
          </a:p>
        </p:txBody>
      </p:sp>
    </p:spTree>
    <p:extLst>
      <p:ext uri="{BB962C8B-B14F-4D97-AF65-F5344CB8AC3E}">
        <p14:creationId xmlns:p14="http://schemas.microsoft.com/office/powerpoint/2010/main" val="2572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6CF6D-9B4E-4B46-A148-37D7D01A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C43A8-BBEE-4E16-92A0-F04666D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problem: </a:t>
            </a:r>
          </a:p>
          <a:p>
            <a:pPr lvl="1"/>
            <a:r>
              <a:rPr lang="en-US" dirty="0"/>
              <a:t>lots of weights to chose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EFB379-9CCC-4ED1-AECA-12C720D4148F}"/>
              </a:ext>
            </a:extLst>
          </p:cNvPr>
          <p:cNvSpPr/>
          <p:nvPr/>
        </p:nvSpPr>
        <p:spPr>
          <a:xfrm>
            <a:off x="1773932" y="3212976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B0D748-7DCE-4015-AFC5-249CA31F20EE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</a:rPr>
              <a:t>2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214EBB-5B2C-469F-B020-ECC59AE002B8}"/>
              </a:ext>
            </a:extLst>
          </p:cNvPr>
          <p:cNvSpPr/>
          <p:nvPr/>
        </p:nvSpPr>
        <p:spPr>
          <a:xfrm>
            <a:off x="1773932" y="5085184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</a:rPr>
              <a:t>3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BC9446-BDD7-4DB5-9A6B-210EBF2B92F8}"/>
              </a:ext>
            </a:extLst>
          </p:cNvPr>
          <p:cNvSpPr/>
          <p:nvPr/>
        </p:nvSpPr>
        <p:spPr>
          <a:xfrm>
            <a:off x="1557908" y="2996952"/>
            <a:ext cx="1080120" cy="3456384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DC56A-3419-4FBE-A670-F2ACAE0C3FFA}"/>
              </a:ext>
            </a:extLst>
          </p:cNvPr>
          <p:cNvSpPr txBox="1"/>
          <p:nvPr/>
        </p:nvSpPr>
        <p:spPr>
          <a:xfrm>
            <a:off x="1701924" y="5949280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BF4DF2-39CA-4A40-88DD-26DC2B53695F}"/>
              </a:ext>
            </a:extLst>
          </p:cNvPr>
          <p:cNvSpPr/>
          <p:nvPr/>
        </p:nvSpPr>
        <p:spPr>
          <a:xfrm>
            <a:off x="465425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AAE2E-B2DB-4DCD-AD61-E54AA0C88806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494012" y="3573016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CEAC3-058F-4BA3-BF1D-F3BE4C07C0C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494012" y="4509120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A7F06C-573B-434D-AFB2-9C607B37C58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494012" y="4509120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E8B56E-5018-49F3-96F3-10FC5AD06695}"/>
              </a:ext>
            </a:extLst>
          </p:cNvPr>
          <p:cNvSpPr/>
          <p:nvPr/>
        </p:nvSpPr>
        <p:spPr>
          <a:xfrm>
            <a:off x="4438228" y="2708920"/>
            <a:ext cx="3960440" cy="4032448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AE847-B756-4AF5-B838-9E62B2161F37}"/>
              </a:ext>
            </a:extLst>
          </p:cNvPr>
          <p:cNvSpPr txBox="1"/>
          <p:nvPr/>
        </p:nvSpPr>
        <p:spPr>
          <a:xfrm>
            <a:off x="6094412" y="6309320"/>
            <a:ext cx="21547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hidden neurons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146C62-28F9-4F11-94B6-FA6CF245648C}"/>
              </a:ext>
            </a:extLst>
          </p:cNvPr>
          <p:cNvSpPr/>
          <p:nvPr/>
        </p:nvSpPr>
        <p:spPr>
          <a:xfrm>
            <a:off x="4654252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C96480-0B14-42C3-BA5F-B72BAF9C08EF}"/>
              </a:ext>
            </a:extLst>
          </p:cNvPr>
          <p:cNvSpPr/>
          <p:nvPr/>
        </p:nvSpPr>
        <p:spPr>
          <a:xfrm>
            <a:off x="4654252" y="321297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1C1954-BD8D-4FAC-A6EC-3866A735055A}"/>
              </a:ext>
            </a:extLst>
          </p:cNvPr>
          <p:cNvSpPr/>
          <p:nvPr/>
        </p:nvSpPr>
        <p:spPr>
          <a:xfrm>
            <a:off x="609441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EA68B0-FBDB-4E4F-9D68-26E99A6B29A8}"/>
              </a:ext>
            </a:extLst>
          </p:cNvPr>
          <p:cNvSpPr/>
          <p:nvPr/>
        </p:nvSpPr>
        <p:spPr>
          <a:xfrm>
            <a:off x="6094412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43E25C-2D41-4052-B72A-94160234850E}"/>
              </a:ext>
            </a:extLst>
          </p:cNvPr>
          <p:cNvSpPr/>
          <p:nvPr/>
        </p:nvSpPr>
        <p:spPr>
          <a:xfrm>
            <a:off x="6094412" y="321297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FE05B-34C5-4921-B9CC-6D5A4A5C89C8}"/>
              </a:ext>
            </a:extLst>
          </p:cNvPr>
          <p:cNvSpPr/>
          <p:nvPr/>
        </p:nvSpPr>
        <p:spPr>
          <a:xfrm>
            <a:off x="753457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B959EB-7B66-4DBE-8C0F-E5791E7B78CF}"/>
              </a:ext>
            </a:extLst>
          </p:cNvPr>
          <p:cNvSpPr/>
          <p:nvPr/>
        </p:nvSpPr>
        <p:spPr>
          <a:xfrm>
            <a:off x="7534572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242D28-A3F0-4BC5-8318-F10A72C542BA}"/>
              </a:ext>
            </a:extLst>
          </p:cNvPr>
          <p:cNvSpPr/>
          <p:nvPr/>
        </p:nvSpPr>
        <p:spPr>
          <a:xfrm>
            <a:off x="7534572" y="321297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DF76A7-A349-4777-A5FE-1A71F6103D1A}"/>
              </a:ext>
            </a:extLst>
          </p:cNvPr>
          <p:cNvSpPr/>
          <p:nvPr/>
        </p:nvSpPr>
        <p:spPr>
          <a:xfrm>
            <a:off x="10414892" y="414908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</a:rPr>
              <a:t>2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4DBA21-0DB8-4087-83A6-BF2391960731}"/>
              </a:ext>
            </a:extLst>
          </p:cNvPr>
          <p:cNvSpPr/>
          <p:nvPr/>
        </p:nvSpPr>
        <p:spPr>
          <a:xfrm>
            <a:off x="10414892" y="5085184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84C7D2-3489-4EE9-963C-8B1D58DE6A55}"/>
              </a:ext>
            </a:extLst>
          </p:cNvPr>
          <p:cNvSpPr/>
          <p:nvPr/>
        </p:nvSpPr>
        <p:spPr>
          <a:xfrm>
            <a:off x="10414892" y="3212976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8A4CA2A-0669-4965-BF9A-23FB29BF236B}"/>
              </a:ext>
            </a:extLst>
          </p:cNvPr>
          <p:cNvSpPr/>
          <p:nvPr/>
        </p:nvSpPr>
        <p:spPr>
          <a:xfrm>
            <a:off x="10198868" y="2996952"/>
            <a:ext cx="1080120" cy="352839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F2944-4DCC-4C8C-96D1-4AF799BF4603}"/>
              </a:ext>
            </a:extLst>
          </p:cNvPr>
          <p:cNvSpPr txBox="1"/>
          <p:nvPr/>
        </p:nvSpPr>
        <p:spPr>
          <a:xfrm>
            <a:off x="10198868" y="6165304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D273DE-5022-4B1B-8DA0-FD57A35D2F20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494012" y="5445224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E29873-F187-4462-9A61-A73E6BFE33A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2494012" y="3573016"/>
            <a:ext cx="2160240" cy="187220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21A446-7A89-48D0-A90E-DEC654BA060C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2494012" y="4509120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552432-0FC0-4AA2-918D-0460E3C73534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2494012" y="3573016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06D361-FCDD-4C61-A39B-9B41FE49A3E3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94012" y="3573016"/>
            <a:ext cx="2160240" cy="187220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B10961-92B6-4798-8711-B680F98F57D7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2494012" y="3573016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D21203-2835-473F-8D2F-69544BA3B2FA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374332" y="3573016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A00519-B809-4DC1-A76C-A70099D1D089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537433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36A23B-A2CC-4E30-95BB-B6F5E12CF6EC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5374332" y="3573016"/>
            <a:ext cx="720080" cy="187220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385723-601D-4C3C-8899-FD6A7B046A6D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537433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11202B-EE89-4BE0-8471-9E1B529D317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5374332" y="4509120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65DA4C-30E9-4E92-9F4C-F56339918EBA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 flipV="1">
            <a:off x="537433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99ED57-F8DD-4B91-AF4E-925CD20BBAB7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 flipV="1">
            <a:off x="681449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20B8969-9D35-41CD-A82C-F598B623CDBF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6814492" y="4509120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E26F63-B19E-47CF-AFCE-D5DD6DA86CB6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6814492" y="5445224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458E6C-D388-4BE1-BAC4-1936ACC4B5F9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5374332" y="5445224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0F6B21-ADC2-4E33-A6DB-D61D10FF8B33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537433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7CCD2F-FE00-4899-AD11-D5CFAF3B29F6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374332" y="3573016"/>
            <a:ext cx="720080" cy="187220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A5C61C-3BEC-4241-8B93-03C6483ED5C1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681449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20DA2A-3494-4491-9F02-F6234B983286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 flipV="1">
            <a:off x="6814492" y="3573016"/>
            <a:ext cx="720080" cy="187220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72528C-7BD7-473E-9ADD-849BA7B6B773}"/>
              </a:ext>
            </a:extLst>
          </p:cNvPr>
          <p:cNvCxnSpPr>
            <a:cxnSpLocks/>
            <a:stCxn id="24" idx="6"/>
            <a:endCxn id="31" idx="2"/>
          </p:cNvCxnSpPr>
          <p:nvPr/>
        </p:nvCxnSpPr>
        <p:spPr>
          <a:xfrm>
            <a:off x="6814492" y="3573016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F00EA4-5BD2-4023-A35C-AD32F5C6AC6D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81449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129AD24-5979-400F-A862-C0E328982790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6814492" y="3573016"/>
            <a:ext cx="720080" cy="187220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4C581DC-AD99-4D34-8962-DF3CBA1D3F43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>
            <a:off x="681449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28C746D-D06E-4117-B762-3295424E82C3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>
            <a:off x="8254652" y="3573016"/>
            <a:ext cx="2160240" cy="0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5AA47DE-CBE4-4A30-9B3F-BAEC8332B625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8254652" y="4509120"/>
            <a:ext cx="2160240" cy="0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BCAAADA-9643-4B20-A606-ED06E6066E05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8254652" y="5445224"/>
            <a:ext cx="2160240" cy="0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B99D186-DCDB-4B85-B717-A3F09BE65A79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8254652" y="4509120"/>
            <a:ext cx="2160240" cy="93610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6074FCE-CBFE-4E69-9028-457BA942930F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254652" y="3573016"/>
            <a:ext cx="2160240" cy="187220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79DDCED-3EA5-45BC-AB76-D5C6A611EA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8254652" y="3573016"/>
            <a:ext cx="2160240" cy="93610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DE4D192-2923-462F-A96C-EDC1E37AC3D1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8254652" y="3573016"/>
            <a:ext cx="2160240" cy="93610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B177E07-49B6-4238-9CA6-ABAF3F61FBBC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>
            <a:off x="8254652" y="4509120"/>
            <a:ext cx="2160240" cy="93610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5D31FF5-83BF-4898-96EA-915FF516882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8254652" y="3573016"/>
            <a:ext cx="2160240" cy="187220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F29B2D3-6971-40D9-88E0-9030B0DCA05B}"/>
              </a:ext>
            </a:extLst>
          </p:cNvPr>
          <p:cNvSpPr/>
          <p:nvPr/>
        </p:nvSpPr>
        <p:spPr>
          <a:xfrm>
            <a:off x="4510236" y="3068960"/>
            <a:ext cx="1008112" cy="324036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3D8338-9F51-4923-AF7B-7642B9527004}"/>
              </a:ext>
            </a:extLst>
          </p:cNvPr>
          <p:cNvSpPr txBox="1"/>
          <p:nvPr/>
        </p:nvSpPr>
        <p:spPr>
          <a:xfrm>
            <a:off x="4582244" y="5877272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2675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6CF6D-9B4E-4B46-A148-37D7D01A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Specific</a:t>
            </a:r>
            <a:r>
              <a:rPr lang="fr-CH" dirty="0"/>
              <a:t>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C43A8-BBEE-4E16-92A0-F04666D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some connection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EFB379-9CCC-4ED1-AECA-12C720D4148F}"/>
              </a:ext>
            </a:extLst>
          </p:cNvPr>
          <p:cNvSpPr/>
          <p:nvPr/>
        </p:nvSpPr>
        <p:spPr>
          <a:xfrm>
            <a:off x="1773932" y="3212976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B0D748-7DCE-4015-AFC5-249CA31F20EE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</a:rPr>
              <a:t>2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214EBB-5B2C-469F-B020-ECC59AE002B8}"/>
              </a:ext>
            </a:extLst>
          </p:cNvPr>
          <p:cNvSpPr/>
          <p:nvPr/>
        </p:nvSpPr>
        <p:spPr>
          <a:xfrm>
            <a:off x="1773932" y="5085184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</a:rPr>
              <a:t>3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BC9446-BDD7-4DB5-9A6B-210EBF2B92F8}"/>
              </a:ext>
            </a:extLst>
          </p:cNvPr>
          <p:cNvSpPr/>
          <p:nvPr/>
        </p:nvSpPr>
        <p:spPr>
          <a:xfrm>
            <a:off x="1557908" y="2996952"/>
            <a:ext cx="1080120" cy="3456384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DC56A-3419-4FBE-A670-F2ACAE0C3FFA}"/>
              </a:ext>
            </a:extLst>
          </p:cNvPr>
          <p:cNvSpPr txBox="1"/>
          <p:nvPr/>
        </p:nvSpPr>
        <p:spPr>
          <a:xfrm>
            <a:off x="1701924" y="5949280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BF4DF2-39CA-4A40-88DD-26DC2B53695F}"/>
              </a:ext>
            </a:extLst>
          </p:cNvPr>
          <p:cNvSpPr/>
          <p:nvPr/>
        </p:nvSpPr>
        <p:spPr>
          <a:xfrm>
            <a:off x="465425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AAE2E-B2DB-4DCD-AD61-E54AA0C88806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494012" y="3573016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CEAC3-058F-4BA3-BF1D-F3BE4C07C0C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494012" y="4509120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A7F06C-573B-434D-AFB2-9C607B37C58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494012" y="4509120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E8B56E-5018-49F3-96F3-10FC5AD06695}"/>
              </a:ext>
            </a:extLst>
          </p:cNvPr>
          <p:cNvSpPr/>
          <p:nvPr/>
        </p:nvSpPr>
        <p:spPr>
          <a:xfrm>
            <a:off x="4438228" y="2708920"/>
            <a:ext cx="3960440" cy="4032448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AE847-B756-4AF5-B838-9E62B2161F37}"/>
              </a:ext>
            </a:extLst>
          </p:cNvPr>
          <p:cNvSpPr txBox="1"/>
          <p:nvPr/>
        </p:nvSpPr>
        <p:spPr>
          <a:xfrm>
            <a:off x="6094412" y="6309320"/>
            <a:ext cx="21547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hidden neurons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146C62-28F9-4F11-94B6-FA6CF245648C}"/>
              </a:ext>
            </a:extLst>
          </p:cNvPr>
          <p:cNvSpPr/>
          <p:nvPr/>
        </p:nvSpPr>
        <p:spPr>
          <a:xfrm>
            <a:off x="4654252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C96480-0B14-42C3-BA5F-B72BAF9C08EF}"/>
              </a:ext>
            </a:extLst>
          </p:cNvPr>
          <p:cNvSpPr/>
          <p:nvPr/>
        </p:nvSpPr>
        <p:spPr>
          <a:xfrm>
            <a:off x="4654252" y="321297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1C1954-BD8D-4FAC-A6EC-3866A735055A}"/>
              </a:ext>
            </a:extLst>
          </p:cNvPr>
          <p:cNvSpPr/>
          <p:nvPr/>
        </p:nvSpPr>
        <p:spPr>
          <a:xfrm>
            <a:off x="609441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EA68B0-FBDB-4E4F-9D68-26E99A6B29A8}"/>
              </a:ext>
            </a:extLst>
          </p:cNvPr>
          <p:cNvSpPr/>
          <p:nvPr/>
        </p:nvSpPr>
        <p:spPr>
          <a:xfrm>
            <a:off x="6094412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43E25C-2D41-4052-B72A-94160234850E}"/>
              </a:ext>
            </a:extLst>
          </p:cNvPr>
          <p:cNvSpPr/>
          <p:nvPr/>
        </p:nvSpPr>
        <p:spPr>
          <a:xfrm>
            <a:off x="6094412" y="321297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FE05B-34C5-4921-B9CC-6D5A4A5C89C8}"/>
              </a:ext>
            </a:extLst>
          </p:cNvPr>
          <p:cNvSpPr/>
          <p:nvPr/>
        </p:nvSpPr>
        <p:spPr>
          <a:xfrm>
            <a:off x="753457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B959EB-7B66-4DBE-8C0F-E5791E7B78CF}"/>
              </a:ext>
            </a:extLst>
          </p:cNvPr>
          <p:cNvSpPr/>
          <p:nvPr/>
        </p:nvSpPr>
        <p:spPr>
          <a:xfrm>
            <a:off x="7534572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242D28-A3F0-4BC5-8318-F10A72C542BA}"/>
              </a:ext>
            </a:extLst>
          </p:cNvPr>
          <p:cNvSpPr/>
          <p:nvPr/>
        </p:nvSpPr>
        <p:spPr>
          <a:xfrm>
            <a:off x="7534572" y="321297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DF76A7-A349-4777-A5FE-1A71F6103D1A}"/>
              </a:ext>
            </a:extLst>
          </p:cNvPr>
          <p:cNvSpPr/>
          <p:nvPr/>
        </p:nvSpPr>
        <p:spPr>
          <a:xfrm>
            <a:off x="10414892" y="414908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</a:rPr>
              <a:t>2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4DBA21-0DB8-4087-83A6-BF2391960731}"/>
              </a:ext>
            </a:extLst>
          </p:cNvPr>
          <p:cNvSpPr/>
          <p:nvPr/>
        </p:nvSpPr>
        <p:spPr>
          <a:xfrm>
            <a:off x="10414892" y="5085184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84C7D2-3489-4EE9-963C-8B1D58DE6A55}"/>
              </a:ext>
            </a:extLst>
          </p:cNvPr>
          <p:cNvSpPr/>
          <p:nvPr/>
        </p:nvSpPr>
        <p:spPr>
          <a:xfrm>
            <a:off x="10414892" y="3212976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8A4CA2A-0669-4965-BF9A-23FB29BF236B}"/>
              </a:ext>
            </a:extLst>
          </p:cNvPr>
          <p:cNvSpPr/>
          <p:nvPr/>
        </p:nvSpPr>
        <p:spPr>
          <a:xfrm>
            <a:off x="10198868" y="2996952"/>
            <a:ext cx="1080120" cy="352839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F2944-4DCC-4C8C-96D1-4AF799BF4603}"/>
              </a:ext>
            </a:extLst>
          </p:cNvPr>
          <p:cNvSpPr txBox="1"/>
          <p:nvPr/>
        </p:nvSpPr>
        <p:spPr>
          <a:xfrm>
            <a:off x="10198868" y="6165304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D273DE-5022-4B1B-8DA0-FD57A35D2F20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494012" y="5445224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21A446-7A89-48D0-A90E-DEC654BA060C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2494012" y="4509120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552432-0FC0-4AA2-918D-0460E3C73534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2494012" y="3573016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B10961-92B6-4798-8711-B680F98F57D7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2494012" y="3573016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D21203-2835-473F-8D2F-69544BA3B2FA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374332" y="3573016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A00519-B809-4DC1-A76C-A70099D1D089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537433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385723-601D-4C3C-8899-FD6A7B046A6D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537433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11202B-EE89-4BE0-8471-9E1B529D317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5374332" y="4509120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65DA4C-30E9-4E92-9F4C-F56339918EBA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 flipV="1">
            <a:off x="537433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99ED57-F8DD-4B91-AF4E-925CD20BBAB7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 flipV="1">
            <a:off x="681449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20B8969-9D35-41CD-A82C-F598B623CDBF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6814492" y="4509120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E26F63-B19E-47CF-AFCE-D5DD6DA86CB6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6814492" y="5445224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458E6C-D388-4BE1-BAC4-1936ACC4B5F9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5374332" y="5445224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0F6B21-ADC2-4E33-A6DB-D61D10FF8B33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537433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A5C61C-3BEC-4241-8B93-03C6483ED5C1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681449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72528C-7BD7-473E-9ADD-849BA7B6B773}"/>
              </a:ext>
            </a:extLst>
          </p:cNvPr>
          <p:cNvCxnSpPr>
            <a:cxnSpLocks/>
            <a:stCxn id="24" idx="6"/>
            <a:endCxn id="31" idx="2"/>
          </p:cNvCxnSpPr>
          <p:nvPr/>
        </p:nvCxnSpPr>
        <p:spPr>
          <a:xfrm>
            <a:off x="6814492" y="3573016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F00EA4-5BD2-4023-A35C-AD32F5C6AC6D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81449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4C581DC-AD99-4D34-8962-DF3CBA1D3F43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>
            <a:off x="681449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28C746D-D06E-4117-B762-3295424E82C3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>
            <a:off x="8254652" y="3573016"/>
            <a:ext cx="2160240" cy="0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5AA47DE-CBE4-4A30-9B3F-BAEC8332B625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8254652" y="4509120"/>
            <a:ext cx="2160240" cy="0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BCAAADA-9643-4B20-A606-ED06E6066E05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8254652" y="5445224"/>
            <a:ext cx="2160240" cy="0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B99D186-DCDB-4B85-B717-A3F09BE65A79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8254652" y="4509120"/>
            <a:ext cx="2160240" cy="93610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79DDCED-3EA5-45BC-AB76-D5C6A611EA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8254652" y="3573016"/>
            <a:ext cx="2160240" cy="93610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DE4D192-2923-462F-A96C-EDC1E37AC3D1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8254652" y="3573016"/>
            <a:ext cx="2160240" cy="93610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B177E07-49B6-4238-9CA6-ABAF3F61FBBC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>
            <a:off x="8254652" y="4509120"/>
            <a:ext cx="2160240" cy="93610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F29B2D3-6971-40D9-88E0-9030B0DCA05B}"/>
              </a:ext>
            </a:extLst>
          </p:cNvPr>
          <p:cNvSpPr/>
          <p:nvPr/>
        </p:nvSpPr>
        <p:spPr>
          <a:xfrm>
            <a:off x="4510236" y="3068960"/>
            <a:ext cx="1008112" cy="324036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3D8338-9F51-4923-AF7B-7642B9527004}"/>
              </a:ext>
            </a:extLst>
          </p:cNvPr>
          <p:cNvSpPr txBox="1"/>
          <p:nvPr/>
        </p:nvSpPr>
        <p:spPr>
          <a:xfrm>
            <a:off x="4582244" y="5877272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1075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6CF6D-9B4E-4B46-A148-37D7D01A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Specific</a:t>
            </a:r>
            <a:r>
              <a:rPr lang="fr-CH" dirty="0"/>
              <a:t>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C43A8-BBEE-4E16-92A0-F04666D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 some connections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EFB379-9CCC-4ED1-AECA-12C720D4148F}"/>
              </a:ext>
            </a:extLst>
          </p:cNvPr>
          <p:cNvSpPr/>
          <p:nvPr/>
        </p:nvSpPr>
        <p:spPr>
          <a:xfrm>
            <a:off x="1773932" y="3212976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B0D748-7DCE-4015-AFC5-249CA31F20EE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</a:rPr>
              <a:t>2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214EBB-5B2C-469F-B020-ECC59AE002B8}"/>
              </a:ext>
            </a:extLst>
          </p:cNvPr>
          <p:cNvSpPr/>
          <p:nvPr/>
        </p:nvSpPr>
        <p:spPr>
          <a:xfrm>
            <a:off x="1773932" y="5085184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</a:rPr>
              <a:t>3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BC9446-BDD7-4DB5-9A6B-210EBF2B92F8}"/>
              </a:ext>
            </a:extLst>
          </p:cNvPr>
          <p:cNvSpPr/>
          <p:nvPr/>
        </p:nvSpPr>
        <p:spPr>
          <a:xfrm>
            <a:off x="1557908" y="2996952"/>
            <a:ext cx="1080120" cy="3456384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DC56A-3419-4FBE-A670-F2ACAE0C3FFA}"/>
              </a:ext>
            </a:extLst>
          </p:cNvPr>
          <p:cNvSpPr txBox="1"/>
          <p:nvPr/>
        </p:nvSpPr>
        <p:spPr>
          <a:xfrm>
            <a:off x="1701924" y="5949280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BF4DF2-39CA-4A40-88DD-26DC2B53695F}"/>
              </a:ext>
            </a:extLst>
          </p:cNvPr>
          <p:cNvSpPr/>
          <p:nvPr/>
        </p:nvSpPr>
        <p:spPr>
          <a:xfrm>
            <a:off x="465425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AAE2E-B2DB-4DCD-AD61-E54AA0C88806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494012" y="3573016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CEAC3-058F-4BA3-BF1D-F3BE4C07C0C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494012" y="4509120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A7F06C-573B-434D-AFB2-9C607B37C58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494012" y="4509120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E8B56E-5018-49F3-96F3-10FC5AD06695}"/>
              </a:ext>
            </a:extLst>
          </p:cNvPr>
          <p:cNvSpPr/>
          <p:nvPr/>
        </p:nvSpPr>
        <p:spPr>
          <a:xfrm>
            <a:off x="4438228" y="2708920"/>
            <a:ext cx="3960440" cy="4032448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AE847-B756-4AF5-B838-9E62B2161F37}"/>
              </a:ext>
            </a:extLst>
          </p:cNvPr>
          <p:cNvSpPr txBox="1"/>
          <p:nvPr/>
        </p:nvSpPr>
        <p:spPr>
          <a:xfrm>
            <a:off x="6094412" y="6309320"/>
            <a:ext cx="21547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hidden neurons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146C62-28F9-4F11-94B6-FA6CF245648C}"/>
              </a:ext>
            </a:extLst>
          </p:cNvPr>
          <p:cNvSpPr/>
          <p:nvPr/>
        </p:nvSpPr>
        <p:spPr>
          <a:xfrm>
            <a:off x="4654252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C96480-0B14-42C3-BA5F-B72BAF9C08EF}"/>
              </a:ext>
            </a:extLst>
          </p:cNvPr>
          <p:cNvSpPr/>
          <p:nvPr/>
        </p:nvSpPr>
        <p:spPr>
          <a:xfrm>
            <a:off x="4654252" y="321297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1C1954-BD8D-4FAC-A6EC-3866A735055A}"/>
              </a:ext>
            </a:extLst>
          </p:cNvPr>
          <p:cNvSpPr/>
          <p:nvPr/>
        </p:nvSpPr>
        <p:spPr>
          <a:xfrm>
            <a:off x="609441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EA68B0-FBDB-4E4F-9D68-26E99A6B29A8}"/>
              </a:ext>
            </a:extLst>
          </p:cNvPr>
          <p:cNvSpPr/>
          <p:nvPr/>
        </p:nvSpPr>
        <p:spPr>
          <a:xfrm>
            <a:off x="6094412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43E25C-2D41-4052-B72A-94160234850E}"/>
              </a:ext>
            </a:extLst>
          </p:cNvPr>
          <p:cNvSpPr/>
          <p:nvPr/>
        </p:nvSpPr>
        <p:spPr>
          <a:xfrm>
            <a:off x="6094412" y="321297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FE05B-34C5-4921-B9CC-6D5A4A5C89C8}"/>
              </a:ext>
            </a:extLst>
          </p:cNvPr>
          <p:cNvSpPr/>
          <p:nvPr/>
        </p:nvSpPr>
        <p:spPr>
          <a:xfrm>
            <a:off x="753457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B959EB-7B66-4DBE-8C0F-E5791E7B78CF}"/>
              </a:ext>
            </a:extLst>
          </p:cNvPr>
          <p:cNvSpPr/>
          <p:nvPr/>
        </p:nvSpPr>
        <p:spPr>
          <a:xfrm>
            <a:off x="7534572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242D28-A3F0-4BC5-8318-F10A72C542BA}"/>
              </a:ext>
            </a:extLst>
          </p:cNvPr>
          <p:cNvSpPr/>
          <p:nvPr/>
        </p:nvSpPr>
        <p:spPr>
          <a:xfrm>
            <a:off x="7534572" y="321297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DF76A7-A349-4777-A5FE-1A71F6103D1A}"/>
              </a:ext>
            </a:extLst>
          </p:cNvPr>
          <p:cNvSpPr/>
          <p:nvPr/>
        </p:nvSpPr>
        <p:spPr>
          <a:xfrm>
            <a:off x="10414892" y="414908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</a:rPr>
              <a:t>2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4DBA21-0DB8-4087-83A6-BF2391960731}"/>
              </a:ext>
            </a:extLst>
          </p:cNvPr>
          <p:cNvSpPr/>
          <p:nvPr/>
        </p:nvSpPr>
        <p:spPr>
          <a:xfrm>
            <a:off x="10414892" y="5085184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84C7D2-3489-4EE9-963C-8B1D58DE6A55}"/>
              </a:ext>
            </a:extLst>
          </p:cNvPr>
          <p:cNvSpPr/>
          <p:nvPr/>
        </p:nvSpPr>
        <p:spPr>
          <a:xfrm>
            <a:off x="10414892" y="3212976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8A4CA2A-0669-4965-BF9A-23FB29BF236B}"/>
              </a:ext>
            </a:extLst>
          </p:cNvPr>
          <p:cNvSpPr/>
          <p:nvPr/>
        </p:nvSpPr>
        <p:spPr>
          <a:xfrm>
            <a:off x="10198868" y="2996952"/>
            <a:ext cx="1080120" cy="352839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F2944-4DCC-4C8C-96D1-4AF799BF4603}"/>
              </a:ext>
            </a:extLst>
          </p:cNvPr>
          <p:cNvSpPr txBox="1"/>
          <p:nvPr/>
        </p:nvSpPr>
        <p:spPr>
          <a:xfrm>
            <a:off x="10198868" y="6165304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D273DE-5022-4B1B-8DA0-FD57A35D2F20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494012" y="5445224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21A446-7A89-48D0-A90E-DEC654BA060C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2494012" y="4509120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552432-0FC0-4AA2-918D-0460E3C73534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2494012" y="3573016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B10961-92B6-4798-8711-B680F98F57D7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2494012" y="3573016"/>
            <a:ext cx="216024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D21203-2835-473F-8D2F-69544BA3B2FA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374332" y="3573016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A00519-B809-4DC1-A76C-A70099D1D089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537433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385723-601D-4C3C-8899-FD6A7B046A6D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537433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11202B-EE89-4BE0-8471-9E1B529D317C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5374332" y="4509120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65DA4C-30E9-4E92-9F4C-F56339918EBA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 flipV="1">
            <a:off x="537433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dash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99ED57-F8DD-4B91-AF4E-925CD20BBAB7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 flipV="1">
            <a:off x="6814492" y="3573016"/>
            <a:ext cx="720080" cy="936104"/>
          </a:xfrm>
          <a:prstGeom prst="straightConnector1">
            <a:avLst/>
          </a:prstGeom>
          <a:ln w="25400" cmpd="dbl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20B8969-9D35-41CD-A82C-F598B623CDBF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6814492" y="4509120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prstDash val="lgDash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E26F63-B19E-47CF-AFCE-D5DD6DA86CB6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6814492" y="5445224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prstDash val="lgDash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458E6C-D388-4BE1-BAC4-1936ACC4B5F9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5374332" y="5445224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0F6B21-ADC2-4E33-A6DB-D61D10FF8B33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537433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dash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A5C61C-3BEC-4241-8B93-03C6483ED5C1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6814492" y="4509120"/>
            <a:ext cx="720080" cy="936104"/>
          </a:xfrm>
          <a:prstGeom prst="straightConnector1">
            <a:avLst/>
          </a:prstGeom>
          <a:ln w="25400" cmpd="dbl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72528C-7BD7-473E-9ADD-849BA7B6B773}"/>
              </a:ext>
            </a:extLst>
          </p:cNvPr>
          <p:cNvCxnSpPr>
            <a:cxnSpLocks/>
            <a:stCxn id="24" idx="6"/>
            <a:endCxn id="31" idx="2"/>
          </p:cNvCxnSpPr>
          <p:nvPr/>
        </p:nvCxnSpPr>
        <p:spPr>
          <a:xfrm>
            <a:off x="6814492" y="3573016"/>
            <a:ext cx="720080" cy="0"/>
          </a:xfrm>
          <a:prstGeom prst="straightConnector1">
            <a:avLst/>
          </a:prstGeom>
          <a:ln w="25400">
            <a:solidFill>
              <a:schemeClr val="accent3"/>
            </a:solidFill>
            <a:prstDash val="lgDash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F00EA4-5BD2-4023-A35C-AD32F5C6AC6D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814492" y="3573016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lgDashDot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4C581DC-AD99-4D34-8962-DF3CBA1D3F43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>
            <a:off x="6814492" y="4509120"/>
            <a:ext cx="720080" cy="936104"/>
          </a:xfrm>
          <a:prstGeom prst="straightConnector1">
            <a:avLst/>
          </a:prstGeom>
          <a:ln w="25400">
            <a:solidFill>
              <a:schemeClr val="accent3"/>
            </a:solidFill>
            <a:prstDash val="lgDashDot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28C746D-D06E-4117-B762-3295424E82C3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>
            <a:off x="8254652" y="3573016"/>
            <a:ext cx="2160240" cy="0"/>
          </a:xfrm>
          <a:prstGeom prst="straightConnector1">
            <a:avLst/>
          </a:prstGeom>
          <a:ln w="25400" cmpd="dbl">
            <a:solidFill>
              <a:schemeClr val="accent2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5AA47DE-CBE4-4A30-9B3F-BAEC8332B625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8254652" y="4509120"/>
            <a:ext cx="2160240" cy="0"/>
          </a:xfrm>
          <a:prstGeom prst="straightConnector1">
            <a:avLst/>
          </a:prstGeom>
          <a:ln w="25400" cmpd="dbl">
            <a:solidFill>
              <a:schemeClr val="accent2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BCAAADA-9643-4B20-A606-ED06E6066E05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8254652" y="5445224"/>
            <a:ext cx="2160240" cy="0"/>
          </a:xfrm>
          <a:prstGeom prst="straightConnector1">
            <a:avLst/>
          </a:prstGeom>
          <a:ln w="25400" cmpd="dbl">
            <a:solidFill>
              <a:schemeClr val="accent2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B99D186-DCDB-4B85-B717-A3F09BE65A79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8254652" y="4509120"/>
            <a:ext cx="2160240" cy="936104"/>
          </a:xfrm>
          <a:prstGeom prst="straightConnector1">
            <a:avLst/>
          </a:prstGeom>
          <a:ln w="25400" cmpd="dbl">
            <a:solidFill>
              <a:schemeClr val="accent2"/>
            </a:solidFill>
            <a:prstDash val="dash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79DDCED-3EA5-45BC-AB76-D5C6A611EA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8254652" y="3573016"/>
            <a:ext cx="2160240" cy="936104"/>
          </a:xfrm>
          <a:prstGeom prst="straightConnector1">
            <a:avLst/>
          </a:prstGeom>
          <a:ln w="25400" cmpd="dbl">
            <a:solidFill>
              <a:schemeClr val="accent2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DE4D192-2923-462F-A96C-EDC1E37AC3D1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8254652" y="3573016"/>
            <a:ext cx="2160240" cy="936104"/>
          </a:xfrm>
          <a:prstGeom prst="straightConnector1">
            <a:avLst/>
          </a:prstGeom>
          <a:ln w="25400" cmpd="dbl">
            <a:solidFill>
              <a:schemeClr val="accent2"/>
            </a:solidFill>
            <a:prstDash val="dash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B177E07-49B6-4238-9CA6-ABAF3F61FBBC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>
            <a:off x="8254652" y="4509120"/>
            <a:ext cx="2160240" cy="936104"/>
          </a:xfrm>
          <a:prstGeom prst="straightConnector1">
            <a:avLst/>
          </a:prstGeom>
          <a:ln w="25400" cmpd="dbl">
            <a:solidFill>
              <a:schemeClr val="accent2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F29B2D3-6971-40D9-88E0-9030B0DCA05B}"/>
              </a:ext>
            </a:extLst>
          </p:cNvPr>
          <p:cNvSpPr/>
          <p:nvPr/>
        </p:nvSpPr>
        <p:spPr>
          <a:xfrm>
            <a:off x="4510236" y="3068960"/>
            <a:ext cx="1008112" cy="324036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3D8338-9F51-4923-AF7B-7642B9527004}"/>
              </a:ext>
            </a:extLst>
          </p:cNvPr>
          <p:cNvSpPr txBox="1"/>
          <p:nvPr/>
        </p:nvSpPr>
        <p:spPr>
          <a:xfrm>
            <a:off x="4582244" y="5877272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13716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303B-CDD0-42D2-B5F8-59910FBE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specific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6949-2AA5-41C7-A62E-C966645B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Neural Networks (CNN)</a:t>
            </a:r>
          </a:p>
          <a:p>
            <a:pPr lvl="1"/>
            <a:r>
              <a:rPr lang="en-US" dirty="0"/>
              <a:t>Specific to images</a:t>
            </a:r>
          </a:p>
          <a:p>
            <a:pPr lvl="2"/>
            <a:r>
              <a:rPr lang="en-US" dirty="0"/>
              <a:t>Only connect the neurons to points that are spatially close</a:t>
            </a:r>
          </a:p>
          <a:p>
            <a:pPr lvl="2"/>
            <a:r>
              <a:rPr lang="en-US" dirty="0"/>
              <a:t>Use the same connections </a:t>
            </a:r>
          </a:p>
          <a:p>
            <a:r>
              <a:rPr lang="en-US" dirty="0"/>
              <a:t>Recurrent Neural Networks (RNN)</a:t>
            </a:r>
          </a:p>
          <a:p>
            <a:pPr lvl="1"/>
            <a:r>
              <a:rPr lang="en-US" dirty="0"/>
              <a:t>Specific to time series</a:t>
            </a:r>
          </a:p>
          <a:p>
            <a:pPr lvl="2"/>
            <a:r>
              <a:rPr lang="en-US" dirty="0"/>
              <a:t>Reuse the same weights at each time steps</a:t>
            </a:r>
          </a:p>
          <a:p>
            <a:pPr lvl="2"/>
            <a:r>
              <a:rPr lang="en-US" dirty="0"/>
              <a:t>More about it later</a:t>
            </a:r>
          </a:p>
        </p:txBody>
      </p:sp>
    </p:spTree>
    <p:extLst>
      <p:ext uri="{BB962C8B-B14F-4D97-AF65-F5344CB8AC3E}">
        <p14:creationId xmlns:p14="http://schemas.microsoft.com/office/powerpoint/2010/main" val="18882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6CF6D-9B4E-4B46-A148-37D7D01A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Recurrent</a:t>
            </a:r>
            <a:r>
              <a:rPr lang="fr-CH" dirty="0"/>
              <a:t>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C43A8-BBEE-4E16-92A0-F04666D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Memorize the past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1903869-05B8-4B9F-9359-82E6663E1EE5}"/>
              </a:ext>
            </a:extLst>
          </p:cNvPr>
          <p:cNvSpPr/>
          <p:nvPr/>
        </p:nvSpPr>
        <p:spPr>
          <a:xfrm>
            <a:off x="1773932" y="486916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x(t)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32B5D19-F07D-4738-9951-C025FE1EEA4C}"/>
              </a:ext>
            </a:extLst>
          </p:cNvPr>
          <p:cNvSpPr/>
          <p:nvPr/>
        </p:nvSpPr>
        <p:spPr>
          <a:xfrm>
            <a:off x="1557908" y="4725144"/>
            <a:ext cx="1080120" cy="1440160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95CE28-D993-4F6A-8411-83E38134C1DD}"/>
              </a:ext>
            </a:extLst>
          </p:cNvPr>
          <p:cNvSpPr txBox="1"/>
          <p:nvPr/>
        </p:nvSpPr>
        <p:spPr>
          <a:xfrm>
            <a:off x="1701924" y="5733256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F74C05D-5E1D-42B0-8F6C-63ABFD9044BA}"/>
              </a:ext>
            </a:extLst>
          </p:cNvPr>
          <p:cNvSpPr/>
          <p:nvPr/>
        </p:nvSpPr>
        <p:spPr>
          <a:xfrm>
            <a:off x="4438228" y="3645024"/>
            <a:ext cx="4176464" cy="3096344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3178E85-6A1C-469C-AD61-B0B0CB83D3ED}"/>
              </a:ext>
            </a:extLst>
          </p:cNvPr>
          <p:cNvSpPr txBox="1"/>
          <p:nvPr/>
        </p:nvSpPr>
        <p:spPr>
          <a:xfrm>
            <a:off x="6094412" y="6309320"/>
            <a:ext cx="21547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hidden neurons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3D9D676-04AC-4143-87CD-B55289634913}"/>
              </a:ext>
            </a:extLst>
          </p:cNvPr>
          <p:cNvSpPr/>
          <p:nvPr/>
        </p:nvSpPr>
        <p:spPr>
          <a:xfrm>
            <a:off x="4655218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06B60D8-324C-4368-AD2D-9C66A328108B}"/>
              </a:ext>
            </a:extLst>
          </p:cNvPr>
          <p:cNvSpPr/>
          <p:nvPr/>
        </p:nvSpPr>
        <p:spPr>
          <a:xfrm>
            <a:off x="4644080" y="413992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F264101-51DF-4665-BD76-885AD8BD73DF}"/>
              </a:ext>
            </a:extLst>
          </p:cNvPr>
          <p:cNvSpPr/>
          <p:nvPr/>
        </p:nvSpPr>
        <p:spPr>
          <a:xfrm>
            <a:off x="7535538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22D369A-CBA0-4DDE-87A6-AF24AE297C1C}"/>
              </a:ext>
            </a:extLst>
          </p:cNvPr>
          <p:cNvSpPr/>
          <p:nvPr/>
        </p:nvSpPr>
        <p:spPr>
          <a:xfrm>
            <a:off x="7524400" y="413992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0ACBEA4-C98A-44F8-92F2-93075C4E3F74}"/>
              </a:ext>
            </a:extLst>
          </p:cNvPr>
          <p:cNvSpPr/>
          <p:nvPr/>
        </p:nvSpPr>
        <p:spPr>
          <a:xfrm>
            <a:off x="10414892" y="486916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x(t+1)</a:t>
            </a:r>
            <a:endParaRPr lang="en-CH" sz="105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1953FA8-4C2C-4864-979E-08E7269E73B5}"/>
              </a:ext>
            </a:extLst>
          </p:cNvPr>
          <p:cNvSpPr/>
          <p:nvPr/>
        </p:nvSpPr>
        <p:spPr>
          <a:xfrm>
            <a:off x="10198868" y="4725144"/>
            <a:ext cx="1080120" cy="129083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4A1FD1-ABD2-4862-8A82-76E6BA6D7E08}"/>
              </a:ext>
            </a:extLst>
          </p:cNvPr>
          <p:cNvSpPr txBox="1"/>
          <p:nvPr/>
        </p:nvSpPr>
        <p:spPr>
          <a:xfrm>
            <a:off x="10270876" y="5589240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ED8B305-FE56-4BF2-8753-B651A1512BF7}"/>
              </a:ext>
            </a:extLst>
          </p:cNvPr>
          <p:cNvCxnSpPr>
            <a:cxnSpLocks/>
            <a:stCxn id="124" idx="6"/>
            <a:endCxn id="137" idx="2"/>
          </p:cNvCxnSpPr>
          <p:nvPr/>
        </p:nvCxnSpPr>
        <p:spPr>
          <a:xfrm flipV="1">
            <a:off x="2494012" y="4499967"/>
            <a:ext cx="2150068" cy="72923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32E6AF2-9461-4281-9707-594980D26B03}"/>
              </a:ext>
            </a:extLst>
          </p:cNvPr>
          <p:cNvCxnSpPr>
            <a:cxnSpLocks/>
            <a:stCxn id="137" idx="6"/>
            <a:endCxn id="145" idx="2"/>
          </p:cNvCxnSpPr>
          <p:nvPr/>
        </p:nvCxnSpPr>
        <p:spPr>
          <a:xfrm>
            <a:off x="5364160" y="4499967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9D42E09-8819-4509-BEF6-5430DEE17328}"/>
              </a:ext>
            </a:extLst>
          </p:cNvPr>
          <p:cNvCxnSpPr>
            <a:cxnSpLocks/>
            <a:stCxn id="137" idx="6"/>
            <a:endCxn id="144" idx="2"/>
          </p:cNvCxnSpPr>
          <p:nvPr/>
        </p:nvCxnSpPr>
        <p:spPr>
          <a:xfrm>
            <a:off x="5364160" y="4499967"/>
            <a:ext cx="2171378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AF23317-3705-41DF-B5BE-2DDBDE8BDB48}"/>
              </a:ext>
            </a:extLst>
          </p:cNvPr>
          <p:cNvCxnSpPr>
            <a:cxnSpLocks/>
            <a:stCxn id="136" idx="6"/>
            <a:endCxn id="145" idx="2"/>
          </p:cNvCxnSpPr>
          <p:nvPr/>
        </p:nvCxnSpPr>
        <p:spPr>
          <a:xfrm flipV="1">
            <a:off x="5375298" y="4499967"/>
            <a:ext cx="2149102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E5FE8F8-B48F-4E2A-8231-94BCF0B6AEBC}"/>
              </a:ext>
            </a:extLst>
          </p:cNvPr>
          <p:cNvCxnSpPr>
            <a:cxnSpLocks/>
            <a:stCxn id="136" idx="6"/>
            <a:endCxn id="144" idx="2"/>
          </p:cNvCxnSpPr>
          <p:nvPr/>
        </p:nvCxnSpPr>
        <p:spPr>
          <a:xfrm>
            <a:off x="5375298" y="5445224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1EB140C-DAD4-4C56-96A3-ED38DB8EEC27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 flipV="1">
            <a:off x="8255618" y="5229200"/>
            <a:ext cx="2159274" cy="21602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3315230-E4B4-4596-A283-A81B2E7B8191}"/>
              </a:ext>
            </a:extLst>
          </p:cNvPr>
          <p:cNvCxnSpPr>
            <a:cxnSpLocks/>
            <a:stCxn id="145" idx="6"/>
            <a:endCxn id="146" idx="2"/>
          </p:cNvCxnSpPr>
          <p:nvPr/>
        </p:nvCxnSpPr>
        <p:spPr>
          <a:xfrm>
            <a:off x="8244480" y="4499967"/>
            <a:ext cx="2170412" cy="729233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A99509D0-BC5A-4616-856A-E397820F6E79}"/>
              </a:ext>
            </a:extLst>
          </p:cNvPr>
          <p:cNvSpPr/>
          <p:nvPr/>
        </p:nvSpPr>
        <p:spPr>
          <a:xfrm>
            <a:off x="4510236" y="3861048"/>
            <a:ext cx="1008112" cy="2448272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0F85E50-6A89-43E9-BC4B-0326A8F5CB11}"/>
              </a:ext>
            </a:extLst>
          </p:cNvPr>
          <p:cNvSpPr txBox="1"/>
          <p:nvPr/>
        </p:nvSpPr>
        <p:spPr>
          <a:xfrm>
            <a:off x="4582244" y="5877272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FC4EC9-CCEE-4A2C-B64B-4AEF2774AF0B}"/>
              </a:ext>
            </a:extLst>
          </p:cNvPr>
          <p:cNvCxnSpPr>
            <a:cxnSpLocks/>
            <a:stCxn id="124" idx="6"/>
            <a:endCxn id="136" idx="2"/>
          </p:cNvCxnSpPr>
          <p:nvPr/>
        </p:nvCxnSpPr>
        <p:spPr>
          <a:xfrm>
            <a:off x="2494012" y="5229200"/>
            <a:ext cx="2161206" cy="21602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AED8D43-B08D-42D8-A26C-8F7A1F956895}"/>
              </a:ext>
            </a:extLst>
          </p:cNvPr>
          <p:cNvCxnSpPr>
            <a:cxnSpLocks/>
            <a:stCxn id="137" idx="6"/>
            <a:endCxn id="137" idx="1"/>
          </p:cNvCxnSpPr>
          <p:nvPr/>
        </p:nvCxnSpPr>
        <p:spPr>
          <a:xfrm flipH="1" flipV="1">
            <a:off x="4749533" y="424538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5013F2D4-56C4-4AB0-9C4D-18C8028E9DF1}"/>
              </a:ext>
            </a:extLst>
          </p:cNvPr>
          <p:cNvCxnSpPr>
            <a:cxnSpLocks/>
            <a:stCxn id="136" idx="6"/>
            <a:endCxn id="136" idx="1"/>
          </p:cNvCxnSpPr>
          <p:nvPr/>
        </p:nvCxnSpPr>
        <p:spPr>
          <a:xfrm flipH="1" flipV="1">
            <a:off x="4760671" y="5190637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2FCC8905-C452-4EF0-A180-23C93829BCFE}"/>
              </a:ext>
            </a:extLst>
          </p:cNvPr>
          <p:cNvCxnSpPr>
            <a:cxnSpLocks/>
            <a:stCxn id="145" idx="6"/>
            <a:endCxn id="145" idx="1"/>
          </p:cNvCxnSpPr>
          <p:nvPr/>
        </p:nvCxnSpPr>
        <p:spPr>
          <a:xfrm flipH="1" flipV="1">
            <a:off x="7629853" y="424538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C70E7472-CAF6-408B-906D-0091ECAEB641}"/>
              </a:ext>
            </a:extLst>
          </p:cNvPr>
          <p:cNvCxnSpPr>
            <a:cxnSpLocks/>
            <a:stCxn id="144" idx="6"/>
            <a:endCxn id="144" idx="1"/>
          </p:cNvCxnSpPr>
          <p:nvPr/>
        </p:nvCxnSpPr>
        <p:spPr>
          <a:xfrm flipH="1" flipV="1">
            <a:off x="7640991" y="5190637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6CF6D-9B4E-4B46-A148-37D7D01A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Recurrent</a:t>
            </a:r>
            <a:r>
              <a:rPr lang="fr-CH" dirty="0"/>
              <a:t>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C43A8-BBEE-4E16-92A0-F04666D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unfolded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1903869-05B8-4B9F-9359-82E6663E1EE5}"/>
              </a:ext>
            </a:extLst>
          </p:cNvPr>
          <p:cNvSpPr/>
          <p:nvPr/>
        </p:nvSpPr>
        <p:spPr>
          <a:xfrm>
            <a:off x="1773932" y="486916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x(t)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32B5D19-F07D-4738-9951-C025FE1EEA4C}"/>
              </a:ext>
            </a:extLst>
          </p:cNvPr>
          <p:cNvSpPr/>
          <p:nvPr/>
        </p:nvSpPr>
        <p:spPr>
          <a:xfrm>
            <a:off x="1557908" y="4725144"/>
            <a:ext cx="1080120" cy="1440160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95CE28-D993-4F6A-8411-83E38134C1DD}"/>
              </a:ext>
            </a:extLst>
          </p:cNvPr>
          <p:cNvSpPr txBox="1"/>
          <p:nvPr/>
        </p:nvSpPr>
        <p:spPr>
          <a:xfrm>
            <a:off x="1701924" y="5733256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F74C05D-5E1D-42B0-8F6C-63ABFD9044BA}"/>
              </a:ext>
            </a:extLst>
          </p:cNvPr>
          <p:cNvSpPr/>
          <p:nvPr/>
        </p:nvSpPr>
        <p:spPr>
          <a:xfrm>
            <a:off x="4438228" y="3645024"/>
            <a:ext cx="3960440" cy="3096344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3178E85-6A1C-469C-AD61-B0B0CB83D3ED}"/>
              </a:ext>
            </a:extLst>
          </p:cNvPr>
          <p:cNvSpPr txBox="1"/>
          <p:nvPr/>
        </p:nvSpPr>
        <p:spPr>
          <a:xfrm>
            <a:off x="6094412" y="6309320"/>
            <a:ext cx="21547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hidden neurons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3D9D676-04AC-4143-87CD-B55289634913}"/>
              </a:ext>
            </a:extLst>
          </p:cNvPr>
          <p:cNvSpPr/>
          <p:nvPr/>
        </p:nvSpPr>
        <p:spPr>
          <a:xfrm>
            <a:off x="4655218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06B60D8-324C-4368-AD2D-9C66A328108B}"/>
              </a:ext>
            </a:extLst>
          </p:cNvPr>
          <p:cNvSpPr/>
          <p:nvPr/>
        </p:nvSpPr>
        <p:spPr>
          <a:xfrm>
            <a:off x="4644080" y="413992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F264101-51DF-4665-BD76-885AD8BD73DF}"/>
              </a:ext>
            </a:extLst>
          </p:cNvPr>
          <p:cNvSpPr/>
          <p:nvPr/>
        </p:nvSpPr>
        <p:spPr>
          <a:xfrm>
            <a:off x="7535538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22D369A-CBA0-4DDE-87A6-AF24AE297C1C}"/>
              </a:ext>
            </a:extLst>
          </p:cNvPr>
          <p:cNvSpPr/>
          <p:nvPr/>
        </p:nvSpPr>
        <p:spPr>
          <a:xfrm>
            <a:off x="7524400" y="413992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0ACBEA4-C98A-44F8-92F2-93075C4E3F74}"/>
              </a:ext>
            </a:extLst>
          </p:cNvPr>
          <p:cNvSpPr/>
          <p:nvPr/>
        </p:nvSpPr>
        <p:spPr>
          <a:xfrm>
            <a:off x="10414892" y="486916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x(t+1)</a:t>
            </a:r>
            <a:endParaRPr lang="en-CH" sz="105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1953FA8-4C2C-4864-979E-08E7269E73B5}"/>
              </a:ext>
            </a:extLst>
          </p:cNvPr>
          <p:cNvSpPr/>
          <p:nvPr/>
        </p:nvSpPr>
        <p:spPr>
          <a:xfrm>
            <a:off x="10198868" y="4725144"/>
            <a:ext cx="1080120" cy="129083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4A1FD1-ABD2-4862-8A82-76E6BA6D7E08}"/>
              </a:ext>
            </a:extLst>
          </p:cNvPr>
          <p:cNvSpPr txBox="1"/>
          <p:nvPr/>
        </p:nvSpPr>
        <p:spPr>
          <a:xfrm>
            <a:off x="10270876" y="5589240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ED8B305-FE56-4BF2-8753-B651A1512BF7}"/>
              </a:ext>
            </a:extLst>
          </p:cNvPr>
          <p:cNvCxnSpPr>
            <a:cxnSpLocks/>
            <a:stCxn id="124" idx="6"/>
            <a:endCxn id="137" idx="2"/>
          </p:cNvCxnSpPr>
          <p:nvPr/>
        </p:nvCxnSpPr>
        <p:spPr>
          <a:xfrm flipV="1">
            <a:off x="2494012" y="4499967"/>
            <a:ext cx="2150068" cy="72923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32E6AF2-9461-4281-9707-594980D26B03}"/>
              </a:ext>
            </a:extLst>
          </p:cNvPr>
          <p:cNvCxnSpPr>
            <a:cxnSpLocks/>
            <a:stCxn id="137" idx="6"/>
            <a:endCxn id="145" idx="2"/>
          </p:cNvCxnSpPr>
          <p:nvPr/>
        </p:nvCxnSpPr>
        <p:spPr>
          <a:xfrm>
            <a:off x="5364160" y="4499967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9D42E09-8819-4509-BEF6-5430DEE17328}"/>
              </a:ext>
            </a:extLst>
          </p:cNvPr>
          <p:cNvCxnSpPr>
            <a:cxnSpLocks/>
            <a:stCxn id="137" idx="6"/>
            <a:endCxn id="144" idx="2"/>
          </p:cNvCxnSpPr>
          <p:nvPr/>
        </p:nvCxnSpPr>
        <p:spPr>
          <a:xfrm>
            <a:off x="5364160" y="4499967"/>
            <a:ext cx="2171378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AF23317-3705-41DF-B5BE-2DDBDE8BDB48}"/>
              </a:ext>
            </a:extLst>
          </p:cNvPr>
          <p:cNvCxnSpPr>
            <a:cxnSpLocks/>
            <a:stCxn id="136" idx="6"/>
            <a:endCxn id="145" idx="2"/>
          </p:cNvCxnSpPr>
          <p:nvPr/>
        </p:nvCxnSpPr>
        <p:spPr>
          <a:xfrm flipV="1">
            <a:off x="5375298" y="4499967"/>
            <a:ext cx="2149102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E5FE8F8-B48F-4E2A-8231-94BCF0B6AEBC}"/>
              </a:ext>
            </a:extLst>
          </p:cNvPr>
          <p:cNvCxnSpPr>
            <a:cxnSpLocks/>
            <a:stCxn id="136" idx="6"/>
            <a:endCxn id="144" idx="2"/>
          </p:cNvCxnSpPr>
          <p:nvPr/>
        </p:nvCxnSpPr>
        <p:spPr>
          <a:xfrm>
            <a:off x="5375298" y="5445224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1EB140C-DAD4-4C56-96A3-ED38DB8EEC27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 flipV="1">
            <a:off x="8255618" y="5229200"/>
            <a:ext cx="2159274" cy="21602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3315230-E4B4-4596-A283-A81B2E7B8191}"/>
              </a:ext>
            </a:extLst>
          </p:cNvPr>
          <p:cNvCxnSpPr>
            <a:cxnSpLocks/>
            <a:stCxn id="145" idx="6"/>
            <a:endCxn id="146" idx="2"/>
          </p:cNvCxnSpPr>
          <p:nvPr/>
        </p:nvCxnSpPr>
        <p:spPr>
          <a:xfrm>
            <a:off x="8244480" y="4499967"/>
            <a:ext cx="2170412" cy="729233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A99509D0-BC5A-4616-856A-E397820F6E79}"/>
              </a:ext>
            </a:extLst>
          </p:cNvPr>
          <p:cNvSpPr/>
          <p:nvPr/>
        </p:nvSpPr>
        <p:spPr>
          <a:xfrm>
            <a:off x="4510236" y="3861048"/>
            <a:ext cx="1008112" cy="2448272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0F85E50-6A89-43E9-BC4B-0326A8F5CB11}"/>
              </a:ext>
            </a:extLst>
          </p:cNvPr>
          <p:cNvSpPr txBox="1"/>
          <p:nvPr/>
        </p:nvSpPr>
        <p:spPr>
          <a:xfrm>
            <a:off x="4582244" y="5877272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FC4EC9-CCEE-4A2C-B64B-4AEF2774AF0B}"/>
              </a:ext>
            </a:extLst>
          </p:cNvPr>
          <p:cNvCxnSpPr>
            <a:cxnSpLocks/>
            <a:stCxn id="124" idx="6"/>
            <a:endCxn id="136" idx="2"/>
          </p:cNvCxnSpPr>
          <p:nvPr/>
        </p:nvCxnSpPr>
        <p:spPr>
          <a:xfrm>
            <a:off x="2494012" y="5229200"/>
            <a:ext cx="2161206" cy="21602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CCA5EE2-968D-47D5-92DD-B19A57CFEE1F}"/>
              </a:ext>
            </a:extLst>
          </p:cNvPr>
          <p:cNvSpPr/>
          <p:nvPr/>
        </p:nvSpPr>
        <p:spPr>
          <a:xfrm>
            <a:off x="1773932" y="3933056"/>
            <a:ext cx="720080" cy="720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E010AC-E9DC-47B3-B8CB-034EB9F1DD8D}"/>
              </a:ext>
            </a:extLst>
          </p:cNvPr>
          <p:cNvSpPr/>
          <p:nvPr/>
        </p:nvSpPr>
        <p:spPr>
          <a:xfrm>
            <a:off x="1773932" y="3140968"/>
            <a:ext cx="720080" cy="720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B124EF-1E4B-434C-95D2-1F1FE85A3D80}"/>
              </a:ext>
            </a:extLst>
          </p:cNvPr>
          <p:cNvCxnSpPr>
            <a:cxnSpLocks/>
            <a:stCxn id="31" idx="6"/>
            <a:endCxn id="137" idx="1"/>
          </p:cNvCxnSpPr>
          <p:nvPr/>
        </p:nvCxnSpPr>
        <p:spPr>
          <a:xfrm>
            <a:off x="2494012" y="3501008"/>
            <a:ext cx="2255521" cy="744372"/>
          </a:xfrm>
          <a:prstGeom prst="straightConnector1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813610-CC67-4331-BD7E-F6088860E9EC}"/>
              </a:ext>
            </a:extLst>
          </p:cNvPr>
          <p:cNvCxnSpPr>
            <a:cxnSpLocks/>
            <a:stCxn id="30" idx="6"/>
            <a:endCxn id="136" idx="1"/>
          </p:cNvCxnSpPr>
          <p:nvPr/>
        </p:nvCxnSpPr>
        <p:spPr>
          <a:xfrm>
            <a:off x="2494012" y="4293096"/>
            <a:ext cx="2266659" cy="897541"/>
          </a:xfrm>
          <a:prstGeom prst="straightConnector1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8C1AD4-AB71-45C8-B7F4-A087304B429C}"/>
              </a:ext>
            </a:extLst>
          </p:cNvPr>
          <p:cNvSpPr/>
          <p:nvPr/>
        </p:nvSpPr>
        <p:spPr>
          <a:xfrm>
            <a:off x="477788" y="2420888"/>
            <a:ext cx="2232248" cy="2304256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09D849-AB6A-454F-945E-B7539256A7BF}"/>
              </a:ext>
            </a:extLst>
          </p:cNvPr>
          <p:cNvSpPr txBox="1"/>
          <p:nvPr/>
        </p:nvSpPr>
        <p:spPr>
          <a:xfrm>
            <a:off x="621804" y="2492896"/>
            <a:ext cx="19816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Hidden state 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597D24D-A917-4AA9-99E4-78612EAEAC33}"/>
              </a:ext>
            </a:extLst>
          </p:cNvPr>
          <p:cNvSpPr/>
          <p:nvPr/>
        </p:nvSpPr>
        <p:spPr>
          <a:xfrm>
            <a:off x="981844" y="3140968"/>
            <a:ext cx="720080" cy="720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D97C5B-FBFE-40A6-AAB9-1648E951F64C}"/>
              </a:ext>
            </a:extLst>
          </p:cNvPr>
          <p:cNvSpPr/>
          <p:nvPr/>
        </p:nvSpPr>
        <p:spPr>
          <a:xfrm>
            <a:off x="981844" y="3933056"/>
            <a:ext cx="720080" cy="720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2BD64AB-E61D-4AAF-81E2-ED2D4F9F29B5}"/>
              </a:ext>
            </a:extLst>
          </p:cNvPr>
          <p:cNvCxnSpPr>
            <a:cxnSpLocks/>
            <a:stCxn id="49" idx="7"/>
            <a:endCxn id="145" idx="1"/>
          </p:cNvCxnSpPr>
          <p:nvPr/>
        </p:nvCxnSpPr>
        <p:spPr>
          <a:xfrm rot="16200000" flipH="1">
            <a:off x="4113682" y="729209"/>
            <a:ext cx="998959" cy="6033382"/>
          </a:xfrm>
          <a:prstGeom prst="curvedConnector3">
            <a:avLst>
              <a:gd name="adj1" fmla="val -33440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158F83C-24B6-4E88-9E1E-C113214D0064}"/>
              </a:ext>
            </a:extLst>
          </p:cNvPr>
          <p:cNvCxnSpPr>
            <a:cxnSpLocks/>
            <a:stCxn id="50" idx="5"/>
            <a:endCxn id="144" idx="1"/>
          </p:cNvCxnSpPr>
          <p:nvPr/>
        </p:nvCxnSpPr>
        <p:spPr>
          <a:xfrm rot="16200000" flipH="1">
            <a:off x="4297254" y="1846900"/>
            <a:ext cx="642954" cy="604452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0132187-556A-40C0-851F-D2C5C6701D86}"/>
              </a:ext>
            </a:extLst>
          </p:cNvPr>
          <p:cNvSpPr/>
          <p:nvPr/>
        </p:nvSpPr>
        <p:spPr>
          <a:xfrm>
            <a:off x="10342884" y="393305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D2D4422-267A-4BBE-9390-E355F828954D}"/>
              </a:ext>
            </a:extLst>
          </p:cNvPr>
          <p:cNvSpPr/>
          <p:nvPr/>
        </p:nvSpPr>
        <p:spPr>
          <a:xfrm>
            <a:off x="10342884" y="314096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323376B-F424-4CC0-B6ED-9FE9DE3EC379}"/>
              </a:ext>
            </a:extLst>
          </p:cNvPr>
          <p:cNvSpPr/>
          <p:nvPr/>
        </p:nvSpPr>
        <p:spPr>
          <a:xfrm>
            <a:off x="9046740" y="2420888"/>
            <a:ext cx="2232248" cy="2304256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5FA6C1-CFB5-4148-AC71-00AE21646E11}"/>
              </a:ext>
            </a:extLst>
          </p:cNvPr>
          <p:cNvSpPr txBox="1"/>
          <p:nvPr/>
        </p:nvSpPr>
        <p:spPr>
          <a:xfrm>
            <a:off x="9046740" y="2564904"/>
            <a:ext cx="22765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Hidden state t+1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9A5255-9F8C-4676-95E5-70C80BA39568}"/>
              </a:ext>
            </a:extLst>
          </p:cNvPr>
          <p:cNvSpPr/>
          <p:nvPr/>
        </p:nvSpPr>
        <p:spPr>
          <a:xfrm>
            <a:off x="9550796" y="314096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00992B9-8CB0-4639-8587-D74BC5D33F14}"/>
              </a:ext>
            </a:extLst>
          </p:cNvPr>
          <p:cNvSpPr/>
          <p:nvPr/>
        </p:nvSpPr>
        <p:spPr>
          <a:xfrm>
            <a:off x="9550796" y="393305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8ED61C6-FFF9-4410-AA15-0262B8C91A1D}"/>
              </a:ext>
            </a:extLst>
          </p:cNvPr>
          <p:cNvCxnSpPr>
            <a:cxnSpLocks/>
            <a:stCxn id="136" idx="6"/>
            <a:endCxn id="60" idx="4"/>
          </p:cNvCxnSpPr>
          <p:nvPr/>
        </p:nvCxnSpPr>
        <p:spPr>
          <a:xfrm flipV="1">
            <a:off x="5375298" y="4653136"/>
            <a:ext cx="5327626" cy="792088"/>
          </a:xfrm>
          <a:prstGeom prst="curvedConnector2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E785969-3A07-41F2-AD7E-7587D116FEE2}"/>
              </a:ext>
            </a:extLst>
          </p:cNvPr>
          <p:cNvCxnSpPr>
            <a:cxnSpLocks/>
            <a:stCxn id="137" idx="6"/>
            <a:endCxn id="61" idx="1"/>
          </p:cNvCxnSpPr>
          <p:nvPr/>
        </p:nvCxnSpPr>
        <p:spPr>
          <a:xfrm flipV="1">
            <a:off x="5364160" y="3246421"/>
            <a:ext cx="5084177" cy="1253546"/>
          </a:xfrm>
          <a:prstGeom prst="curvedConnector4">
            <a:avLst>
              <a:gd name="adj1" fmla="val 48963"/>
              <a:gd name="adj2" fmla="val 126649"/>
            </a:avLst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D9CD7B-C917-4BD3-86E9-C0ACD2608F90}"/>
              </a:ext>
            </a:extLst>
          </p:cNvPr>
          <p:cNvCxnSpPr>
            <a:cxnSpLocks/>
            <a:stCxn id="145" idx="6"/>
            <a:endCxn id="64" idx="2"/>
          </p:cNvCxnSpPr>
          <p:nvPr/>
        </p:nvCxnSpPr>
        <p:spPr>
          <a:xfrm flipV="1">
            <a:off x="8244480" y="3501008"/>
            <a:ext cx="1306316" cy="99895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FF5411A-B9B9-43CF-A786-EC2017FA2E50}"/>
              </a:ext>
            </a:extLst>
          </p:cNvPr>
          <p:cNvCxnSpPr>
            <a:cxnSpLocks/>
            <a:stCxn id="144" idx="6"/>
            <a:endCxn id="65" idx="2"/>
          </p:cNvCxnSpPr>
          <p:nvPr/>
        </p:nvCxnSpPr>
        <p:spPr>
          <a:xfrm flipV="1">
            <a:off x="8255618" y="4293096"/>
            <a:ext cx="1295178" cy="115212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775A-D33C-4FD1-A0A2-22E9DD35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vs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4BE3-51C2-4D60-B1CD-193DC7540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RNN:</a:t>
            </a:r>
          </a:p>
          <a:p>
            <a:pPr lvl="1"/>
            <a:r>
              <a:rPr lang="en-US" dirty="0"/>
              <a:t>Have hidden states that represent some useful abstract characteristics of the system</a:t>
            </a:r>
          </a:p>
          <a:p>
            <a:pPr lvl="1"/>
            <a:r>
              <a:rPr lang="en-US" dirty="0"/>
              <a:t>These states can store long-term dependencies, but are naturally prone to focus on short ones</a:t>
            </a:r>
          </a:p>
          <a:p>
            <a:pPr lvl="1"/>
            <a:r>
              <a:rPr lang="en-US" dirty="0"/>
              <a:t>Intrinsically bootstrapped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C75D-B018-406A-8636-082D1298E7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Do not have any abstract measure, can only estimate output variables</a:t>
            </a:r>
          </a:p>
          <a:p>
            <a:pPr lvl="2"/>
            <a:r>
              <a:rPr lang="en-US" dirty="0"/>
              <a:t>A bad prediction cannot be discarded</a:t>
            </a:r>
          </a:p>
          <a:p>
            <a:pPr lvl="1"/>
            <a:r>
              <a:rPr lang="en-US" dirty="0"/>
              <a:t>Do not have any a priori on whether short term or long-term relationship are more useful</a:t>
            </a:r>
          </a:p>
          <a:p>
            <a:pPr lvl="1"/>
            <a:r>
              <a:rPr lang="en-US" dirty="0"/>
              <a:t>Can be bootstrapped if needed, not in general</a:t>
            </a:r>
          </a:p>
        </p:txBody>
      </p:sp>
    </p:spTree>
    <p:extLst>
      <p:ext uri="{BB962C8B-B14F-4D97-AF65-F5344CB8AC3E}">
        <p14:creationId xmlns:p14="http://schemas.microsoft.com/office/powerpoint/2010/main" val="346041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6EAC9F-B660-4617-9713-2519841B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The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8CD8AA9-53E3-4CE0-AA57-A2391D031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State exploding/vanishing:</a:t>
                </a:r>
              </a:p>
              <a:p>
                <a:pPr lvl="1"/>
                <a:r>
                  <a:rPr lang="en-US" dirty="0"/>
                  <a:t>As the states evolve in the form</a:t>
                </a:r>
              </a:p>
              <a:p>
                <a:pPr marL="27432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 The importance of a state long is either going to 0 (if A &lt; 1) or to infinity (if A &gt; 1)</a:t>
                </a:r>
              </a:p>
              <a:p>
                <a:pPr lvl="1"/>
                <a:r>
                  <a:rPr lang="en-US" dirty="0"/>
                  <a:t>Causes chaotic </a:t>
                </a:r>
                <a:r>
                  <a:rPr lang="en-US" dirty="0" err="1"/>
                  <a:t>behaviour</a:t>
                </a:r>
                <a:r>
                  <a:rPr lang="en-US" dirty="0"/>
                  <a:t> where a small change in A result in a big change in s</a:t>
                </a:r>
              </a:p>
              <a:p>
                <a:pPr lvl="2"/>
                <a:r>
                  <a:rPr lang="en-US" dirty="0"/>
                  <a:t>Example: s(t+15)  = 0.21*s(t) if A = 0.9 and B = 0</a:t>
                </a:r>
              </a:p>
              <a:p>
                <a:pPr lvl="2"/>
                <a:r>
                  <a:rPr lang="en-US" dirty="0"/>
                  <a:t>Example: s(t+15) = 4.17*s(t) if A = 1.1 and B = 0</a:t>
                </a:r>
              </a:p>
              <a:p>
                <a:r>
                  <a:rPr lang="en-US" dirty="0"/>
                  <a:t>The states need to be initialized at an arbitrary value</a:t>
                </a:r>
              </a:p>
              <a:p>
                <a:pPr lvl="1"/>
                <a:r>
                  <a:rPr lang="en-US" dirty="0"/>
                  <a:t>s(0) = 0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8CD8AA9-53E3-4CE0-AA57-A2391D031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C636-4E69-4741-991E-D0960FBD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A100-75AE-472C-B9A2-8AB5534A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naive recurrent neuron with a unit: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6C16D0-3C3A-4163-87D1-B199FC5189F2}"/>
              </a:ext>
            </a:extLst>
          </p:cNvPr>
          <p:cNvSpPr/>
          <p:nvPr/>
        </p:nvSpPr>
        <p:spPr>
          <a:xfrm>
            <a:off x="1773932" y="486916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x(t)</a:t>
            </a:r>
            <a:endParaRPr lang="en-CH" baseline="-250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C15DE1-E8EC-4CC8-8598-DC441606C6EF}"/>
              </a:ext>
            </a:extLst>
          </p:cNvPr>
          <p:cNvSpPr/>
          <p:nvPr/>
        </p:nvSpPr>
        <p:spPr>
          <a:xfrm>
            <a:off x="321409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E0822B-257F-4B19-A970-6E14BC612F0C}"/>
              </a:ext>
            </a:extLst>
          </p:cNvPr>
          <p:cNvSpPr/>
          <p:nvPr/>
        </p:nvSpPr>
        <p:spPr>
          <a:xfrm>
            <a:off x="1773932" y="3429000"/>
            <a:ext cx="720080" cy="720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s(t)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5069C5-9946-412B-A2A8-84F582D19BB1}"/>
              </a:ext>
            </a:extLst>
          </p:cNvPr>
          <p:cNvSpPr/>
          <p:nvPr/>
        </p:nvSpPr>
        <p:spPr>
          <a:xfrm>
            <a:off x="4654252" y="414908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s(t+1)</a:t>
            </a:r>
            <a:endParaRPr lang="en-CH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316F9-FE05-4646-BD8E-DBCBCC082ED3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388559" y="4509120"/>
            <a:ext cx="825533" cy="46549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AD30F7-D3A1-48EC-BB25-E647086DBAD9}"/>
              </a:ext>
            </a:extLst>
          </p:cNvPr>
          <p:cNvCxnSpPr>
            <a:cxnSpLocks/>
            <a:stCxn id="7" idx="5"/>
            <a:endCxn id="5" idx="2"/>
          </p:cNvCxnSpPr>
          <p:nvPr/>
        </p:nvCxnSpPr>
        <p:spPr>
          <a:xfrm>
            <a:off x="2388559" y="4043627"/>
            <a:ext cx="825533" cy="465493"/>
          </a:xfrm>
          <a:prstGeom prst="straightConnector1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69A194-2CCA-4A9E-A507-0FBDD22AB68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934172" y="4509120"/>
            <a:ext cx="720080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88BD-43B7-4C0E-A9CD-3A015661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Crosscorrelation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B3CC7-F7E8-49B1-8ECC-F04E7A387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variables are normalized and correlated with a delayed version of another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B3CC7-F7E8-49B1-8ECC-F04E7A387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5847CD9-B743-4F0C-B479-64439243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4293096"/>
            <a:ext cx="7658100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48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C636-4E69-4741-991E-D0960FBD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A100-75AE-472C-B9A2-8AB5534A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naive recurrent neuron with a unit: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6C16D0-3C3A-4163-87D1-B199FC5189F2}"/>
              </a:ext>
            </a:extLst>
          </p:cNvPr>
          <p:cNvSpPr/>
          <p:nvPr/>
        </p:nvSpPr>
        <p:spPr>
          <a:xfrm>
            <a:off x="1773932" y="486916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x(t)</a:t>
            </a:r>
            <a:endParaRPr lang="en-CH" baseline="-250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C15DE1-E8EC-4CC8-8598-DC441606C6EF}"/>
              </a:ext>
            </a:extLst>
          </p:cNvPr>
          <p:cNvSpPr/>
          <p:nvPr/>
        </p:nvSpPr>
        <p:spPr>
          <a:xfrm>
            <a:off x="321409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E0822B-257F-4B19-A970-6E14BC612F0C}"/>
              </a:ext>
            </a:extLst>
          </p:cNvPr>
          <p:cNvSpPr/>
          <p:nvPr/>
        </p:nvSpPr>
        <p:spPr>
          <a:xfrm>
            <a:off x="1773932" y="3789040"/>
            <a:ext cx="720080" cy="720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h(t)</a:t>
            </a:r>
            <a:endParaRPr lang="en-CH" sz="16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5069C5-9946-412B-A2A8-84F582D19BB1}"/>
              </a:ext>
            </a:extLst>
          </p:cNvPr>
          <p:cNvSpPr/>
          <p:nvPr/>
        </p:nvSpPr>
        <p:spPr>
          <a:xfrm>
            <a:off x="4654252" y="414908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h(t+1)</a:t>
            </a:r>
            <a:endParaRPr lang="en-CH" sz="105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316F9-FE05-4646-BD8E-DBCBCC082ED3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388559" y="4509120"/>
            <a:ext cx="825533" cy="46549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AD30F7-D3A1-48EC-BB25-E647086DBAD9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2494012" y="4149080"/>
            <a:ext cx="720080" cy="360040"/>
          </a:xfrm>
          <a:prstGeom prst="straightConnector1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69A194-2CCA-4A9E-A507-0FBDD22AB68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934172" y="4509120"/>
            <a:ext cx="720080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7B7002A-4DA7-4D89-BEA2-7BF86F5EFB45}"/>
              </a:ext>
            </a:extLst>
          </p:cNvPr>
          <p:cNvSpPr/>
          <p:nvPr/>
        </p:nvSpPr>
        <p:spPr>
          <a:xfrm>
            <a:off x="1773932" y="3068960"/>
            <a:ext cx="720080" cy="720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c(t)</a:t>
            </a:r>
            <a:endParaRPr lang="en-CH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4E30DF-567A-47CD-B044-AC26A7248A1A}"/>
              </a:ext>
            </a:extLst>
          </p:cNvPr>
          <p:cNvCxnSpPr>
            <a:cxnSpLocks/>
            <a:stCxn id="14" idx="6"/>
            <a:endCxn id="5" idx="1"/>
          </p:cNvCxnSpPr>
          <p:nvPr/>
        </p:nvCxnSpPr>
        <p:spPr>
          <a:xfrm>
            <a:off x="2494012" y="3429000"/>
            <a:ext cx="825533" cy="825533"/>
          </a:xfrm>
          <a:prstGeom prst="straightConnector1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4739289-DEDF-4070-8D0C-1AAC96944B85}"/>
              </a:ext>
            </a:extLst>
          </p:cNvPr>
          <p:cNvSpPr/>
          <p:nvPr/>
        </p:nvSpPr>
        <p:spPr>
          <a:xfrm>
            <a:off x="4654252" y="342900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c(t+1)</a:t>
            </a:r>
            <a:endParaRPr lang="en-CH" sz="105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91117-931F-4622-9C85-FCACECA87947}"/>
              </a:ext>
            </a:extLst>
          </p:cNvPr>
          <p:cNvCxnSpPr>
            <a:cxnSpLocks/>
            <a:stCxn id="5" idx="7"/>
            <a:endCxn id="19" idx="2"/>
          </p:cNvCxnSpPr>
          <p:nvPr/>
        </p:nvCxnSpPr>
        <p:spPr>
          <a:xfrm flipV="1">
            <a:off x="3828719" y="3789040"/>
            <a:ext cx="825533" cy="46549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621DC1-0A0E-4961-A327-2AE191A5E4F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374332" y="4509120"/>
            <a:ext cx="792088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C636-4E69-4741-991E-D0960FBD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A100-75AE-472C-B9A2-8AB5534A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naive recurrent neuron with a unit: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6C16D0-3C3A-4163-87D1-B199FC5189F2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x(t)</a:t>
            </a:r>
            <a:endParaRPr lang="en-CH" baseline="-250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C15DE1-E8EC-4CC8-8598-DC441606C6EF}"/>
              </a:ext>
            </a:extLst>
          </p:cNvPr>
          <p:cNvSpPr/>
          <p:nvPr/>
        </p:nvSpPr>
        <p:spPr>
          <a:xfrm>
            <a:off x="321409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316F9-FE05-4646-BD8E-DBCBCC082ED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494012" y="4509120"/>
            <a:ext cx="72008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1B2B348-A8F4-4971-9574-CED56AA0C66A}"/>
              </a:ext>
            </a:extLst>
          </p:cNvPr>
          <p:cNvSpPr/>
          <p:nvPr/>
        </p:nvSpPr>
        <p:spPr>
          <a:xfrm>
            <a:off x="4654252" y="414908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h(t)</a:t>
            </a:r>
            <a:endParaRPr lang="en-CH" sz="11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225F9B-931B-4CA2-BDEA-BC7A1C0C45E6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934172" y="4509120"/>
            <a:ext cx="720080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1B75894-30D2-4F7A-BAC6-82A3F6F8CF12}"/>
              </a:ext>
            </a:extLst>
          </p:cNvPr>
          <p:cNvCxnSpPr>
            <a:stCxn id="5" idx="7"/>
            <a:endCxn id="5" idx="1"/>
          </p:cNvCxnSpPr>
          <p:nvPr/>
        </p:nvCxnSpPr>
        <p:spPr>
          <a:xfrm rot="16200000" flipV="1">
            <a:off x="3574132" y="3999946"/>
            <a:ext cx="12700" cy="509174"/>
          </a:xfrm>
          <a:prstGeom prst="curvedConnector3">
            <a:avLst>
              <a:gd name="adj1" fmla="val 2630339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FB91FFD-CD62-44A5-8124-C24AFDC28CAC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3214092" y="4509120"/>
            <a:ext cx="720080" cy="12700"/>
          </a:xfrm>
          <a:prstGeom prst="curvedConnector5">
            <a:avLst>
              <a:gd name="adj1" fmla="val -31746"/>
              <a:gd name="adj2" fmla="val 4634961"/>
              <a:gd name="adj3" fmla="val 131746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3A23-12DF-4840-93D3-20050DC4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6DB1-D753-4249-99F7-0BEA2748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Gates are the basis of attention</a:t>
            </a:r>
          </a:p>
          <a:p>
            <a:pPr lvl="1"/>
            <a:r>
              <a:rPr lang="en-US" dirty="0"/>
              <a:t>Principle: Multiply the value of two neurons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83EF70-872A-4285-9E2F-D20AB65CD1CB}"/>
              </a:ext>
            </a:extLst>
          </p:cNvPr>
          <p:cNvSpPr/>
          <p:nvPr/>
        </p:nvSpPr>
        <p:spPr>
          <a:xfrm>
            <a:off x="1773932" y="5301208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x(t)</a:t>
            </a:r>
            <a:endParaRPr lang="en-CH" baseline="-25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880C6-C747-41EF-B6E0-932D7CCA4FBA}"/>
              </a:ext>
            </a:extLst>
          </p:cNvPr>
          <p:cNvSpPr/>
          <p:nvPr/>
        </p:nvSpPr>
        <p:spPr>
          <a:xfrm>
            <a:off x="1773932" y="4527122"/>
            <a:ext cx="720080" cy="7200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h(t)</a:t>
            </a:r>
            <a:endParaRPr lang="en-CH" sz="16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1976D3-3062-490B-8734-FE6C291D0860}"/>
              </a:ext>
            </a:extLst>
          </p:cNvPr>
          <p:cNvSpPr/>
          <p:nvPr/>
        </p:nvSpPr>
        <p:spPr>
          <a:xfrm>
            <a:off x="8254652" y="4509120"/>
            <a:ext cx="720080" cy="7200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h(t+1)</a:t>
            </a:r>
            <a:endParaRPr lang="en-CH" sz="105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31F078-F7BC-4EA4-9D91-85FDBF91C368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388559" y="4869160"/>
            <a:ext cx="897541" cy="537501"/>
          </a:xfrm>
          <a:prstGeom prst="straightConnector1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58E27-5FF8-460A-9CF5-C4C950FC8A30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V="1">
            <a:off x="2494012" y="4869160"/>
            <a:ext cx="3600400" cy="18002"/>
          </a:xfrm>
          <a:prstGeom prst="straightConnector1">
            <a:avLst/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E84C8-2E8B-4493-A301-CE16D73FDB75}"/>
              </a:ext>
            </a:extLst>
          </p:cNvPr>
          <p:cNvCxnSpPr>
            <a:cxnSpLocks/>
            <a:stCxn id="20" idx="0"/>
            <a:endCxn id="29" idx="1"/>
          </p:cNvCxnSpPr>
          <p:nvPr/>
        </p:nvCxnSpPr>
        <p:spPr>
          <a:xfrm>
            <a:off x="6814492" y="4869160"/>
            <a:ext cx="504056" cy="0"/>
          </a:xfrm>
          <a:prstGeom prst="straightConnector1">
            <a:avLst/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86754E5-947B-4E63-9F33-C4E9A40D3CCB}"/>
              </a:ext>
            </a:extLst>
          </p:cNvPr>
          <p:cNvSpPr/>
          <p:nvPr/>
        </p:nvSpPr>
        <p:spPr>
          <a:xfrm>
            <a:off x="1773932" y="2852936"/>
            <a:ext cx="720080" cy="720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c(t)</a:t>
            </a:r>
            <a:endParaRPr lang="en-CH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5B8356-42EE-4AFB-9E60-5AB9E7B8A6C8}"/>
              </a:ext>
            </a:extLst>
          </p:cNvPr>
          <p:cNvCxnSpPr>
            <a:cxnSpLocks/>
            <a:stCxn id="11" idx="6"/>
            <a:endCxn id="76" idx="1"/>
          </p:cNvCxnSpPr>
          <p:nvPr/>
        </p:nvCxnSpPr>
        <p:spPr>
          <a:xfrm>
            <a:off x="2494012" y="3212976"/>
            <a:ext cx="1224136" cy="6350"/>
          </a:xfrm>
          <a:prstGeom prst="straightConnector1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9C79BFA-F60F-434C-A8F4-29E7BFDCC5A2}"/>
              </a:ext>
            </a:extLst>
          </p:cNvPr>
          <p:cNvSpPr/>
          <p:nvPr/>
        </p:nvSpPr>
        <p:spPr>
          <a:xfrm>
            <a:off x="8254652" y="2852936"/>
            <a:ext cx="720080" cy="720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c(t+1)</a:t>
            </a:r>
            <a:endParaRPr lang="en-CH" sz="105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BBBA52-57F0-465C-B571-37B36A75DD99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974732" y="4869160"/>
            <a:ext cx="792088" cy="0"/>
          </a:xfrm>
          <a:prstGeom prst="straightConnector1">
            <a:avLst/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1747E4-7505-432B-85E0-0A5AD97882CE}"/>
              </a:ext>
            </a:extLst>
          </p:cNvPr>
          <p:cNvSpPr/>
          <p:nvPr/>
        </p:nvSpPr>
        <p:spPr>
          <a:xfrm>
            <a:off x="2782044" y="2708920"/>
            <a:ext cx="5328592" cy="2880320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A50956D4-F83F-486C-9D7E-40339937625D}"/>
                  </a:ext>
                </a:extLst>
              </p:cNvPr>
              <p:cNvSpPr/>
              <p:nvPr/>
            </p:nvSpPr>
            <p:spPr>
              <a:xfrm>
                <a:off x="6094412" y="4617132"/>
                <a:ext cx="720080" cy="504056"/>
              </a:xfrm>
              <a:prstGeom prst="snip1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A50956D4-F83F-486C-9D7E-40339937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4617132"/>
                <a:ext cx="720080" cy="504056"/>
              </a:xfrm>
              <a:prstGeom prst="snip1Rect">
                <a:avLst>
                  <a:gd name="adj" fmla="val 50000"/>
                </a:avLst>
              </a:prstGeom>
              <a:blipFill>
                <a:blip r:embed="rId2"/>
                <a:stretch>
                  <a:fillRect b="-7059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amond 28">
            <a:extLst>
              <a:ext uri="{FF2B5EF4-FFF2-40B4-BE49-F238E27FC236}">
                <a16:creationId xmlns:a16="http://schemas.microsoft.com/office/drawing/2014/main" id="{20CB6401-F24F-4118-9142-AF06D4D39FD7}"/>
              </a:ext>
            </a:extLst>
          </p:cNvPr>
          <p:cNvSpPr/>
          <p:nvPr/>
        </p:nvSpPr>
        <p:spPr>
          <a:xfrm>
            <a:off x="7318548" y="4653136"/>
            <a:ext cx="432048" cy="432048"/>
          </a:xfrm>
          <a:prstGeom prst="diamond">
            <a:avLst/>
          </a:prstGeom>
          <a:ln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946080-C73B-40A6-8AC2-D574AE95BD83}"/>
              </a:ext>
            </a:extLst>
          </p:cNvPr>
          <p:cNvCxnSpPr>
            <a:cxnSpLocks/>
            <a:stCxn id="29" idx="3"/>
            <a:endCxn id="7" idx="2"/>
          </p:cNvCxnSpPr>
          <p:nvPr/>
        </p:nvCxnSpPr>
        <p:spPr>
          <a:xfrm>
            <a:off x="7750596" y="4869160"/>
            <a:ext cx="504056" cy="0"/>
          </a:xfrm>
          <a:prstGeom prst="straightConnector1">
            <a:avLst/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: Single Corner Snipped 44">
                <a:extLst>
                  <a:ext uri="{FF2B5EF4-FFF2-40B4-BE49-F238E27FC236}">
                    <a16:creationId xmlns:a16="http://schemas.microsoft.com/office/drawing/2014/main" id="{31C494D4-3C41-492B-B630-8B8995C8C466}"/>
                  </a:ext>
                </a:extLst>
              </p:cNvPr>
              <p:cNvSpPr/>
              <p:nvPr/>
            </p:nvSpPr>
            <p:spPr>
              <a:xfrm rot="16200000">
                <a:off x="4294212" y="4077072"/>
                <a:ext cx="720080" cy="432048"/>
              </a:xfrm>
              <a:prstGeom prst="snip1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: Single Corner Snipped 44">
                <a:extLst>
                  <a:ext uri="{FF2B5EF4-FFF2-40B4-BE49-F238E27FC236}">
                    <a16:creationId xmlns:a16="http://schemas.microsoft.com/office/drawing/2014/main" id="{31C494D4-3C41-492B-B630-8B8995C8C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94212" y="4077072"/>
                <a:ext cx="720080" cy="432048"/>
              </a:xfrm>
              <a:prstGeom prst="snip1Rect">
                <a:avLst>
                  <a:gd name="adj" fmla="val 50000"/>
                </a:avLst>
              </a:prstGeom>
              <a:blipFill>
                <a:blip r:embed="rId3"/>
                <a:stretch>
                  <a:fillRect r="-13699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Single Corner Snipped 45">
                <a:extLst>
                  <a:ext uri="{FF2B5EF4-FFF2-40B4-BE49-F238E27FC236}">
                    <a16:creationId xmlns:a16="http://schemas.microsoft.com/office/drawing/2014/main" id="{17C27D43-4A29-40DD-BA20-D336B5640521}"/>
                  </a:ext>
                </a:extLst>
              </p:cNvPr>
              <p:cNvSpPr/>
              <p:nvPr/>
            </p:nvSpPr>
            <p:spPr>
              <a:xfrm rot="16200000">
                <a:off x="5014292" y="4077072"/>
                <a:ext cx="720080" cy="432048"/>
              </a:xfrm>
              <a:prstGeom prst="snip1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: Single Corner Snipped 45">
                <a:extLst>
                  <a:ext uri="{FF2B5EF4-FFF2-40B4-BE49-F238E27FC236}">
                    <a16:creationId xmlns:a16="http://schemas.microsoft.com/office/drawing/2014/main" id="{17C27D43-4A29-40DD-BA20-D336B5640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14292" y="4077072"/>
                <a:ext cx="720080" cy="432048"/>
              </a:xfrm>
              <a:prstGeom prst="snip1Rect">
                <a:avLst>
                  <a:gd name="adj" fmla="val 50000"/>
                </a:avLst>
              </a:prstGeom>
              <a:blipFill>
                <a:blip r:embed="rId4"/>
                <a:stretch>
                  <a:fillRect r="-13699" b="-13333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: Single Corner Snipped 46">
                <a:extLst>
                  <a:ext uri="{FF2B5EF4-FFF2-40B4-BE49-F238E27FC236}">
                    <a16:creationId xmlns:a16="http://schemas.microsoft.com/office/drawing/2014/main" id="{EC0726A3-6A00-4CDE-A6C5-0F19173EE889}"/>
                  </a:ext>
                </a:extLst>
              </p:cNvPr>
              <p:cNvSpPr/>
              <p:nvPr/>
            </p:nvSpPr>
            <p:spPr>
              <a:xfrm rot="5400000">
                <a:off x="7174532" y="3861048"/>
                <a:ext cx="720080" cy="432048"/>
              </a:xfrm>
              <a:prstGeom prst="snip1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: Single Corner Snipped 46">
                <a:extLst>
                  <a:ext uri="{FF2B5EF4-FFF2-40B4-BE49-F238E27FC236}">
                    <a16:creationId xmlns:a16="http://schemas.microsoft.com/office/drawing/2014/main" id="{EC0726A3-6A00-4CDE-A6C5-0F19173EE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74532" y="3861048"/>
                <a:ext cx="720080" cy="432048"/>
              </a:xfrm>
              <a:prstGeom prst="snip1Rect">
                <a:avLst>
                  <a:gd name="adj" fmla="val 50000"/>
                </a:avLst>
              </a:prstGeom>
              <a:blipFill>
                <a:blip r:embed="rId5"/>
                <a:stretch>
                  <a:fillRect l="-15278" t="-13333"/>
                </a:stretch>
              </a:blipFill>
              <a:ln>
                <a:solidFill>
                  <a:schemeClr val="accent5"/>
                </a:solidFill>
                <a:miter lim="800000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010ACE8-5F99-4258-A303-5D3456160FBE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494012" y="4653136"/>
            <a:ext cx="1440160" cy="234026"/>
          </a:xfrm>
          <a:prstGeom prst="bentConnector2">
            <a:avLst/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F6F5960-7FD4-4E6B-ACEF-BF86658C450C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2494012" y="4653136"/>
            <a:ext cx="2160240" cy="234026"/>
          </a:xfrm>
          <a:prstGeom prst="bentConnector2">
            <a:avLst/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82879FA-9D32-4F70-A9F8-12A81F6DD60B}"/>
              </a:ext>
            </a:extLst>
          </p:cNvPr>
          <p:cNvCxnSpPr>
            <a:cxnSpLocks/>
            <a:stCxn id="6" idx="6"/>
            <a:endCxn id="46" idx="2"/>
          </p:cNvCxnSpPr>
          <p:nvPr/>
        </p:nvCxnSpPr>
        <p:spPr>
          <a:xfrm flipV="1">
            <a:off x="2494012" y="4653136"/>
            <a:ext cx="2880320" cy="234026"/>
          </a:xfrm>
          <a:prstGeom prst="bentConnector2">
            <a:avLst/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>
            <a:extLst>
              <a:ext uri="{FF2B5EF4-FFF2-40B4-BE49-F238E27FC236}">
                <a16:creationId xmlns:a16="http://schemas.microsoft.com/office/drawing/2014/main" id="{ECD9791E-6047-44D6-891D-CEB48CA52B23}"/>
              </a:ext>
            </a:extLst>
          </p:cNvPr>
          <p:cNvSpPr/>
          <p:nvPr/>
        </p:nvSpPr>
        <p:spPr>
          <a:xfrm>
            <a:off x="5158308" y="3424737"/>
            <a:ext cx="432048" cy="432048"/>
          </a:xfrm>
          <a:prstGeom prst="diamond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E0092D4-2952-44D2-9098-4EB2AC91D185}"/>
              </a:ext>
            </a:extLst>
          </p:cNvPr>
          <p:cNvCxnSpPr>
            <a:cxnSpLocks/>
            <a:stCxn id="46" idx="0"/>
            <a:endCxn id="64" idx="2"/>
          </p:cNvCxnSpPr>
          <p:nvPr/>
        </p:nvCxnSpPr>
        <p:spPr>
          <a:xfrm flipV="1">
            <a:off x="5374332" y="3856785"/>
            <a:ext cx="0" cy="76271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2AFB898-7BA0-4441-9FEB-5583BB599EC4}"/>
              </a:ext>
            </a:extLst>
          </p:cNvPr>
          <p:cNvCxnSpPr>
            <a:cxnSpLocks/>
            <a:stCxn id="45" idx="0"/>
            <a:endCxn id="64" idx="1"/>
          </p:cNvCxnSpPr>
          <p:nvPr/>
        </p:nvCxnSpPr>
        <p:spPr>
          <a:xfrm rot="5400000" flipH="1" flipV="1">
            <a:off x="4760133" y="3534881"/>
            <a:ext cx="292295" cy="504056"/>
          </a:xfrm>
          <a:prstGeom prst="bentConnector2">
            <a:avLst/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649C650E-3661-4456-ACBA-53F25B0FFA3E}"/>
              </a:ext>
            </a:extLst>
          </p:cNvPr>
          <p:cNvSpPr/>
          <p:nvPr/>
        </p:nvSpPr>
        <p:spPr>
          <a:xfrm>
            <a:off x="3718148" y="3003302"/>
            <a:ext cx="432048" cy="432048"/>
          </a:xfrm>
          <a:prstGeom prst="diamond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7BFB10F-9219-4086-917A-7885228EC38C}"/>
              </a:ext>
            </a:extLst>
          </p:cNvPr>
          <p:cNvCxnSpPr>
            <a:cxnSpLocks/>
            <a:stCxn id="94" idx="0"/>
            <a:endCxn id="76" idx="2"/>
          </p:cNvCxnSpPr>
          <p:nvPr/>
        </p:nvCxnSpPr>
        <p:spPr>
          <a:xfrm rot="16200000" flipV="1">
            <a:off x="3688494" y="3681028"/>
            <a:ext cx="497706" cy="635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Single Corner Snipped 93">
                <a:extLst>
                  <a:ext uri="{FF2B5EF4-FFF2-40B4-BE49-F238E27FC236}">
                    <a16:creationId xmlns:a16="http://schemas.microsoft.com/office/drawing/2014/main" id="{1A16DF7E-F724-4829-890F-536AD2FD6080}"/>
                  </a:ext>
                </a:extLst>
              </p:cNvPr>
              <p:cNvSpPr/>
              <p:nvPr/>
            </p:nvSpPr>
            <p:spPr>
              <a:xfrm rot="16200000">
                <a:off x="3580482" y="4077072"/>
                <a:ext cx="720080" cy="432048"/>
              </a:xfrm>
              <a:prstGeom prst="snip1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: Single Corner Snipped 93">
                <a:extLst>
                  <a:ext uri="{FF2B5EF4-FFF2-40B4-BE49-F238E27FC236}">
                    <a16:creationId xmlns:a16="http://schemas.microsoft.com/office/drawing/2014/main" id="{1A16DF7E-F724-4829-890F-536AD2FD6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0482" y="4077072"/>
                <a:ext cx="720080" cy="432048"/>
              </a:xfrm>
              <a:prstGeom prst="snip1Rect">
                <a:avLst>
                  <a:gd name="adj" fmla="val 50000"/>
                </a:avLst>
              </a:prstGeom>
              <a:blipFill>
                <a:blip r:embed="rId6"/>
                <a:stretch>
                  <a:fillRect r="-13699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A10080B-DEE5-4DC2-B07D-3A877FE6043B}"/>
              </a:ext>
            </a:extLst>
          </p:cNvPr>
          <p:cNvCxnSpPr>
            <a:cxnSpLocks/>
            <a:stCxn id="76" idx="3"/>
            <a:endCxn id="13" idx="2"/>
          </p:cNvCxnSpPr>
          <p:nvPr/>
        </p:nvCxnSpPr>
        <p:spPr>
          <a:xfrm flipV="1">
            <a:off x="4150196" y="3212976"/>
            <a:ext cx="4104456" cy="6350"/>
          </a:xfrm>
          <a:prstGeom prst="straightConnector1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CB8A6D4-6C9A-4C0C-B933-8E19B4C2D20E}"/>
              </a:ext>
            </a:extLst>
          </p:cNvPr>
          <p:cNvCxnSpPr>
            <a:cxnSpLocks/>
            <a:stCxn id="76" idx="3"/>
            <a:endCxn id="47" idx="2"/>
          </p:cNvCxnSpPr>
          <p:nvPr/>
        </p:nvCxnSpPr>
        <p:spPr>
          <a:xfrm>
            <a:off x="4150196" y="3219326"/>
            <a:ext cx="3384376" cy="497706"/>
          </a:xfrm>
          <a:prstGeom prst="bentConnector2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441B360-1AE1-4F37-A878-65A903B33786}"/>
              </a:ext>
            </a:extLst>
          </p:cNvPr>
          <p:cNvCxnSpPr>
            <a:cxnSpLocks/>
            <a:stCxn id="47" idx="0"/>
            <a:endCxn id="29" idx="0"/>
          </p:cNvCxnSpPr>
          <p:nvPr/>
        </p:nvCxnSpPr>
        <p:spPr>
          <a:xfrm>
            <a:off x="7534572" y="4437112"/>
            <a:ext cx="0" cy="216024"/>
          </a:xfrm>
          <a:prstGeom prst="straightConnector1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C84E308-D858-4E32-A953-A5E038498723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5374332" y="3212976"/>
            <a:ext cx="0" cy="211761"/>
          </a:xfrm>
          <a:prstGeom prst="straightConnector1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B387-3CB4-41BA-A1F6-50483826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D6C7-B4DC-48A0-9C64-8535BF07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are a type of neural networks that is tuned to predict time series</a:t>
            </a:r>
          </a:p>
          <a:p>
            <a:r>
              <a:rPr lang="en-US" dirty="0"/>
              <a:t>LSTM are a type of RNN that can learn long time dependencies more easily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B964-463C-4D05-B3F3-14D88235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table second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A0BE-836B-4E27-92A0-175417B8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Seq2Seq</a:t>
            </a:r>
          </a:p>
          <a:p>
            <a:r>
              <a:rPr lang="en-US" dirty="0"/>
              <a:t>Attention</a:t>
            </a:r>
          </a:p>
          <a:p>
            <a:pPr lvl="1"/>
            <a:r>
              <a:rPr lang="en-US" dirty="0"/>
              <a:t>Transformers</a:t>
            </a:r>
          </a:p>
          <a:p>
            <a:r>
              <a:rPr lang="en-US" dirty="0"/>
              <a:t>How to chose the parameters</a:t>
            </a:r>
          </a:p>
          <a:p>
            <a:pPr lvl="1"/>
            <a:r>
              <a:rPr lang="en-US" dirty="0"/>
              <a:t>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Momentum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B0A5-BA6B-45BE-A231-8D57F758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weekly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1000-D4EE-4EC2-AB45-C59F91624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Seq2seq</a:t>
            </a:r>
          </a:p>
          <a:p>
            <a:pPr lvl="1"/>
            <a:r>
              <a:rPr lang="en-US" dirty="0"/>
              <a:t>Attention</a:t>
            </a:r>
          </a:p>
          <a:p>
            <a:pPr lvl="1"/>
            <a:r>
              <a:rPr lang="en-US" dirty="0"/>
              <a:t>Optimization of neural networks</a:t>
            </a:r>
          </a:p>
          <a:p>
            <a:pPr lvl="2"/>
            <a:r>
              <a:rPr lang="en-US" dirty="0"/>
              <a:t>Gradient descent</a:t>
            </a:r>
          </a:p>
          <a:p>
            <a:pPr lvl="2"/>
            <a:r>
              <a:rPr lang="en-US" dirty="0"/>
              <a:t>Stochastic gradient descent</a:t>
            </a:r>
          </a:p>
          <a:p>
            <a:pPr lvl="2"/>
            <a:r>
              <a:rPr lang="en-US" dirty="0"/>
              <a:t>Momentum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CB35-F9B7-488B-B021-992F6852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EDAC-018B-48E9-A7F0-523FAC99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 are good at processing time series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AF3759-C6B3-4BA0-BF6F-AD67ED50FA4C}"/>
              </a:ext>
            </a:extLst>
          </p:cNvPr>
          <p:cNvSpPr/>
          <p:nvPr/>
        </p:nvSpPr>
        <p:spPr>
          <a:xfrm>
            <a:off x="1773932" y="486916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x(t)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7F3C3D-A97E-42FC-BE07-7A7A2554166D}"/>
              </a:ext>
            </a:extLst>
          </p:cNvPr>
          <p:cNvSpPr/>
          <p:nvPr/>
        </p:nvSpPr>
        <p:spPr>
          <a:xfrm>
            <a:off x="1557908" y="4725144"/>
            <a:ext cx="1080120" cy="1440160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BB70C-6177-4966-B26C-F0BC378D0B28}"/>
              </a:ext>
            </a:extLst>
          </p:cNvPr>
          <p:cNvSpPr txBox="1"/>
          <p:nvPr/>
        </p:nvSpPr>
        <p:spPr>
          <a:xfrm>
            <a:off x="1701924" y="5733256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5E8850-4709-4CA6-B22F-B147FA3ABB1F}"/>
              </a:ext>
            </a:extLst>
          </p:cNvPr>
          <p:cNvSpPr/>
          <p:nvPr/>
        </p:nvSpPr>
        <p:spPr>
          <a:xfrm>
            <a:off x="4438228" y="3645024"/>
            <a:ext cx="4176464" cy="3096344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64FDB-FF15-4847-AE5A-2F862DED5EDA}"/>
              </a:ext>
            </a:extLst>
          </p:cNvPr>
          <p:cNvSpPr txBox="1"/>
          <p:nvPr/>
        </p:nvSpPr>
        <p:spPr>
          <a:xfrm>
            <a:off x="6094412" y="6309320"/>
            <a:ext cx="21547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hidden neurons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25757A-19C4-42D6-87AB-68B8E6152A38}"/>
              </a:ext>
            </a:extLst>
          </p:cNvPr>
          <p:cNvSpPr/>
          <p:nvPr/>
        </p:nvSpPr>
        <p:spPr>
          <a:xfrm>
            <a:off x="4655218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E83287-2CF0-49CC-93A7-FC1F643756EC}"/>
              </a:ext>
            </a:extLst>
          </p:cNvPr>
          <p:cNvSpPr/>
          <p:nvPr/>
        </p:nvSpPr>
        <p:spPr>
          <a:xfrm>
            <a:off x="4644080" y="413992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EDFD74-5D84-4CDB-9119-A0A05AEF6B6F}"/>
              </a:ext>
            </a:extLst>
          </p:cNvPr>
          <p:cNvSpPr/>
          <p:nvPr/>
        </p:nvSpPr>
        <p:spPr>
          <a:xfrm>
            <a:off x="7535538" y="50851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EF6C5A-4B8A-4E42-A93F-81C36693E14C}"/>
              </a:ext>
            </a:extLst>
          </p:cNvPr>
          <p:cNvSpPr/>
          <p:nvPr/>
        </p:nvSpPr>
        <p:spPr>
          <a:xfrm>
            <a:off x="7524400" y="413992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B89467-FF63-4569-8609-148B209AE850}"/>
              </a:ext>
            </a:extLst>
          </p:cNvPr>
          <p:cNvSpPr/>
          <p:nvPr/>
        </p:nvSpPr>
        <p:spPr>
          <a:xfrm>
            <a:off x="10414892" y="486916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x(t+1)</a:t>
            </a:r>
            <a:endParaRPr lang="en-CH" sz="105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B1427D-BCED-4782-8ACB-38CA2B8B87A4}"/>
              </a:ext>
            </a:extLst>
          </p:cNvPr>
          <p:cNvSpPr/>
          <p:nvPr/>
        </p:nvSpPr>
        <p:spPr>
          <a:xfrm>
            <a:off x="10198868" y="4725144"/>
            <a:ext cx="1080120" cy="129083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96154-CEBE-49A0-8E70-DF521E07D969}"/>
              </a:ext>
            </a:extLst>
          </p:cNvPr>
          <p:cNvSpPr txBox="1"/>
          <p:nvPr/>
        </p:nvSpPr>
        <p:spPr>
          <a:xfrm>
            <a:off x="10270876" y="5589240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6C9C5D-EF3C-499F-AD7C-7BC97323EDD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494012" y="4499967"/>
            <a:ext cx="2150068" cy="72923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52944-25B3-42FB-81F4-B8FD47A52FA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5364160" y="4499967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C5D2B3-6451-4503-B1DA-C6D07C3F5DF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364160" y="4499967"/>
            <a:ext cx="2171378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8980D6-A839-4555-89D9-3B1DE2C21C19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375298" y="4499967"/>
            <a:ext cx="2149102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EE6B46-02F2-4893-873C-8A9133ECD09E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375298" y="5445224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A1B19B-544B-4C4D-A074-8FECD85952AF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8255618" y="5229200"/>
            <a:ext cx="2159274" cy="21602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67A716-96A1-46B2-BA54-5F36FF7CF5B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8244480" y="4499967"/>
            <a:ext cx="2170412" cy="729233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B865C8-7EE3-45DC-B899-E57AA367ED9E}"/>
              </a:ext>
            </a:extLst>
          </p:cNvPr>
          <p:cNvSpPr/>
          <p:nvPr/>
        </p:nvSpPr>
        <p:spPr>
          <a:xfrm>
            <a:off x="4510236" y="3861048"/>
            <a:ext cx="1008112" cy="2448272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63C97-198C-4BFA-8AF8-D892BA60AB5B}"/>
              </a:ext>
            </a:extLst>
          </p:cNvPr>
          <p:cNvSpPr txBox="1"/>
          <p:nvPr/>
        </p:nvSpPr>
        <p:spPr>
          <a:xfrm>
            <a:off x="4582244" y="5877272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A78B2F-DBC4-47B3-90B6-80451E2B97C0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494012" y="5229200"/>
            <a:ext cx="2161206" cy="21602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7BA418E-00DE-464F-8114-1E0A91177683}"/>
              </a:ext>
            </a:extLst>
          </p:cNvPr>
          <p:cNvCxnSpPr>
            <a:cxnSpLocks/>
            <a:stCxn id="10" idx="6"/>
            <a:endCxn id="10" idx="1"/>
          </p:cNvCxnSpPr>
          <p:nvPr/>
        </p:nvCxnSpPr>
        <p:spPr>
          <a:xfrm flipH="1" flipV="1">
            <a:off x="4749533" y="424538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B966614-BE3D-4309-B57A-56A5B6238424}"/>
              </a:ext>
            </a:extLst>
          </p:cNvPr>
          <p:cNvCxnSpPr>
            <a:cxnSpLocks/>
            <a:stCxn id="9" idx="6"/>
            <a:endCxn id="9" idx="1"/>
          </p:cNvCxnSpPr>
          <p:nvPr/>
        </p:nvCxnSpPr>
        <p:spPr>
          <a:xfrm flipH="1" flipV="1">
            <a:off x="4760671" y="5190637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1B0F589-CC89-4522-9DBE-FCD12284B021}"/>
              </a:ext>
            </a:extLst>
          </p:cNvPr>
          <p:cNvCxnSpPr>
            <a:cxnSpLocks/>
            <a:stCxn id="12" idx="6"/>
            <a:endCxn id="12" idx="1"/>
          </p:cNvCxnSpPr>
          <p:nvPr/>
        </p:nvCxnSpPr>
        <p:spPr>
          <a:xfrm flipH="1" flipV="1">
            <a:off x="7629853" y="424538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9EE54F-70E9-48FD-AB82-ABC587C4A24A}"/>
              </a:ext>
            </a:extLst>
          </p:cNvPr>
          <p:cNvCxnSpPr>
            <a:cxnSpLocks/>
            <a:stCxn id="11" idx="6"/>
            <a:endCxn id="11" idx="1"/>
          </p:cNvCxnSpPr>
          <p:nvPr/>
        </p:nvCxnSpPr>
        <p:spPr>
          <a:xfrm flipH="1" flipV="1">
            <a:off x="7640991" y="5190637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6BAC-4F59-48EF-B5F6-6E1DE61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B676-55F7-452B-8B3F-DE86467B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initialize the weights?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E22A7D-1093-4205-BF41-C11D5335C862}"/>
              </a:ext>
            </a:extLst>
          </p:cNvPr>
          <p:cNvSpPr/>
          <p:nvPr/>
        </p:nvSpPr>
        <p:spPr>
          <a:xfrm>
            <a:off x="1784104" y="4518273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x(0)</a:t>
            </a:r>
            <a:endParaRPr lang="en-CH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DD21A-5001-4B59-98BC-4F8F21517569}"/>
              </a:ext>
            </a:extLst>
          </p:cNvPr>
          <p:cNvSpPr/>
          <p:nvPr/>
        </p:nvSpPr>
        <p:spPr>
          <a:xfrm>
            <a:off x="1568080" y="4374257"/>
            <a:ext cx="1080120" cy="1440160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9627C-F129-49CB-8F02-1C35813C7AAA}"/>
              </a:ext>
            </a:extLst>
          </p:cNvPr>
          <p:cNvSpPr txBox="1"/>
          <p:nvPr/>
        </p:nvSpPr>
        <p:spPr>
          <a:xfrm>
            <a:off x="1712096" y="5382369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C3797-9CFC-46A5-9BBD-EA5621FC5237}"/>
              </a:ext>
            </a:extLst>
          </p:cNvPr>
          <p:cNvSpPr/>
          <p:nvPr/>
        </p:nvSpPr>
        <p:spPr>
          <a:xfrm>
            <a:off x="4448400" y="3294137"/>
            <a:ext cx="4176464" cy="3096344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2D05D-BCEC-4EE2-A5CA-EDFD2CCC4A5D}"/>
              </a:ext>
            </a:extLst>
          </p:cNvPr>
          <p:cNvSpPr txBox="1"/>
          <p:nvPr/>
        </p:nvSpPr>
        <p:spPr>
          <a:xfrm>
            <a:off x="6104584" y="5958433"/>
            <a:ext cx="21547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hidden neurons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BF879-5C54-40BA-9811-748D0CB41566}"/>
              </a:ext>
            </a:extLst>
          </p:cNvPr>
          <p:cNvSpPr/>
          <p:nvPr/>
        </p:nvSpPr>
        <p:spPr>
          <a:xfrm>
            <a:off x="4665390" y="473429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BABD63-26AD-450B-B30D-94302F5D6F25}"/>
              </a:ext>
            </a:extLst>
          </p:cNvPr>
          <p:cNvSpPr/>
          <p:nvPr/>
        </p:nvSpPr>
        <p:spPr>
          <a:xfrm>
            <a:off x="4654252" y="378904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8E40E1-4536-473E-81F5-9E4CD1832435}"/>
              </a:ext>
            </a:extLst>
          </p:cNvPr>
          <p:cNvSpPr/>
          <p:nvPr/>
        </p:nvSpPr>
        <p:spPr>
          <a:xfrm>
            <a:off x="7545710" y="473429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7D72CA-1C6A-4D5B-BF33-FD920F7A62B0}"/>
              </a:ext>
            </a:extLst>
          </p:cNvPr>
          <p:cNvSpPr/>
          <p:nvPr/>
        </p:nvSpPr>
        <p:spPr>
          <a:xfrm>
            <a:off x="7534572" y="378904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C0238A-55E3-45FF-AA0B-3BB36DC91B6B}"/>
              </a:ext>
            </a:extLst>
          </p:cNvPr>
          <p:cNvSpPr/>
          <p:nvPr/>
        </p:nvSpPr>
        <p:spPr>
          <a:xfrm>
            <a:off x="10425064" y="4518273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x(1)</a:t>
            </a:r>
            <a:endParaRPr lang="en-CH" sz="105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F3F034-BF72-484E-9A52-0FAA266078E6}"/>
              </a:ext>
            </a:extLst>
          </p:cNvPr>
          <p:cNvSpPr/>
          <p:nvPr/>
        </p:nvSpPr>
        <p:spPr>
          <a:xfrm>
            <a:off x="10209040" y="4374257"/>
            <a:ext cx="1080120" cy="129083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B5F2B-53C4-40E7-81EE-6FBADD59EAFD}"/>
              </a:ext>
            </a:extLst>
          </p:cNvPr>
          <p:cNvSpPr txBox="1"/>
          <p:nvPr/>
        </p:nvSpPr>
        <p:spPr>
          <a:xfrm>
            <a:off x="10281048" y="5238353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846007-ED77-44FF-9EFE-8B0732E6509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2504184" y="4149080"/>
            <a:ext cx="2150068" cy="72923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B77FBB-134E-4D93-83D8-19E63156EB3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374332" y="4149080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57D0E-DD95-4E98-89B0-8AD9D8E88EF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74332" y="4149080"/>
            <a:ext cx="2171378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AD0561-8554-42BD-8CC6-3BFEDE5633B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385470" y="4149080"/>
            <a:ext cx="2149102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42CFE0-A3B4-43EF-ABD4-94981081796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5385470" y="5094337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022723-4C15-4D04-86D9-05D0116401BC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265790" y="4878313"/>
            <a:ext cx="2159274" cy="21602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CAAA92-AEEA-49CC-B2B1-2CB1C0ED544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254652" y="4149080"/>
            <a:ext cx="2170412" cy="729233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6156AC-C33F-427A-AC1D-0915613E0394}"/>
              </a:ext>
            </a:extLst>
          </p:cNvPr>
          <p:cNvSpPr/>
          <p:nvPr/>
        </p:nvSpPr>
        <p:spPr>
          <a:xfrm>
            <a:off x="4520408" y="3510161"/>
            <a:ext cx="1008112" cy="2448272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D2D32C-8D38-4812-915A-CFF7368EC933}"/>
              </a:ext>
            </a:extLst>
          </p:cNvPr>
          <p:cNvSpPr txBox="1"/>
          <p:nvPr/>
        </p:nvSpPr>
        <p:spPr>
          <a:xfrm>
            <a:off x="4592416" y="5526385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2D080-65E9-4E35-9544-57AE3E546580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504184" y="4878313"/>
            <a:ext cx="2161206" cy="21602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70C14C5-7620-4765-8AB6-9FB9C6EF8596}"/>
              </a:ext>
            </a:extLst>
          </p:cNvPr>
          <p:cNvCxnSpPr>
            <a:cxnSpLocks/>
            <a:stCxn id="11" idx="6"/>
            <a:endCxn id="11" idx="1"/>
          </p:cNvCxnSpPr>
          <p:nvPr/>
        </p:nvCxnSpPr>
        <p:spPr>
          <a:xfrm flipH="1" flipV="1">
            <a:off x="4759705" y="3894493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A282864-8F0E-46CD-935A-AB5613A41295}"/>
              </a:ext>
            </a:extLst>
          </p:cNvPr>
          <p:cNvCxnSpPr>
            <a:cxnSpLocks/>
            <a:stCxn id="10" idx="6"/>
            <a:endCxn id="10" idx="1"/>
          </p:cNvCxnSpPr>
          <p:nvPr/>
        </p:nvCxnSpPr>
        <p:spPr>
          <a:xfrm flipH="1" flipV="1">
            <a:off x="4770843" y="483975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DF26F2B-1E7D-43F3-9621-03D261B6ABBC}"/>
              </a:ext>
            </a:extLst>
          </p:cNvPr>
          <p:cNvCxnSpPr>
            <a:cxnSpLocks/>
            <a:stCxn id="13" idx="6"/>
            <a:endCxn id="13" idx="1"/>
          </p:cNvCxnSpPr>
          <p:nvPr/>
        </p:nvCxnSpPr>
        <p:spPr>
          <a:xfrm flipH="1" flipV="1">
            <a:off x="7640025" y="3894493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04EBF93-465A-4786-8B6E-2237C8762747}"/>
              </a:ext>
            </a:extLst>
          </p:cNvPr>
          <p:cNvCxnSpPr>
            <a:cxnSpLocks/>
            <a:stCxn id="12" idx="6"/>
            <a:endCxn id="12" idx="1"/>
          </p:cNvCxnSpPr>
          <p:nvPr/>
        </p:nvCxnSpPr>
        <p:spPr>
          <a:xfrm flipH="1" flipV="1">
            <a:off x="7651163" y="483975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1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6BAC-4F59-48EF-B5F6-6E1DE61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B676-55F7-452B-8B3F-DE86467B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initialize the weights:</a:t>
            </a:r>
          </a:p>
          <a:p>
            <a:pPr lvl="1"/>
            <a:r>
              <a:rPr lang="en-US" dirty="0"/>
              <a:t>Use some past values (t&lt;0)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E22A7D-1093-4205-BF41-C11D5335C862}"/>
              </a:ext>
            </a:extLst>
          </p:cNvPr>
          <p:cNvSpPr/>
          <p:nvPr/>
        </p:nvSpPr>
        <p:spPr>
          <a:xfrm>
            <a:off x="1784104" y="4518273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x(t)</a:t>
            </a:r>
            <a:endParaRPr lang="en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DD21A-5001-4B59-98BC-4F8F21517569}"/>
              </a:ext>
            </a:extLst>
          </p:cNvPr>
          <p:cNvSpPr/>
          <p:nvPr/>
        </p:nvSpPr>
        <p:spPr>
          <a:xfrm>
            <a:off x="1568080" y="4374257"/>
            <a:ext cx="1080120" cy="1440160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9627C-F129-49CB-8F02-1C35813C7AAA}"/>
              </a:ext>
            </a:extLst>
          </p:cNvPr>
          <p:cNvSpPr txBox="1"/>
          <p:nvPr/>
        </p:nvSpPr>
        <p:spPr>
          <a:xfrm>
            <a:off x="1712096" y="5382369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C3797-9CFC-46A5-9BBD-EA5621FC5237}"/>
              </a:ext>
            </a:extLst>
          </p:cNvPr>
          <p:cNvSpPr/>
          <p:nvPr/>
        </p:nvSpPr>
        <p:spPr>
          <a:xfrm>
            <a:off x="4448400" y="3294137"/>
            <a:ext cx="4176464" cy="3096344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2D05D-BCEC-4EE2-A5CA-EDFD2CCC4A5D}"/>
              </a:ext>
            </a:extLst>
          </p:cNvPr>
          <p:cNvSpPr txBox="1"/>
          <p:nvPr/>
        </p:nvSpPr>
        <p:spPr>
          <a:xfrm>
            <a:off x="6104584" y="5958433"/>
            <a:ext cx="12362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Encoder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BF879-5C54-40BA-9811-748D0CB41566}"/>
              </a:ext>
            </a:extLst>
          </p:cNvPr>
          <p:cNvSpPr/>
          <p:nvPr/>
        </p:nvSpPr>
        <p:spPr>
          <a:xfrm>
            <a:off x="4665390" y="473429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BABD63-26AD-450B-B30D-94302F5D6F25}"/>
              </a:ext>
            </a:extLst>
          </p:cNvPr>
          <p:cNvSpPr/>
          <p:nvPr/>
        </p:nvSpPr>
        <p:spPr>
          <a:xfrm>
            <a:off x="4654252" y="378904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8E40E1-4536-473E-81F5-9E4CD1832435}"/>
              </a:ext>
            </a:extLst>
          </p:cNvPr>
          <p:cNvSpPr/>
          <p:nvPr/>
        </p:nvSpPr>
        <p:spPr>
          <a:xfrm>
            <a:off x="7545710" y="473429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7D72CA-1C6A-4D5B-BF33-FD920F7A62B0}"/>
              </a:ext>
            </a:extLst>
          </p:cNvPr>
          <p:cNvSpPr/>
          <p:nvPr/>
        </p:nvSpPr>
        <p:spPr>
          <a:xfrm>
            <a:off x="7534572" y="378904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846007-ED77-44FF-9EFE-8B0732E6509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2504184" y="4149080"/>
            <a:ext cx="2150068" cy="72923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B77FBB-134E-4D93-83D8-19E63156EB3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374332" y="4149080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57D0E-DD95-4E98-89B0-8AD9D8E88EF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74332" y="4149080"/>
            <a:ext cx="2171378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AD0561-8554-42BD-8CC6-3BFEDE5633B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385470" y="4149080"/>
            <a:ext cx="2149102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42CFE0-A3B4-43EF-ABD4-94981081796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5385470" y="5094337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6156AC-C33F-427A-AC1D-0915613E0394}"/>
              </a:ext>
            </a:extLst>
          </p:cNvPr>
          <p:cNvSpPr/>
          <p:nvPr/>
        </p:nvSpPr>
        <p:spPr>
          <a:xfrm>
            <a:off x="4520408" y="3510161"/>
            <a:ext cx="1008112" cy="2448272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D2D32C-8D38-4812-915A-CFF7368EC933}"/>
              </a:ext>
            </a:extLst>
          </p:cNvPr>
          <p:cNvSpPr txBox="1"/>
          <p:nvPr/>
        </p:nvSpPr>
        <p:spPr>
          <a:xfrm>
            <a:off x="4592416" y="5526385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2D080-65E9-4E35-9544-57AE3E546580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504184" y="4878313"/>
            <a:ext cx="2161206" cy="21602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70C14C5-7620-4765-8AB6-9FB9C6EF8596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 flipV="1">
            <a:off x="5374332" y="3222129"/>
            <a:ext cx="4330652" cy="92695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A282864-8F0E-46CD-935A-AB5613A41295}"/>
              </a:ext>
            </a:extLst>
          </p:cNvPr>
          <p:cNvCxnSpPr>
            <a:cxnSpLocks/>
            <a:stCxn id="10" idx="6"/>
            <a:endCxn id="42" idx="2"/>
          </p:cNvCxnSpPr>
          <p:nvPr/>
        </p:nvCxnSpPr>
        <p:spPr>
          <a:xfrm>
            <a:off x="5385470" y="5094337"/>
            <a:ext cx="4319514" cy="92695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DF26F2B-1E7D-43F3-9621-03D261B6ABBC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>
            <a:off x="8254652" y="4149080"/>
            <a:ext cx="1450332" cy="915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04EBF93-465A-4786-8B6E-2237C8762747}"/>
              </a:ext>
            </a:extLst>
          </p:cNvPr>
          <p:cNvCxnSpPr>
            <a:cxnSpLocks/>
            <a:stCxn id="12" idx="6"/>
            <a:endCxn id="40" idx="2"/>
          </p:cNvCxnSpPr>
          <p:nvPr/>
        </p:nvCxnSpPr>
        <p:spPr>
          <a:xfrm>
            <a:off x="8265790" y="5094337"/>
            <a:ext cx="1439194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8FFF05E-2F20-43AC-AB0C-81A1091EF70C}"/>
              </a:ext>
            </a:extLst>
          </p:cNvPr>
          <p:cNvSpPr/>
          <p:nvPr/>
        </p:nvSpPr>
        <p:spPr>
          <a:xfrm>
            <a:off x="9704984" y="2862089"/>
            <a:ext cx="720080" cy="720080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29FA41-8A07-4DBF-AA1C-EB6176DF0BD9}"/>
              </a:ext>
            </a:extLst>
          </p:cNvPr>
          <p:cNvSpPr/>
          <p:nvPr/>
        </p:nvSpPr>
        <p:spPr>
          <a:xfrm>
            <a:off x="9704984" y="3798193"/>
            <a:ext cx="720080" cy="720080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D6F604-2B7B-4CD6-AE8D-E77EBCF69ABD}"/>
              </a:ext>
            </a:extLst>
          </p:cNvPr>
          <p:cNvSpPr/>
          <p:nvPr/>
        </p:nvSpPr>
        <p:spPr>
          <a:xfrm>
            <a:off x="9704984" y="4734297"/>
            <a:ext cx="720080" cy="720080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E17423-9A94-4623-A7F2-D08A9332BB61}"/>
              </a:ext>
            </a:extLst>
          </p:cNvPr>
          <p:cNvSpPr/>
          <p:nvPr/>
        </p:nvSpPr>
        <p:spPr>
          <a:xfrm>
            <a:off x="9704984" y="5661248"/>
            <a:ext cx="720080" cy="720080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D526E31-7F81-4B21-90A0-A5C83BF61D51}"/>
              </a:ext>
            </a:extLst>
          </p:cNvPr>
          <p:cNvSpPr/>
          <p:nvPr/>
        </p:nvSpPr>
        <p:spPr>
          <a:xfrm>
            <a:off x="9478788" y="2708920"/>
            <a:ext cx="1512168" cy="3816424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432FAE-F0B1-4533-8CBE-F4E8183A06D3}"/>
              </a:ext>
            </a:extLst>
          </p:cNvPr>
          <p:cNvSpPr txBox="1"/>
          <p:nvPr/>
        </p:nvSpPr>
        <p:spPr>
          <a:xfrm rot="5400000">
            <a:off x="9535325" y="4308567"/>
            <a:ext cx="23278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Encoded context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D184BFC-74AD-47A4-9C56-F1D206B77AAA}"/>
              </a:ext>
            </a:extLst>
          </p:cNvPr>
          <p:cNvCxnSpPr>
            <a:cxnSpLocks/>
            <a:stCxn id="11" idx="6"/>
            <a:endCxn id="11" idx="1"/>
          </p:cNvCxnSpPr>
          <p:nvPr/>
        </p:nvCxnSpPr>
        <p:spPr>
          <a:xfrm flipH="1" flipV="1">
            <a:off x="4759705" y="3894493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65E6D56D-6629-4999-B2BC-860BC02F1B56}"/>
              </a:ext>
            </a:extLst>
          </p:cNvPr>
          <p:cNvCxnSpPr>
            <a:cxnSpLocks/>
            <a:stCxn id="10" idx="6"/>
            <a:endCxn id="10" idx="1"/>
          </p:cNvCxnSpPr>
          <p:nvPr/>
        </p:nvCxnSpPr>
        <p:spPr>
          <a:xfrm flipH="1" flipV="1">
            <a:off x="4770843" y="483975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CFDD9E3-48C3-4756-AFBC-0EDAE85830B1}"/>
              </a:ext>
            </a:extLst>
          </p:cNvPr>
          <p:cNvCxnSpPr>
            <a:cxnSpLocks/>
            <a:stCxn id="13" idx="6"/>
            <a:endCxn id="13" idx="1"/>
          </p:cNvCxnSpPr>
          <p:nvPr/>
        </p:nvCxnSpPr>
        <p:spPr>
          <a:xfrm flipH="1" flipV="1">
            <a:off x="7640025" y="3894493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D3364BC-EAEC-4653-AB05-5FE5E06F5D41}"/>
              </a:ext>
            </a:extLst>
          </p:cNvPr>
          <p:cNvCxnSpPr>
            <a:cxnSpLocks/>
            <a:stCxn id="12" idx="6"/>
            <a:endCxn id="12" idx="1"/>
          </p:cNvCxnSpPr>
          <p:nvPr/>
        </p:nvCxnSpPr>
        <p:spPr>
          <a:xfrm flipH="1" flipV="1">
            <a:off x="7651163" y="483975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6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6BAC-4F59-48EF-B5F6-6E1DE61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B676-55F7-452B-8B3F-DE86467B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predict:</a:t>
            </a:r>
          </a:p>
          <a:p>
            <a:pPr lvl="1"/>
            <a:r>
              <a:rPr lang="en-US" dirty="0"/>
              <a:t>Use the encoded context (if t=0)</a:t>
            </a:r>
          </a:p>
          <a:p>
            <a:pPr lvl="1"/>
            <a:r>
              <a:rPr lang="en-US" dirty="0"/>
              <a:t>Use the last prediction (if t&gt;0)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E22A7D-1093-4205-BF41-C11D5335C862}"/>
              </a:ext>
            </a:extLst>
          </p:cNvPr>
          <p:cNvSpPr/>
          <p:nvPr/>
        </p:nvSpPr>
        <p:spPr>
          <a:xfrm>
            <a:off x="1784104" y="4518273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x(0)</a:t>
            </a:r>
            <a:endParaRPr lang="en-CH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DD21A-5001-4B59-98BC-4F8F21517569}"/>
              </a:ext>
            </a:extLst>
          </p:cNvPr>
          <p:cNvSpPr/>
          <p:nvPr/>
        </p:nvSpPr>
        <p:spPr>
          <a:xfrm>
            <a:off x="1568080" y="4374257"/>
            <a:ext cx="1080120" cy="1440160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9627C-F129-49CB-8F02-1C35813C7AAA}"/>
              </a:ext>
            </a:extLst>
          </p:cNvPr>
          <p:cNvSpPr txBox="1"/>
          <p:nvPr/>
        </p:nvSpPr>
        <p:spPr>
          <a:xfrm>
            <a:off x="1712096" y="5382369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C3797-9CFC-46A5-9BBD-EA5621FC5237}"/>
              </a:ext>
            </a:extLst>
          </p:cNvPr>
          <p:cNvSpPr/>
          <p:nvPr/>
        </p:nvSpPr>
        <p:spPr>
          <a:xfrm>
            <a:off x="4448400" y="3294137"/>
            <a:ext cx="4176464" cy="3096344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2D05D-BCEC-4EE2-A5CA-EDFD2CCC4A5D}"/>
              </a:ext>
            </a:extLst>
          </p:cNvPr>
          <p:cNvSpPr txBox="1"/>
          <p:nvPr/>
        </p:nvSpPr>
        <p:spPr>
          <a:xfrm>
            <a:off x="6104584" y="5958433"/>
            <a:ext cx="12650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Decoder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BF879-5C54-40BA-9811-748D0CB41566}"/>
              </a:ext>
            </a:extLst>
          </p:cNvPr>
          <p:cNvSpPr/>
          <p:nvPr/>
        </p:nvSpPr>
        <p:spPr>
          <a:xfrm>
            <a:off x="4665390" y="473429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BABD63-26AD-450B-B30D-94302F5D6F25}"/>
              </a:ext>
            </a:extLst>
          </p:cNvPr>
          <p:cNvSpPr/>
          <p:nvPr/>
        </p:nvSpPr>
        <p:spPr>
          <a:xfrm>
            <a:off x="4654252" y="378904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8E40E1-4536-473E-81F5-9E4CD1832435}"/>
              </a:ext>
            </a:extLst>
          </p:cNvPr>
          <p:cNvSpPr/>
          <p:nvPr/>
        </p:nvSpPr>
        <p:spPr>
          <a:xfrm>
            <a:off x="7545710" y="473429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7D72CA-1C6A-4D5B-BF33-FD920F7A62B0}"/>
              </a:ext>
            </a:extLst>
          </p:cNvPr>
          <p:cNvSpPr/>
          <p:nvPr/>
        </p:nvSpPr>
        <p:spPr>
          <a:xfrm>
            <a:off x="7534572" y="378904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846007-ED77-44FF-9EFE-8B0732E6509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2504184" y="4149080"/>
            <a:ext cx="2150068" cy="72923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B77FBB-134E-4D93-83D8-19E63156EB3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374332" y="4149080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57D0E-DD95-4E98-89B0-8AD9D8E88EF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74332" y="4149080"/>
            <a:ext cx="2171378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AD0561-8554-42BD-8CC6-3BFEDE5633B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385470" y="4149080"/>
            <a:ext cx="2149102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42CFE0-A3B4-43EF-ABD4-94981081796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5385470" y="5094337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6156AC-C33F-427A-AC1D-0915613E0394}"/>
              </a:ext>
            </a:extLst>
          </p:cNvPr>
          <p:cNvSpPr/>
          <p:nvPr/>
        </p:nvSpPr>
        <p:spPr>
          <a:xfrm>
            <a:off x="4520408" y="3510161"/>
            <a:ext cx="1008112" cy="2448272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D2D32C-8D38-4812-915A-CFF7368EC933}"/>
              </a:ext>
            </a:extLst>
          </p:cNvPr>
          <p:cNvSpPr txBox="1"/>
          <p:nvPr/>
        </p:nvSpPr>
        <p:spPr>
          <a:xfrm>
            <a:off x="4592416" y="5526385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2D080-65E9-4E35-9544-57AE3E546580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504184" y="4878313"/>
            <a:ext cx="2161206" cy="21602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5F56CB-B48C-4FD8-B070-7A748CA53DB5}"/>
              </a:ext>
            </a:extLst>
          </p:cNvPr>
          <p:cNvGrpSpPr/>
          <p:nvPr/>
        </p:nvGrpSpPr>
        <p:grpSpPr>
          <a:xfrm rot="16200000">
            <a:off x="7606580" y="620688"/>
            <a:ext cx="1512168" cy="3816424"/>
            <a:chOff x="9478788" y="2708920"/>
            <a:chExt cx="1512168" cy="381642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FFF05E-2F20-43AC-AB0C-81A1091EF70C}"/>
                </a:ext>
              </a:extLst>
            </p:cNvPr>
            <p:cNvSpPr/>
            <p:nvPr/>
          </p:nvSpPr>
          <p:spPr>
            <a:xfrm>
              <a:off x="9704984" y="2862089"/>
              <a:ext cx="720080" cy="720080"/>
            </a:xfrm>
            <a:prstGeom prst="ellipse">
              <a:avLst/>
            </a:prstGeom>
            <a:solidFill>
              <a:schemeClr val="accent5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729FA41-8A07-4DBF-AA1C-EB6176DF0BD9}"/>
                </a:ext>
              </a:extLst>
            </p:cNvPr>
            <p:cNvSpPr/>
            <p:nvPr/>
          </p:nvSpPr>
          <p:spPr>
            <a:xfrm>
              <a:off x="9704984" y="3798193"/>
              <a:ext cx="720080" cy="720080"/>
            </a:xfrm>
            <a:prstGeom prst="ellipse">
              <a:avLst/>
            </a:prstGeom>
            <a:solidFill>
              <a:schemeClr val="accent5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3D6F604-2B7B-4CD6-AE8D-E77EBCF69ABD}"/>
                </a:ext>
              </a:extLst>
            </p:cNvPr>
            <p:cNvSpPr/>
            <p:nvPr/>
          </p:nvSpPr>
          <p:spPr>
            <a:xfrm>
              <a:off x="9704984" y="4734297"/>
              <a:ext cx="720080" cy="720080"/>
            </a:xfrm>
            <a:prstGeom prst="ellipse">
              <a:avLst/>
            </a:prstGeom>
            <a:solidFill>
              <a:schemeClr val="accent5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E17423-9A94-4623-A7F2-D08A9332BB61}"/>
                </a:ext>
              </a:extLst>
            </p:cNvPr>
            <p:cNvSpPr/>
            <p:nvPr/>
          </p:nvSpPr>
          <p:spPr>
            <a:xfrm>
              <a:off x="9704984" y="5661248"/>
              <a:ext cx="720080" cy="720080"/>
            </a:xfrm>
            <a:prstGeom prst="ellipse">
              <a:avLst/>
            </a:prstGeom>
            <a:solidFill>
              <a:schemeClr val="accent5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D526E31-7F81-4B21-90A0-A5C83BF61D51}"/>
                </a:ext>
              </a:extLst>
            </p:cNvPr>
            <p:cNvSpPr/>
            <p:nvPr/>
          </p:nvSpPr>
          <p:spPr>
            <a:xfrm>
              <a:off x="9478788" y="2708920"/>
              <a:ext cx="1512168" cy="3816424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432FAE-F0B1-4533-8CBE-F4E8183A06D3}"/>
                </a:ext>
              </a:extLst>
            </p:cNvPr>
            <p:cNvSpPr txBox="1"/>
            <p:nvPr/>
          </p:nvSpPr>
          <p:spPr>
            <a:xfrm rot="5400000">
              <a:off x="9535325" y="4308567"/>
              <a:ext cx="232788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Encoded context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53F050E-724D-4539-8674-3B46BD595D64}"/>
              </a:ext>
            </a:extLst>
          </p:cNvPr>
          <p:cNvSpPr/>
          <p:nvPr/>
        </p:nvSpPr>
        <p:spPr>
          <a:xfrm>
            <a:off x="10425064" y="4518273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x(1)</a:t>
            </a:r>
            <a:endParaRPr lang="en-CH" sz="105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FE79F4-7A62-4644-BFE8-ACDBB33F2D28}"/>
              </a:ext>
            </a:extLst>
          </p:cNvPr>
          <p:cNvSpPr/>
          <p:nvPr/>
        </p:nvSpPr>
        <p:spPr>
          <a:xfrm>
            <a:off x="10209040" y="4374257"/>
            <a:ext cx="1080120" cy="129083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B8A4C9-AE5B-4FB8-BBCE-FD0B53BCDBA9}"/>
              </a:ext>
            </a:extLst>
          </p:cNvPr>
          <p:cNvSpPr txBox="1"/>
          <p:nvPr/>
        </p:nvSpPr>
        <p:spPr>
          <a:xfrm>
            <a:off x="10281048" y="5238353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F6C23A-2EE8-4CDD-9B30-D0422F36ACD6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8265790" y="4878313"/>
            <a:ext cx="2159274" cy="21602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8E35B9-1D19-4E9B-8702-F73C442663A9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8254652" y="4149080"/>
            <a:ext cx="2170412" cy="729233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CDCD7CC-5E72-4873-907F-EFCAA7EDF9E6}"/>
              </a:ext>
            </a:extLst>
          </p:cNvPr>
          <p:cNvCxnSpPr>
            <a:cxnSpLocks/>
            <a:stCxn id="35" idx="2"/>
            <a:endCxn id="11" idx="1"/>
          </p:cNvCxnSpPr>
          <p:nvPr/>
        </p:nvCxnSpPr>
        <p:spPr>
          <a:xfrm rot="5400000">
            <a:off x="5445831" y="2372662"/>
            <a:ext cx="835705" cy="220795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C488573-FF1D-42BC-A7E0-BA9CBB201D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5400000">
            <a:off x="5446823" y="2382808"/>
            <a:ext cx="1780962" cy="313292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EB3F18F-A24B-47F8-BE95-9B9162ED0DFB}"/>
              </a:ext>
            </a:extLst>
          </p:cNvPr>
          <p:cNvCxnSpPr>
            <a:cxnSpLocks/>
            <a:stCxn id="40" idx="1"/>
            <a:endCxn id="13" idx="1"/>
          </p:cNvCxnSpPr>
          <p:nvPr/>
        </p:nvCxnSpPr>
        <p:spPr>
          <a:xfrm rot="10800000" flipV="1">
            <a:off x="7640026" y="2953335"/>
            <a:ext cx="945257" cy="941158"/>
          </a:xfrm>
          <a:prstGeom prst="curvedConnector2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4D1A93E-630F-41E1-9F21-CC0287D43973}"/>
              </a:ext>
            </a:extLst>
          </p:cNvPr>
          <p:cNvCxnSpPr>
            <a:cxnSpLocks/>
            <a:stCxn id="42" idx="2"/>
            <a:endCxn id="12" idx="1"/>
          </p:cNvCxnSpPr>
          <p:nvPr/>
        </p:nvCxnSpPr>
        <p:spPr>
          <a:xfrm rot="5400000">
            <a:off x="7818511" y="2891441"/>
            <a:ext cx="1780962" cy="211565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3001-61EB-41A2-A2FE-69C7EF51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0362-131B-4ECC-A6E1-CF745BCCB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fourier</a:t>
                </a:r>
                <a:r>
                  <a:rPr lang="en-US" dirty="0"/>
                  <a:t> transform finds the important frequencies and periodicity of the data: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more intuitive way of seeing the frequency is to label the periods: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To visualize this complex </a:t>
                </a:r>
                <a:r>
                  <a:rPr lang="en-US" dirty="0" err="1"/>
                  <a:t>serie</a:t>
                </a:r>
                <a:r>
                  <a:rPr lang="en-US" dirty="0"/>
                  <a:t>, the energy is taken: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0" dirty="0"/>
                  <a:t> is the complex conjugate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The Fourier analysis allowed to verify the use of rolling window on the high frequency data: All periods shorter than a day were reduced by using it</a:t>
                </a: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0362-131B-4ECC-A6E1-CF745BCCB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714" r="-7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9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6BAC-4F59-48EF-B5F6-6E1DE61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B676-55F7-452B-8B3F-DE86467B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predict:</a:t>
            </a:r>
          </a:p>
          <a:p>
            <a:pPr lvl="1"/>
            <a:r>
              <a:rPr lang="en-US" dirty="0"/>
              <a:t>Use the encoded context (if t=0)</a:t>
            </a:r>
          </a:p>
          <a:p>
            <a:pPr lvl="1"/>
            <a:r>
              <a:rPr lang="en-US" dirty="0"/>
              <a:t>Use the last prediction (if t&gt;0)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E22A7D-1093-4205-BF41-C11D5335C862}"/>
              </a:ext>
            </a:extLst>
          </p:cNvPr>
          <p:cNvSpPr/>
          <p:nvPr/>
        </p:nvSpPr>
        <p:spPr>
          <a:xfrm>
            <a:off x="1784104" y="4518273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x(t)</a:t>
            </a:r>
            <a:endParaRPr lang="en-CH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DD21A-5001-4B59-98BC-4F8F21517569}"/>
              </a:ext>
            </a:extLst>
          </p:cNvPr>
          <p:cNvSpPr/>
          <p:nvPr/>
        </p:nvSpPr>
        <p:spPr>
          <a:xfrm>
            <a:off x="1568080" y="4374257"/>
            <a:ext cx="1080120" cy="1440160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9627C-F129-49CB-8F02-1C35813C7AAA}"/>
              </a:ext>
            </a:extLst>
          </p:cNvPr>
          <p:cNvSpPr txBox="1"/>
          <p:nvPr/>
        </p:nvSpPr>
        <p:spPr>
          <a:xfrm>
            <a:off x="1712096" y="5382369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C3797-9CFC-46A5-9BBD-EA5621FC5237}"/>
              </a:ext>
            </a:extLst>
          </p:cNvPr>
          <p:cNvSpPr/>
          <p:nvPr/>
        </p:nvSpPr>
        <p:spPr>
          <a:xfrm>
            <a:off x="4448400" y="3294137"/>
            <a:ext cx="4176464" cy="3096344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2D05D-BCEC-4EE2-A5CA-EDFD2CCC4A5D}"/>
              </a:ext>
            </a:extLst>
          </p:cNvPr>
          <p:cNvSpPr txBox="1"/>
          <p:nvPr/>
        </p:nvSpPr>
        <p:spPr>
          <a:xfrm>
            <a:off x="6104584" y="5958433"/>
            <a:ext cx="12650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Decoder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BF879-5C54-40BA-9811-748D0CB41566}"/>
              </a:ext>
            </a:extLst>
          </p:cNvPr>
          <p:cNvSpPr/>
          <p:nvPr/>
        </p:nvSpPr>
        <p:spPr>
          <a:xfrm>
            <a:off x="4665390" y="473429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BABD63-26AD-450B-B30D-94302F5D6F25}"/>
              </a:ext>
            </a:extLst>
          </p:cNvPr>
          <p:cNvSpPr/>
          <p:nvPr/>
        </p:nvSpPr>
        <p:spPr>
          <a:xfrm>
            <a:off x="4654252" y="378904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8E40E1-4536-473E-81F5-9E4CD1832435}"/>
              </a:ext>
            </a:extLst>
          </p:cNvPr>
          <p:cNvSpPr/>
          <p:nvPr/>
        </p:nvSpPr>
        <p:spPr>
          <a:xfrm>
            <a:off x="7545710" y="4734297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7D72CA-1C6A-4D5B-BF33-FD920F7A62B0}"/>
              </a:ext>
            </a:extLst>
          </p:cNvPr>
          <p:cNvSpPr/>
          <p:nvPr/>
        </p:nvSpPr>
        <p:spPr>
          <a:xfrm>
            <a:off x="7534572" y="378904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846007-ED77-44FF-9EFE-8B0732E6509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2504184" y="4149080"/>
            <a:ext cx="2150068" cy="72923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B77FBB-134E-4D93-83D8-19E63156EB3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374332" y="4149080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57D0E-DD95-4E98-89B0-8AD9D8E88EF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74332" y="4149080"/>
            <a:ext cx="2171378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AD0561-8554-42BD-8CC6-3BFEDE5633B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385470" y="4149080"/>
            <a:ext cx="2149102" cy="94525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42CFE0-A3B4-43EF-ABD4-94981081796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5385470" y="5094337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6156AC-C33F-427A-AC1D-0915613E0394}"/>
              </a:ext>
            </a:extLst>
          </p:cNvPr>
          <p:cNvSpPr/>
          <p:nvPr/>
        </p:nvSpPr>
        <p:spPr>
          <a:xfrm>
            <a:off x="4520408" y="3510161"/>
            <a:ext cx="1008112" cy="2448272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D2D32C-8D38-4812-915A-CFF7368EC933}"/>
              </a:ext>
            </a:extLst>
          </p:cNvPr>
          <p:cNvSpPr txBox="1"/>
          <p:nvPr/>
        </p:nvSpPr>
        <p:spPr>
          <a:xfrm>
            <a:off x="4592416" y="5526385"/>
            <a:ext cx="8114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F2D080-65E9-4E35-9544-57AE3E546580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504184" y="4878313"/>
            <a:ext cx="2161206" cy="21602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53F050E-724D-4539-8674-3B46BD595D64}"/>
              </a:ext>
            </a:extLst>
          </p:cNvPr>
          <p:cNvSpPr/>
          <p:nvPr/>
        </p:nvSpPr>
        <p:spPr>
          <a:xfrm>
            <a:off x="10425064" y="4518273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x(t)</a:t>
            </a:r>
            <a:endParaRPr lang="en-CH" sz="105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FE79F4-7A62-4644-BFE8-ACDBB33F2D28}"/>
              </a:ext>
            </a:extLst>
          </p:cNvPr>
          <p:cNvSpPr/>
          <p:nvPr/>
        </p:nvSpPr>
        <p:spPr>
          <a:xfrm>
            <a:off x="10209040" y="4374257"/>
            <a:ext cx="1080120" cy="129083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B8A4C9-AE5B-4FB8-BBCE-FD0B53BCDBA9}"/>
              </a:ext>
            </a:extLst>
          </p:cNvPr>
          <p:cNvSpPr txBox="1"/>
          <p:nvPr/>
        </p:nvSpPr>
        <p:spPr>
          <a:xfrm>
            <a:off x="10281048" y="5238353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F6C23A-2EE8-4CDD-9B30-D0422F36ACD6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8265790" y="4878313"/>
            <a:ext cx="2159274" cy="216024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8E35B9-1D19-4E9B-8702-F73C442663A9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8254652" y="4149080"/>
            <a:ext cx="2170412" cy="729233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9DB8A8C-9714-42E8-BEC9-CED21E4DF1F7}"/>
              </a:ext>
            </a:extLst>
          </p:cNvPr>
          <p:cNvCxnSpPr>
            <a:cxnSpLocks/>
            <a:stCxn id="11" idx="6"/>
            <a:endCxn id="11" idx="1"/>
          </p:cNvCxnSpPr>
          <p:nvPr/>
        </p:nvCxnSpPr>
        <p:spPr>
          <a:xfrm flipH="1" flipV="1">
            <a:off x="4759705" y="3894493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FB3D99F-E42F-4C21-B006-8DFCFDEFD159}"/>
              </a:ext>
            </a:extLst>
          </p:cNvPr>
          <p:cNvCxnSpPr>
            <a:cxnSpLocks/>
            <a:stCxn id="10" idx="6"/>
            <a:endCxn id="10" idx="1"/>
          </p:cNvCxnSpPr>
          <p:nvPr/>
        </p:nvCxnSpPr>
        <p:spPr>
          <a:xfrm flipH="1" flipV="1">
            <a:off x="4770843" y="483975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78E79C04-41AB-4364-AEAF-83DADD48B255}"/>
              </a:ext>
            </a:extLst>
          </p:cNvPr>
          <p:cNvCxnSpPr>
            <a:cxnSpLocks/>
            <a:stCxn id="12" idx="6"/>
            <a:endCxn id="12" idx="1"/>
          </p:cNvCxnSpPr>
          <p:nvPr/>
        </p:nvCxnSpPr>
        <p:spPr>
          <a:xfrm flipH="1" flipV="1">
            <a:off x="7651163" y="4839750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8A5C948C-BA4E-43DB-B8B7-2285A93E2E74}"/>
              </a:ext>
            </a:extLst>
          </p:cNvPr>
          <p:cNvCxnSpPr>
            <a:cxnSpLocks/>
            <a:stCxn id="13" idx="6"/>
            <a:endCxn id="13" idx="1"/>
          </p:cNvCxnSpPr>
          <p:nvPr/>
        </p:nvCxnSpPr>
        <p:spPr>
          <a:xfrm flipH="1" flipV="1">
            <a:off x="7640025" y="3894493"/>
            <a:ext cx="614627" cy="254587"/>
          </a:xfrm>
          <a:prstGeom prst="curvedConnector4">
            <a:avLst>
              <a:gd name="adj1" fmla="val -37193"/>
              <a:gd name="adj2" fmla="val 231214"/>
            </a:avLst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2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36-001D-40B0-AB7E-9D5E0B69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5F55-1330-4D43-93F3-A773985F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Can learn different value for initializing and updating the states</a:t>
            </a:r>
          </a:p>
          <a:p>
            <a:pPr lvl="2"/>
            <a:r>
              <a:rPr lang="en-US" dirty="0"/>
              <a:t>Example: For chlorophyll a forecasting, the model can use the precipitation in the encoder, but as they are not predictable, they can be discarded in the decoder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The balance between the encoded context and its update is optimized for a given length of time, thus it cannot predict arbitrary values in advance</a:t>
            </a:r>
          </a:p>
          <a:p>
            <a:pPr lvl="1"/>
            <a:r>
              <a:rPr lang="en-US" dirty="0"/>
              <a:t>This requires to teach a model 2 time bigger</a:t>
            </a:r>
          </a:p>
        </p:txBody>
      </p:sp>
    </p:spTree>
    <p:extLst>
      <p:ext uri="{BB962C8B-B14F-4D97-AF65-F5344CB8AC3E}">
        <p14:creationId xmlns:p14="http://schemas.microsoft.com/office/powerpoint/2010/main" val="37253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45E1-647B-4643-A077-94DC750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FE8C-2B0D-4004-B33D-3D869549B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To learn which variables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39366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000A-3C40-4B48-A5FA-07F6A2DF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13E1-3669-4243-8E79-CF1C783B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kinds:</a:t>
            </a:r>
          </a:p>
          <a:p>
            <a:pPr lvl="1"/>
            <a:r>
              <a:rPr lang="en-US" dirty="0"/>
              <a:t>Positional</a:t>
            </a:r>
          </a:p>
          <a:p>
            <a:pPr lvl="2"/>
            <a:r>
              <a:rPr lang="en-US" dirty="0"/>
              <a:t>Example: Mimic of the foveal movement of the eye</a:t>
            </a:r>
          </a:p>
          <a:p>
            <a:pPr lvl="1"/>
            <a:r>
              <a:rPr lang="en-US" dirty="0"/>
              <a:t>Temporal</a:t>
            </a:r>
          </a:p>
          <a:p>
            <a:pPr lvl="2"/>
            <a:r>
              <a:rPr lang="en-US" dirty="0"/>
              <a:t>Example: Learning to reconstruct </a:t>
            </a:r>
            <a:r>
              <a:rPr lang="en-US" dirty="0" err="1"/>
              <a:t>handwritting</a:t>
            </a:r>
            <a:endParaRPr lang="en-US" dirty="0"/>
          </a:p>
          <a:p>
            <a:pPr lvl="1"/>
            <a:r>
              <a:rPr lang="en-US" dirty="0"/>
              <a:t>Content-based</a:t>
            </a:r>
          </a:p>
          <a:p>
            <a:pPr lvl="2"/>
            <a:r>
              <a:rPr lang="en-US" dirty="0"/>
              <a:t>Example: Transformer</a:t>
            </a:r>
          </a:p>
          <a:p>
            <a:pPr lvl="1"/>
            <a:r>
              <a:rPr lang="en-US" dirty="0"/>
              <a:t>….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E3907D-D06D-45E3-835B-EA16D27E8181}"/>
              </a:ext>
            </a:extLst>
          </p:cNvPr>
          <p:cNvSpPr/>
          <p:nvPr/>
        </p:nvSpPr>
        <p:spPr>
          <a:xfrm>
            <a:off x="1629916" y="3645024"/>
            <a:ext cx="3024336" cy="864096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187D02CF-3D49-49C1-AA79-3AE616ED7B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988840"/>
            <a:ext cx="3514353" cy="2637775"/>
          </a:xfrm>
          <a:prstGeom prst="rect">
            <a:avLst/>
          </a:prstGeom>
        </p:spPr>
      </p:pic>
      <p:pic>
        <p:nvPicPr>
          <p:cNvPr id="8" name="Picture 7" descr="Diagram, timeline&#10;&#10;Description automatically generated">
            <a:extLst>
              <a:ext uri="{FF2B5EF4-FFF2-40B4-BE49-F238E27FC236}">
                <a16:creationId xmlns:a16="http://schemas.microsoft.com/office/drawing/2014/main" id="{CAB9D184-3A75-480B-91B3-5E5FC9CE6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1" y="1988840"/>
            <a:ext cx="441867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42AB-F5FE-44BE-B323-C796A1E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73F4-A20C-465B-8B7A-61F92BBE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Learn which variable the network can forget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881F8-0815-46CD-AE29-F90E88005166}"/>
              </a:ext>
            </a:extLst>
          </p:cNvPr>
          <p:cNvSpPr/>
          <p:nvPr/>
        </p:nvSpPr>
        <p:spPr>
          <a:xfrm>
            <a:off x="105385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31BB14-3247-4DB0-8A6D-BA3D880CBF16}"/>
              </a:ext>
            </a:extLst>
          </p:cNvPr>
          <p:cNvSpPr/>
          <p:nvPr/>
        </p:nvSpPr>
        <p:spPr>
          <a:xfrm>
            <a:off x="1053852" y="414908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9E44A8-E17C-466B-B307-9ADB7442BE72}"/>
              </a:ext>
            </a:extLst>
          </p:cNvPr>
          <p:cNvSpPr/>
          <p:nvPr/>
        </p:nvSpPr>
        <p:spPr>
          <a:xfrm>
            <a:off x="1053852" y="486916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3F256A-4EC3-4BA9-A3C3-1EB6B9B04FEF}"/>
              </a:ext>
            </a:extLst>
          </p:cNvPr>
          <p:cNvSpPr/>
          <p:nvPr/>
        </p:nvSpPr>
        <p:spPr>
          <a:xfrm>
            <a:off x="1773932" y="486916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CEE352-F944-4F99-928C-25D6DA25197A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474ACA-A449-454F-8B0C-D93C58F7BEEA}"/>
              </a:ext>
            </a:extLst>
          </p:cNvPr>
          <p:cNvSpPr/>
          <p:nvPr/>
        </p:nvSpPr>
        <p:spPr>
          <a:xfrm>
            <a:off x="177393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1EC150-43BF-4974-A38A-A9CAB8B343E8}"/>
              </a:ext>
            </a:extLst>
          </p:cNvPr>
          <p:cNvSpPr/>
          <p:nvPr/>
        </p:nvSpPr>
        <p:spPr>
          <a:xfrm>
            <a:off x="249401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272AE6-28F5-4EAB-BAD0-029B1174C008}"/>
              </a:ext>
            </a:extLst>
          </p:cNvPr>
          <p:cNvSpPr/>
          <p:nvPr/>
        </p:nvSpPr>
        <p:spPr>
          <a:xfrm>
            <a:off x="2494012" y="414908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5C3843-B5E7-4246-8834-F4A7C2744AD6}"/>
              </a:ext>
            </a:extLst>
          </p:cNvPr>
          <p:cNvSpPr/>
          <p:nvPr/>
        </p:nvSpPr>
        <p:spPr>
          <a:xfrm>
            <a:off x="2494012" y="486916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02E270-3229-4BBA-9629-88EFE4D5E289}"/>
              </a:ext>
            </a:extLst>
          </p:cNvPr>
          <p:cNvSpPr/>
          <p:nvPr/>
        </p:nvSpPr>
        <p:spPr>
          <a:xfrm>
            <a:off x="3934172" y="3429000"/>
            <a:ext cx="720080" cy="720080"/>
          </a:xfrm>
          <a:prstGeom prst="ellipse">
            <a:avLst/>
          </a:prstGeom>
          <a:solidFill>
            <a:schemeClr val="accent6">
              <a:alpha val="5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035A78-0C88-4F2D-9C7E-9069551A3F3C}"/>
              </a:ext>
            </a:extLst>
          </p:cNvPr>
          <p:cNvSpPr/>
          <p:nvPr/>
        </p:nvSpPr>
        <p:spPr>
          <a:xfrm>
            <a:off x="3934172" y="4149080"/>
            <a:ext cx="720080" cy="7200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0F72FF-FEBE-41DF-BF17-D0C1D5E9CD48}"/>
              </a:ext>
            </a:extLst>
          </p:cNvPr>
          <p:cNvSpPr/>
          <p:nvPr/>
        </p:nvSpPr>
        <p:spPr>
          <a:xfrm>
            <a:off x="3934172" y="4869160"/>
            <a:ext cx="720080" cy="7200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F1B66-3C25-4FF8-8C60-CEE55946BE6B}"/>
              </a:ext>
            </a:extLst>
          </p:cNvPr>
          <p:cNvSpPr/>
          <p:nvPr/>
        </p:nvSpPr>
        <p:spPr>
          <a:xfrm>
            <a:off x="4654252" y="4869160"/>
            <a:ext cx="720080" cy="720080"/>
          </a:xfrm>
          <a:prstGeom prst="ellipse">
            <a:avLst/>
          </a:prstGeom>
          <a:solidFill>
            <a:schemeClr val="accent6">
              <a:alpha val="6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D49B8-9C9A-4715-8DEF-E7BFB902734D}"/>
              </a:ext>
            </a:extLst>
          </p:cNvPr>
          <p:cNvSpPr/>
          <p:nvPr/>
        </p:nvSpPr>
        <p:spPr>
          <a:xfrm>
            <a:off x="4654252" y="4149080"/>
            <a:ext cx="720080" cy="720080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DAAA51-B4F6-4141-A996-C21FF1DBA3D8}"/>
              </a:ext>
            </a:extLst>
          </p:cNvPr>
          <p:cNvSpPr/>
          <p:nvPr/>
        </p:nvSpPr>
        <p:spPr>
          <a:xfrm>
            <a:off x="4654252" y="3429000"/>
            <a:ext cx="720080" cy="720080"/>
          </a:xfrm>
          <a:prstGeom prst="ellipse">
            <a:avLst/>
          </a:prstGeom>
          <a:solidFill>
            <a:schemeClr val="accent6">
              <a:alpha val="8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FC4849-16F0-40E7-B1D1-E7FA16BA4378}"/>
              </a:ext>
            </a:extLst>
          </p:cNvPr>
          <p:cNvSpPr/>
          <p:nvPr/>
        </p:nvSpPr>
        <p:spPr>
          <a:xfrm>
            <a:off x="5374332" y="3429000"/>
            <a:ext cx="720080" cy="720080"/>
          </a:xfrm>
          <a:prstGeom prst="ellipse">
            <a:avLst/>
          </a:prstGeom>
          <a:solidFill>
            <a:schemeClr val="accent6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F51F73-2F76-40D2-93FF-3AFA6E5416A9}"/>
              </a:ext>
            </a:extLst>
          </p:cNvPr>
          <p:cNvSpPr/>
          <p:nvPr/>
        </p:nvSpPr>
        <p:spPr>
          <a:xfrm>
            <a:off x="5374332" y="4149080"/>
            <a:ext cx="720080" cy="720080"/>
          </a:xfrm>
          <a:prstGeom prst="ellipse">
            <a:avLst/>
          </a:prstGeom>
          <a:solidFill>
            <a:schemeClr val="accent6">
              <a:alpha val="7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51D49D-F248-471C-95B0-1AA6781F2602}"/>
              </a:ext>
            </a:extLst>
          </p:cNvPr>
          <p:cNvSpPr/>
          <p:nvPr/>
        </p:nvSpPr>
        <p:spPr>
          <a:xfrm>
            <a:off x="5374332" y="4869160"/>
            <a:ext cx="720080" cy="720080"/>
          </a:xfrm>
          <a:prstGeom prst="ellipse">
            <a:avLst/>
          </a:prstGeom>
          <a:solidFill>
            <a:schemeClr val="accent6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498624C7-B75B-4D75-B42D-ED4DBBF4A437}"/>
              </a:ext>
            </a:extLst>
          </p:cNvPr>
          <p:cNvSpPr/>
          <p:nvPr/>
        </p:nvSpPr>
        <p:spPr>
          <a:xfrm>
            <a:off x="3142084" y="4077072"/>
            <a:ext cx="864096" cy="864096"/>
          </a:xfrm>
          <a:prstGeom prst="mathMultiply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FEDE4B56-E1F3-463C-87C7-39B77413E0A6}"/>
              </a:ext>
            </a:extLst>
          </p:cNvPr>
          <p:cNvSpPr/>
          <p:nvPr/>
        </p:nvSpPr>
        <p:spPr>
          <a:xfrm>
            <a:off x="6094412" y="4221088"/>
            <a:ext cx="720080" cy="576064"/>
          </a:xfrm>
          <a:prstGeom prst="mathEqual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BA76BF-5A67-4617-808B-EE1B803932C1}"/>
              </a:ext>
            </a:extLst>
          </p:cNvPr>
          <p:cNvSpPr/>
          <p:nvPr/>
        </p:nvSpPr>
        <p:spPr>
          <a:xfrm>
            <a:off x="6814492" y="3429000"/>
            <a:ext cx="720080" cy="7200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CECF78-18C5-4299-A387-D46357E78EC6}"/>
              </a:ext>
            </a:extLst>
          </p:cNvPr>
          <p:cNvSpPr/>
          <p:nvPr/>
        </p:nvSpPr>
        <p:spPr>
          <a:xfrm>
            <a:off x="6814492" y="4149080"/>
            <a:ext cx="720080" cy="720080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F90DAB-CB9E-4AE4-AC50-C68BBA03C8B4}"/>
              </a:ext>
            </a:extLst>
          </p:cNvPr>
          <p:cNvSpPr/>
          <p:nvPr/>
        </p:nvSpPr>
        <p:spPr>
          <a:xfrm>
            <a:off x="6814492" y="4869160"/>
            <a:ext cx="720080" cy="72008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9DCDDB-6E53-4B6C-875D-AC3049A44A52}"/>
              </a:ext>
            </a:extLst>
          </p:cNvPr>
          <p:cNvSpPr/>
          <p:nvPr/>
        </p:nvSpPr>
        <p:spPr>
          <a:xfrm>
            <a:off x="7534572" y="4869160"/>
            <a:ext cx="720080" cy="720080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4567E3-9454-49BB-9C6A-EF011214C34E}"/>
              </a:ext>
            </a:extLst>
          </p:cNvPr>
          <p:cNvSpPr/>
          <p:nvPr/>
        </p:nvSpPr>
        <p:spPr>
          <a:xfrm>
            <a:off x="7534572" y="4149080"/>
            <a:ext cx="720080" cy="720080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D220EC-765C-43BC-972B-691C4BFC0C0F}"/>
              </a:ext>
            </a:extLst>
          </p:cNvPr>
          <p:cNvSpPr/>
          <p:nvPr/>
        </p:nvSpPr>
        <p:spPr>
          <a:xfrm>
            <a:off x="7534572" y="3429000"/>
            <a:ext cx="720080" cy="720080"/>
          </a:xfrm>
          <a:prstGeom prst="ellipse">
            <a:avLst/>
          </a:prstGeom>
          <a:solidFill>
            <a:schemeClr val="accent1">
              <a:alpha val="8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97E4DF-6C31-47F4-8962-2CA88947484A}"/>
              </a:ext>
            </a:extLst>
          </p:cNvPr>
          <p:cNvSpPr/>
          <p:nvPr/>
        </p:nvSpPr>
        <p:spPr>
          <a:xfrm>
            <a:off x="825465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902573-450C-481E-8A4C-FF79ACBD8F92}"/>
              </a:ext>
            </a:extLst>
          </p:cNvPr>
          <p:cNvSpPr/>
          <p:nvPr/>
        </p:nvSpPr>
        <p:spPr>
          <a:xfrm>
            <a:off x="8254652" y="4149080"/>
            <a:ext cx="720080" cy="720080"/>
          </a:xfrm>
          <a:prstGeom prst="ellipse">
            <a:avLst/>
          </a:prstGeom>
          <a:solidFill>
            <a:schemeClr val="accent1">
              <a:alpha val="7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93033A-7B7A-4A7D-8BC3-C3792BDB452A}"/>
              </a:ext>
            </a:extLst>
          </p:cNvPr>
          <p:cNvSpPr/>
          <p:nvPr/>
        </p:nvSpPr>
        <p:spPr>
          <a:xfrm>
            <a:off x="8254652" y="486916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42AB-F5FE-44BE-B323-C796A1E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73F4-A20C-465B-8B7A-61F92BBE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Learn which variable the network can forget</a:t>
            </a:r>
          </a:p>
          <a:p>
            <a:r>
              <a:rPr lang="en-US" dirty="0"/>
              <a:t>Content-Based attention: the data create the attention map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881F8-0815-46CD-AE29-F90E88005166}"/>
              </a:ext>
            </a:extLst>
          </p:cNvPr>
          <p:cNvSpPr/>
          <p:nvPr/>
        </p:nvSpPr>
        <p:spPr>
          <a:xfrm>
            <a:off x="105385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31BB14-3247-4DB0-8A6D-BA3D880CBF16}"/>
              </a:ext>
            </a:extLst>
          </p:cNvPr>
          <p:cNvSpPr/>
          <p:nvPr/>
        </p:nvSpPr>
        <p:spPr>
          <a:xfrm>
            <a:off x="1053852" y="414908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9E44A8-E17C-466B-B307-9ADB7442BE72}"/>
              </a:ext>
            </a:extLst>
          </p:cNvPr>
          <p:cNvSpPr/>
          <p:nvPr/>
        </p:nvSpPr>
        <p:spPr>
          <a:xfrm>
            <a:off x="1053852" y="486916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3F256A-4EC3-4BA9-A3C3-1EB6B9B04FEF}"/>
              </a:ext>
            </a:extLst>
          </p:cNvPr>
          <p:cNvSpPr/>
          <p:nvPr/>
        </p:nvSpPr>
        <p:spPr>
          <a:xfrm>
            <a:off x="1773932" y="486916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CEE352-F944-4F99-928C-25D6DA25197A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474ACA-A449-454F-8B0C-D93C58F7BEEA}"/>
              </a:ext>
            </a:extLst>
          </p:cNvPr>
          <p:cNvSpPr/>
          <p:nvPr/>
        </p:nvSpPr>
        <p:spPr>
          <a:xfrm>
            <a:off x="177393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1EC150-43BF-4974-A38A-A9CAB8B343E8}"/>
              </a:ext>
            </a:extLst>
          </p:cNvPr>
          <p:cNvSpPr/>
          <p:nvPr/>
        </p:nvSpPr>
        <p:spPr>
          <a:xfrm>
            <a:off x="249401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272AE6-28F5-4EAB-BAD0-029B1174C008}"/>
              </a:ext>
            </a:extLst>
          </p:cNvPr>
          <p:cNvSpPr/>
          <p:nvPr/>
        </p:nvSpPr>
        <p:spPr>
          <a:xfrm>
            <a:off x="2494012" y="414908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5C3843-B5E7-4246-8834-F4A7C2744AD6}"/>
              </a:ext>
            </a:extLst>
          </p:cNvPr>
          <p:cNvSpPr/>
          <p:nvPr/>
        </p:nvSpPr>
        <p:spPr>
          <a:xfrm>
            <a:off x="2494012" y="486916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02E270-3229-4BBA-9629-88EFE4D5E289}"/>
              </a:ext>
            </a:extLst>
          </p:cNvPr>
          <p:cNvSpPr/>
          <p:nvPr/>
        </p:nvSpPr>
        <p:spPr>
          <a:xfrm>
            <a:off x="3934172" y="3429000"/>
            <a:ext cx="720080" cy="720080"/>
          </a:xfrm>
          <a:prstGeom prst="ellipse">
            <a:avLst/>
          </a:prstGeom>
          <a:solidFill>
            <a:schemeClr val="accent6">
              <a:alpha val="5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035A78-0C88-4F2D-9C7E-9069551A3F3C}"/>
              </a:ext>
            </a:extLst>
          </p:cNvPr>
          <p:cNvSpPr/>
          <p:nvPr/>
        </p:nvSpPr>
        <p:spPr>
          <a:xfrm>
            <a:off x="3934172" y="4149080"/>
            <a:ext cx="720080" cy="7200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0F72FF-FEBE-41DF-BF17-D0C1D5E9CD48}"/>
              </a:ext>
            </a:extLst>
          </p:cNvPr>
          <p:cNvSpPr/>
          <p:nvPr/>
        </p:nvSpPr>
        <p:spPr>
          <a:xfrm>
            <a:off x="3934172" y="4869160"/>
            <a:ext cx="720080" cy="7200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F1B66-3C25-4FF8-8C60-CEE55946BE6B}"/>
              </a:ext>
            </a:extLst>
          </p:cNvPr>
          <p:cNvSpPr/>
          <p:nvPr/>
        </p:nvSpPr>
        <p:spPr>
          <a:xfrm>
            <a:off x="4654252" y="4869160"/>
            <a:ext cx="720080" cy="720080"/>
          </a:xfrm>
          <a:prstGeom prst="ellipse">
            <a:avLst/>
          </a:prstGeom>
          <a:solidFill>
            <a:schemeClr val="accent6">
              <a:alpha val="6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D49B8-9C9A-4715-8DEF-E7BFB902734D}"/>
              </a:ext>
            </a:extLst>
          </p:cNvPr>
          <p:cNvSpPr/>
          <p:nvPr/>
        </p:nvSpPr>
        <p:spPr>
          <a:xfrm>
            <a:off x="4654252" y="4149080"/>
            <a:ext cx="720080" cy="720080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DAAA51-B4F6-4141-A996-C21FF1DBA3D8}"/>
              </a:ext>
            </a:extLst>
          </p:cNvPr>
          <p:cNvSpPr/>
          <p:nvPr/>
        </p:nvSpPr>
        <p:spPr>
          <a:xfrm>
            <a:off x="4654252" y="3429000"/>
            <a:ext cx="720080" cy="720080"/>
          </a:xfrm>
          <a:prstGeom prst="ellipse">
            <a:avLst/>
          </a:prstGeom>
          <a:solidFill>
            <a:schemeClr val="accent6">
              <a:alpha val="8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FC4849-16F0-40E7-B1D1-E7FA16BA4378}"/>
              </a:ext>
            </a:extLst>
          </p:cNvPr>
          <p:cNvSpPr/>
          <p:nvPr/>
        </p:nvSpPr>
        <p:spPr>
          <a:xfrm>
            <a:off x="5374332" y="3429000"/>
            <a:ext cx="720080" cy="720080"/>
          </a:xfrm>
          <a:prstGeom prst="ellipse">
            <a:avLst/>
          </a:prstGeom>
          <a:solidFill>
            <a:schemeClr val="accent6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F51F73-2F76-40D2-93FF-3AFA6E5416A9}"/>
              </a:ext>
            </a:extLst>
          </p:cNvPr>
          <p:cNvSpPr/>
          <p:nvPr/>
        </p:nvSpPr>
        <p:spPr>
          <a:xfrm>
            <a:off x="5374332" y="4149080"/>
            <a:ext cx="720080" cy="720080"/>
          </a:xfrm>
          <a:prstGeom prst="ellipse">
            <a:avLst/>
          </a:prstGeom>
          <a:solidFill>
            <a:schemeClr val="accent6">
              <a:alpha val="7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51D49D-F248-471C-95B0-1AA6781F2602}"/>
              </a:ext>
            </a:extLst>
          </p:cNvPr>
          <p:cNvSpPr/>
          <p:nvPr/>
        </p:nvSpPr>
        <p:spPr>
          <a:xfrm>
            <a:off x="5374332" y="4869160"/>
            <a:ext cx="720080" cy="720080"/>
          </a:xfrm>
          <a:prstGeom prst="ellipse">
            <a:avLst/>
          </a:prstGeom>
          <a:solidFill>
            <a:schemeClr val="accent6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498624C7-B75B-4D75-B42D-ED4DBBF4A437}"/>
              </a:ext>
            </a:extLst>
          </p:cNvPr>
          <p:cNvSpPr/>
          <p:nvPr/>
        </p:nvSpPr>
        <p:spPr>
          <a:xfrm>
            <a:off x="3142084" y="4077072"/>
            <a:ext cx="864096" cy="864096"/>
          </a:xfrm>
          <a:prstGeom prst="mathMultiply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FEDE4B56-E1F3-463C-87C7-39B77413E0A6}"/>
              </a:ext>
            </a:extLst>
          </p:cNvPr>
          <p:cNvSpPr/>
          <p:nvPr/>
        </p:nvSpPr>
        <p:spPr>
          <a:xfrm>
            <a:off x="6094412" y="4221088"/>
            <a:ext cx="720080" cy="576064"/>
          </a:xfrm>
          <a:prstGeom prst="mathEqual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BA76BF-5A67-4617-808B-EE1B803932C1}"/>
              </a:ext>
            </a:extLst>
          </p:cNvPr>
          <p:cNvSpPr/>
          <p:nvPr/>
        </p:nvSpPr>
        <p:spPr>
          <a:xfrm>
            <a:off x="6814492" y="3429000"/>
            <a:ext cx="720080" cy="7200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CECF78-18C5-4299-A387-D46357E78EC6}"/>
              </a:ext>
            </a:extLst>
          </p:cNvPr>
          <p:cNvSpPr/>
          <p:nvPr/>
        </p:nvSpPr>
        <p:spPr>
          <a:xfrm>
            <a:off x="6814492" y="4149080"/>
            <a:ext cx="720080" cy="720080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F90DAB-CB9E-4AE4-AC50-C68BBA03C8B4}"/>
              </a:ext>
            </a:extLst>
          </p:cNvPr>
          <p:cNvSpPr/>
          <p:nvPr/>
        </p:nvSpPr>
        <p:spPr>
          <a:xfrm>
            <a:off x="6814492" y="4869160"/>
            <a:ext cx="720080" cy="72008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9DCDDB-6E53-4B6C-875D-AC3049A44A52}"/>
              </a:ext>
            </a:extLst>
          </p:cNvPr>
          <p:cNvSpPr/>
          <p:nvPr/>
        </p:nvSpPr>
        <p:spPr>
          <a:xfrm>
            <a:off x="7534572" y="4869160"/>
            <a:ext cx="720080" cy="720080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4567E3-9454-49BB-9C6A-EF011214C34E}"/>
              </a:ext>
            </a:extLst>
          </p:cNvPr>
          <p:cNvSpPr/>
          <p:nvPr/>
        </p:nvSpPr>
        <p:spPr>
          <a:xfrm>
            <a:off x="7534572" y="4149080"/>
            <a:ext cx="720080" cy="720080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D220EC-765C-43BC-972B-691C4BFC0C0F}"/>
              </a:ext>
            </a:extLst>
          </p:cNvPr>
          <p:cNvSpPr/>
          <p:nvPr/>
        </p:nvSpPr>
        <p:spPr>
          <a:xfrm>
            <a:off x="7534572" y="3429000"/>
            <a:ext cx="720080" cy="720080"/>
          </a:xfrm>
          <a:prstGeom prst="ellipse">
            <a:avLst/>
          </a:prstGeom>
          <a:solidFill>
            <a:schemeClr val="accent1">
              <a:alpha val="8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97E4DF-6C31-47F4-8962-2CA88947484A}"/>
              </a:ext>
            </a:extLst>
          </p:cNvPr>
          <p:cNvSpPr/>
          <p:nvPr/>
        </p:nvSpPr>
        <p:spPr>
          <a:xfrm>
            <a:off x="8254652" y="342900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902573-450C-481E-8A4C-FF79ACBD8F92}"/>
              </a:ext>
            </a:extLst>
          </p:cNvPr>
          <p:cNvSpPr/>
          <p:nvPr/>
        </p:nvSpPr>
        <p:spPr>
          <a:xfrm>
            <a:off x="8254652" y="4149080"/>
            <a:ext cx="720080" cy="720080"/>
          </a:xfrm>
          <a:prstGeom prst="ellipse">
            <a:avLst/>
          </a:prstGeom>
          <a:solidFill>
            <a:schemeClr val="accent1">
              <a:alpha val="7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93033A-7B7A-4A7D-8BC3-C3792BDB452A}"/>
              </a:ext>
            </a:extLst>
          </p:cNvPr>
          <p:cNvSpPr/>
          <p:nvPr/>
        </p:nvSpPr>
        <p:spPr>
          <a:xfrm>
            <a:off x="8254652" y="486916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F60C44A1-726B-43F3-8C3B-24C548B95659}"/>
              </a:ext>
            </a:extLst>
          </p:cNvPr>
          <p:cNvSpPr/>
          <p:nvPr/>
        </p:nvSpPr>
        <p:spPr>
          <a:xfrm>
            <a:off x="1989956" y="5661248"/>
            <a:ext cx="3312368" cy="1008112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5575-D6FE-456E-9446-4F4FD5D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86E8-FEF8-40D2-8417-2B6B42DF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principle: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328C8-B76E-4463-9EE3-FDD4D715FDCE}"/>
              </a:ext>
            </a:extLst>
          </p:cNvPr>
          <p:cNvSpPr/>
          <p:nvPr/>
        </p:nvSpPr>
        <p:spPr>
          <a:xfrm>
            <a:off x="1773932" y="378904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1</a:t>
            </a:r>
            <a:endParaRPr lang="en-CH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CFFAEE-E505-46BF-8AF6-B389000104BC}"/>
              </a:ext>
            </a:extLst>
          </p:cNvPr>
          <p:cNvSpPr/>
          <p:nvPr/>
        </p:nvSpPr>
        <p:spPr>
          <a:xfrm>
            <a:off x="3934172" y="486916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F29599-1E0A-4B40-85CC-5456FF02C9B5}"/>
              </a:ext>
            </a:extLst>
          </p:cNvPr>
          <p:cNvSpPr/>
          <p:nvPr/>
        </p:nvSpPr>
        <p:spPr>
          <a:xfrm>
            <a:off x="1773932" y="4581128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2</a:t>
            </a:r>
            <a:endParaRPr lang="en-CH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A85023-3BB3-41F3-8BEE-3C9B0D1E0169}"/>
              </a:ext>
            </a:extLst>
          </p:cNvPr>
          <p:cNvSpPr/>
          <p:nvPr/>
        </p:nvSpPr>
        <p:spPr>
          <a:xfrm>
            <a:off x="3934172" y="5661248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8DCFAD-B148-4479-8055-8679A60C76B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494012" y="4941168"/>
            <a:ext cx="1440160" cy="108012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5C2D6-DDC5-4C52-AE71-FBC298702F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494012" y="4149080"/>
            <a:ext cx="1440160" cy="108012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4F01804-E189-4D29-BD75-D8665CFF69DB}"/>
              </a:ext>
            </a:extLst>
          </p:cNvPr>
          <p:cNvSpPr/>
          <p:nvPr/>
        </p:nvSpPr>
        <p:spPr>
          <a:xfrm>
            <a:off x="3977825" y="2492896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BEA52C-8065-4E14-95D5-72FF47EA1198}"/>
              </a:ext>
            </a:extLst>
          </p:cNvPr>
          <p:cNvSpPr/>
          <p:nvPr/>
        </p:nvSpPr>
        <p:spPr>
          <a:xfrm>
            <a:off x="3977825" y="328498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4C6995-07BE-4FD9-AF1E-ADC40031D7DE}"/>
              </a:ext>
            </a:extLst>
          </p:cNvPr>
          <p:cNvCxnSpPr>
            <a:cxnSpLocks/>
            <a:stCxn id="10" idx="6"/>
            <a:endCxn id="38" idx="2"/>
          </p:cNvCxnSpPr>
          <p:nvPr/>
        </p:nvCxnSpPr>
        <p:spPr>
          <a:xfrm flipV="1">
            <a:off x="2494012" y="3645024"/>
            <a:ext cx="1483813" cy="1296144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86DBA-2398-4236-B695-4AE893C742E8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 flipV="1">
            <a:off x="2494012" y="2852936"/>
            <a:ext cx="1483813" cy="1296144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B82BAC8-2786-4798-B5D3-3BD8620730D0}"/>
              </a:ext>
            </a:extLst>
          </p:cNvPr>
          <p:cNvSpPr/>
          <p:nvPr/>
        </p:nvSpPr>
        <p:spPr>
          <a:xfrm>
            <a:off x="1568080" y="3645024"/>
            <a:ext cx="1080120" cy="2169393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E92FD42-D2EE-47B2-8815-8064F36BE240}"/>
              </a:ext>
            </a:extLst>
          </p:cNvPr>
          <p:cNvSpPr/>
          <p:nvPr/>
        </p:nvSpPr>
        <p:spPr>
          <a:xfrm>
            <a:off x="3790156" y="2420888"/>
            <a:ext cx="1440160" cy="1800199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BCF6662-10BA-4F3A-97AC-E07B8F4FD05F}"/>
              </a:ext>
            </a:extLst>
          </p:cNvPr>
          <p:cNvSpPr/>
          <p:nvPr/>
        </p:nvSpPr>
        <p:spPr>
          <a:xfrm>
            <a:off x="3790156" y="4725144"/>
            <a:ext cx="1440160" cy="1881361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51903D-121C-4A48-9B84-7FE47C36376B}"/>
              </a:ext>
            </a:extLst>
          </p:cNvPr>
          <p:cNvSpPr txBox="1"/>
          <p:nvPr/>
        </p:nvSpPr>
        <p:spPr>
          <a:xfrm>
            <a:off x="1629916" y="5373216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87E22C-D7E3-4413-A2BA-311074E0D0DE}"/>
              </a:ext>
            </a:extLst>
          </p:cNvPr>
          <p:cNvSpPr txBox="1"/>
          <p:nvPr/>
        </p:nvSpPr>
        <p:spPr>
          <a:xfrm rot="16200000">
            <a:off x="4696831" y="5512996"/>
            <a:ext cx="6276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key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6B3A0F-31AA-4653-BF72-95F496F81EAC}"/>
              </a:ext>
            </a:extLst>
          </p:cNvPr>
          <p:cNvSpPr txBox="1"/>
          <p:nvPr/>
        </p:nvSpPr>
        <p:spPr>
          <a:xfrm rot="16200000">
            <a:off x="4579266" y="3215954"/>
            <a:ext cx="8627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358B56F-4E33-4079-A13B-EAC12D48137A}"/>
              </a:ext>
            </a:extLst>
          </p:cNvPr>
          <p:cNvSpPr/>
          <p:nvPr/>
        </p:nvSpPr>
        <p:spPr>
          <a:xfrm>
            <a:off x="5590356" y="3645024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59979A7-44F1-4364-AB84-23A285C15EDD}"/>
              </a:ext>
            </a:extLst>
          </p:cNvPr>
          <p:cNvSpPr/>
          <p:nvPr/>
        </p:nvSpPr>
        <p:spPr>
          <a:xfrm>
            <a:off x="5590356" y="4437112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1667A5C-54C7-4878-9F39-216A78935366}"/>
              </a:ext>
            </a:extLst>
          </p:cNvPr>
          <p:cNvSpPr/>
          <p:nvPr/>
        </p:nvSpPr>
        <p:spPr>
          <a:xfrm>
            <a:off x="5446340" y="3501008"/>
            <a:ext cx="1440160" cy="1881361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BC392F-E6D9-4ECD-8256-A2D7AF4D8C10}"/>
              </a:ext>
            </a:extLst>
          </p:cNvPr>
          <p:cNvSpPr txBox="1"/>
          <p:nvPr/>
        </p:nvSpPr>
        <p:spPr>
          <a:xfrm rot="16200000">
            <a:off x="6179346" y="4288860"/>
            <a:ext cx="9749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Query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642DD0-F2CE-42F8-A8D9-E25C44B45B5E}"/>
              </a:ext>
            </a:extLst>
          </p:cNvPr>
          <p:cNvCxnSpPr>
            <a:cxnSpLocks/>
            <a:stCxn id="7" idx="6"/>
            <a:endCxn id="76" idx="3"/>
          </p:cNvCxnSpPr>
          <p:nvPr/>
        </p:nvCxnSpPr>
        <p:spPr>
          <a:xfrm>
            <a:off x="2494012" y="4149080"/>
            <a:ext cx="3201797" cy="110571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4749B90-07B6-4A9B-884C-EC21C97A2D8C}"/>
              </a:ext>
            </a:extLst>
          </p:cNvPr>
          <p:cNvCxnSpPr>
            <a:cxnSpLocks/>
            <a:stCxn id="10" idx="6"/>
            <a:endCxn id="77" idx="1"/>
          </p:cNvCxnSpPr>
          <p:nvPr/>
        </p:nvCxnSpPr>
        <p:spPr>
          <a:xfrm flipV="1">
            <a:off x="2494012" y="4542565"/>
            <a:ext cx="3201797" cy="398603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5575-D6FE-456E-9446-4F4FD5D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86E8-FEF8-40D2-8417-2B6B42DF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principle: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represent all the data, from all the different time steps and all the different variables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CFFAEE-E505-46BF-8AF6-B389000104BC}"/>
              </a:ext>
            </a:extLst>
          </p:cNvPr>
          <p:cNvSpPr/>
          <p:nvPr/>
        </p:nvSpPr>
        <p:spPr>
          <a:xfrm>
            <a:off x="3934172" y="486916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</a:t>
            </a:r>
            <a:endParaRPr lang="en-CH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5C2D6-DDC5-4C52-AE71-FBC298702F7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494012" y="4509120"/>
            <a:ext cx="1440160" cy="72008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8BEA52C-8065-4E14-95D5-72FF47EA1198}"/>
              </a:ext>
            </a:extLst>
          </p:cNvPr>
          <p:cNvSpPr/>
          <p:nvPr/>
        </p:nvSpPr>
        <p:spPr>
          <a:xfrm>
            <a:off x="3934172" y="342900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</a:t>
            </a:r>
            <a:endParaRPr lang="en-CH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403671-EA95-44B4-808E-635F03AB3089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 flipV="1">
            <a:off x="2494012" y="3789040"/>
            <a:ext cx="1440160" cy="72008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B82BAC8-2786-4798-B5D3-3BD8620730D0}"/>
              </a:ext>
            </a:extLst>
          </p:cNvPr>
          <p:cNvSpPr/>
          <p:nvPr/>
        </p:nvSpPr>
        <p:spPr>
          <a:xfrm>
            <a:off x="1568080" y="3645025"/>
            <a:ext cx="1080120" cy="1656184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51903D-121C-4A48-9B84-7FE47C36376B}"/>
              </a:ext>
            </a:extLst>
          </p:cNvPr>
          <p:cNvSpPr txBox="1"/>
          <p:nvPr/>
        </p:nvSpPr>
        <p:spPr>
          <a:xfrm>
            <a:off x="1701924" y="4869160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5D19D6-C802-43B4-BAA4-401E81385361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  <a:endParaRPr lang="en-CH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AE3F27-E3C7-4AAF-960F-A35B2A305A02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4654252" y="3789040"/>
            <a:ext cx="3240360" cy="36004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C1ED60-850C-4F87-87C3-826F5A32A1C0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>
            <a:off x="4654252" y="4509120"/>
            <a:ext cx="742082" cy="333952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FE521D7-7773-446C-A217-B67D3AA0EAC3}"/>
              </a:ext>
            </a:extLst>
          </p:cNvPr>
          <p:cNvSpPr/>
          <p:nvPr/>
        </p:nvSpPr>
        <p:spPr>
          <a:xfrm>
            <a:off x="969481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</a:t>
            </a:r>
            <a:endParaRPr lang="en-CH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C14FB7-8B91-4174-97FA-E99FAA6D210A}"/>
              </a:ext>
            </a:extLst>
          </p:cNvPr>
          <p:cNvCxnSpPr>
            <a:cxnSpLocks/>
            <a:stCxn id="83" idx="6"/>
            <a:endCxn id="45" idx="2"/>
          </p:cNvCxnSpPr>
          <p:nvPr/>
        </p:nvCxnSpPr>
        <p:spPr>
          <a:xfrm>
            <a:off x="8614692" y="4149080"/>
            <a:ext cx="108012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AE9DF63-0DCE-4CF3-AB2A-3C8EE4B73C0D}"/>
              </a:ext>
            </a:extLst>
          </p:cNvPr>
          <p:cNvSpPr/>
          <p:nvPr/>
        </p:nvSpPr>
        <p:spPr>
          <a:xfrm>
            <a:off x="3934172" y="4149080"/>
            <a:ext cx="720080" cy="720080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</a:t>
            </a:r>
            <a:endParaRPr lang="en-CH" b="1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F8EEA0-2A6C-4EC2-87B9-4DA68ABBC75F}"/>
              </a:ext>
            </a:extLst>
          </p:cNvPr>
          <p:cNvCxnSpPr>
            <a:cxnSpLocks/>
            <a:stCxn id="32" idx="6"/>
            <a:endCxn id="47" idx="2"/>
          </p:cNvCxnSpPr>
          <p:nvPr/>
        </p:nvCxnSpPr>
        <p:spPr>
          <a:xfrm>
            <a:off x="2494012" y="4509120"/>
            <a:ext cx="144016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8AF1D1-7BCC-4C45-BD2E-129E9CF82044}"/>
              </a:ext>
            </a:extLst>
          </p:cNvPr>
          <p:cNvCxnSpPr>
            <a:cxnSpLocks/>
            <a:stCxn id="9" idx="6"/>
            <a:endCxn id="49" idx="2"/>
          </p:cNvCxnSpPr>
          <p:nvPr/>
        </p:nvCxnSpPr>
        <p:spPr>
          <a:xfrm flipV="1">
            <a:off x="4654252" y="4843072"/>
            <a:ext cx="742082" cy="38612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Summing Junction 48">
            <a:extLst>
              <a:ext uri="{FF2B5EF4-FFF2-40B4-BE49-F238E27FC236}">
                <a16:creationId xmlns:a16="http://schemas.microsoft.com/office/drawing/2014/main" id="{166FE717-BB4F-485E-AB67-8797A3DBC3EA}"/>
              </a:ext>
            </a:extLst>
          </p:cNvPr>
          <p:cNvSpPr/>
          <p:nvPr/>
        </p:nvSpPr>
        <p:spPr>
          <a:xfrm>
            <a:off x="5396334" y="4483032"/>
            <a:ext cx="720080" cy="720080"/>
          </a:xfrm>
          <a:prstGeom prst="flowChartSummingJunction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Pentagon 76">
            <a:extLst>
              <a:ext uri="{FF2B5EF4-FFF2-40B4-BE49-F238E27FC236}">
                <a16:creationId xmlns:a16="http://schemas.microsoft.com/office/drawing/2014/main" id="{BF6BEEDE-1D46-40B7-BCE9-9A4355C7C985}"/>
              </a:ext>
            </a:extLst>
          </p:cNvPr>
          <p:cNvSpPr/>
          <p:nvPr/>
        </p:nvSpPr>
        <p:spPr>
          <a:xfrm>
            <a:off x="6382444" y="4509120"/>
            <a:ext cx="1008112" cy="648072"/>
          </a:xfrm>
          <a:prstGeom prst="homePlat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57BBAED-884A-4464-84E4-7A3E57695500}"/>
              </a:ext>
            </a:extLst>
          </p:cNvPr>
          <p:cNvCxnSpPr>
            <a:cxnSpLocks/>
            <a:stCxn id="49" idx="6"/>
            <a:endCxn id="77" idx="1"/>
          </p:cNvCxnSpPr>
          <p:nvPr/>
        </p:nvCxnSpPr>
        <p:spPr>
          <a:xfrm flipV="1">
            <a:off x="6116414" y="4833156"/>
            <a:ext cx="266030" cy="9916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Summing Junction 82">
            <a:extLst>
              <a:ext uri="{FF2B5EF4-FFF2-40B4-BE49-F238E27FC236}">
                <a16:creationId xmlns:a16="http://schemas.microsoft.com/office/drawing/2014/main" id="{071ACF79-B631-4CDE-BEBD-FA3E1156D14D}"/>
              </a:ext>
            </a:extLst>
          </p:cNvPr>
          <p:cNvSpPr/>
          <p:nvPr/>
        </p:nvSpPr>
        <p:spPr>
          <a:xfrm>
            <a:off x="7894612" y="3789040"/>
            <a:ext cx="720080" cy="720080"/>
          </a:xfrm>
          <a:prstGeom prst="flowChartSummingJunction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91DF99-E08B-4909-8EB0-82CD251AF937}"/>
              </a:ext>
            </a:extLst>
          </p:cNvPr>
          <p:cNvCxnSpPr>
            <a:cxnSpLocks/>
            <a:stCxn id="77" idx="3"/>
            <a:endCxn id="83" idx="2"/>
          </p:cNvCxnSpPr>
          <p:nvPr/>
        </p:nvCxnSpPr>
        <p:spPr>
          <a:xfrm flipV="1">
            <a:off x="7390556" y="4149080"/>
            <a:ext cx="504056" cy="684076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2696AB5-6A8B-41F5-A725-366F131B3867}"/>
              </a:ext>
            </a:extLst>
          </p:cNvPr>
          <p:cNvSpPr/>
          <p:nvPr/>
        </p:nvSpPr>
        <p:spPr>
          <a:xfrm>
            <a:off x="3070076" y="3284984"/>
            <a:ext cx="5832648" cy="2592288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381CE6-CC27-4747-9312-557E67804951}"/>
              </a:ext>
            </a:extLst>
          </p:cNvPr>
          <p:cNvSpPr txBox="1"/>
          <p:nvPr/>
        </p:nvSpPr>
        <p:spPr>
          <a:xfrm>
            <a:off x="6526460" y="5373216"/>
            <a:ext cx="21098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Attention head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BF67A37-776A-428A-93A9-BDBABC856EDC}"/>
              </a:ext>
            </a:extLst>
          </p:cNvPr>
          <p:cNvGrpSpPr/>
          <p:nvPr/>
        </p:nvGrpSpPr>
        <p:grpSpPr>
          <a:xfrm>
            <a:off x="7534572" y="4653136"/>
            <a:ext cx="432048" cy="432048"/>
            <a:chOff x="3934172" y="3429000"/>
            <a:chExt cx="2160240" cy="21602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DC5A424-AD2A-4626-AE42-8D70A6066EC2}"/>
                </a:ext>
              </a:extLst>
            </p:cNvPr>
            <p:cNvSpPr/>
            <p:nvPr/>
          </p:nvSpPr>
          <p:spPr>
            <a:xfrm>
              <a:off x="3934172" y="3429000"/>
              <a:ext cx="720080" cy="720080"/>
            </a:xfrm>
            <a:prstGeom prst="ellipse">
              <a:avLst/>
            </a:prstGeom>
            <a:solidFill>
              <a:schemeClr val="accent6">
                <a:alpha val="5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0F23315-0504-4C04-96AC-968F3F463C47}"/>
                </a:ext>
              </a:extLst>
            </p:cNvPr>
            <p:cNvSpPr/>
            <p:nvPr/>
          </p:nvSpPr>
          <p:spPr>
            <a:xfrm>
              <a:off x="3934172" y="4149080"/>
              <a:ext cx="720080" cy="720080"/>
            </a:xfrm>
            <a:prstGeom prst="ellipse">
              <a:avLst/>
            </a:prstGeom>
            <a:solidFill>
              <a:schemeClr val="accent6">
                <a:alpha val="5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BF25C25-0B8F-4A96-B73A-1C22B03B246D}"/>
                </a:ext>
              </a:extLst>
            </p:cNvPr>
            <p:cNvSpPr/>
            <p:nvPr/>
          </p:nvSpPr>
          <p:spPr>
            <a:xfrm>
              <a:off x="3934172" y="4869160"/>
              <a:ext cx="720080" cy="720080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486AF33-9E38-46EC-852B-F722076B9FB4}"/>
                </a:ext>
              </a:extLst>
            </p:cNvPr>
            <p:cNvSpPr/>
            <p:nvPr/>
          </p:nvSpPr>
          <p:spPr>
            <a:xfrm>
              <a:off x="4654252" y="4869160"/>
              <a:ext cx="720080" cy="720080"/>
            </a:xfrm>
            <a:prstGeom prst="ellipse">
              <a:avLst/>
            </a:prstGeom>
            <a:solidFill>
              <a:schemeClr val="accent6">
                <a:alpha val="61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759735-CD2C-4E71-8083-BDA67B31CDBE}"/>
                </a:ext>
              </a:extLst>
            </p:cNvPr>
            <p:cNvSpPr/>
            <p:nvPr/>
          </p:nvSpPr>
          <p:spPr>
            <a:xfrm>
              <a:off x="4654252" y="4149080"/>
              <a:ext cx="720080" cy="720080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4D16630-5B39-4042-93D8-73369C23442B}"/>
                </a:ext>
              </a:extLst>
            </p:cNvPr>
            <p:cNvSpPr/>
            <p:nvPr/>
          </p:nvSpPr>
          <p:spPr>
            <a:xfrm>
              <a:off x="4654252" y="3429000"/>
              <a:ext cx="720080" cy="720080"/>
            </a:xfrm>
            <a:prstGeom prst="ellipse">
              <a:avLst/>
            </a:prstGeom>
            <a:solidFill>
              <a:schemeClr val="accent6">
                <a:alpha val="8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D42AF22-3AF9-41BE-BA52-C5F217395197}"/>
                </a:ext>
              </a:extLst>
            </p:cNvPr>
            <p:cNvSpPr/>
            <p:nvPr/>
          </p:nvSpPr>
          <p:spPr>
            <a:xfrm>
              <a:off x="5374332" y="3429000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1493280-40D1-4FE9-9D5B-6C086BD5939C}"/>
                </a:ext>
              </a:extLst>
            </p:cNvPr>
            <p:cNvSpPr/>
            <p:nvPr/>
          </p:nvSpPr>
          <p:spPr>
            <a:xfrm>
              <a:off x="5374332" y="4149080"/>
              <a:ext cx="720080" cy="720080"/>
            </a:xfrm>
            <a:prstGeom prst="ellipse">
              <a:avLst/>
            </a:prstGeom>
            <a:solidFill>
              <a:schemeClr val="accent6">
                <a:alpha val="77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6C67968-1956-4C4A-8283-A583E45C6F41}"/>
                </a:ext>
              </a:extLst>
            </p:cNvPr>
            <p:cNvSpPr/>
            <p:nvPr/>
          </p:nvSpPr>
          <p:spPr>
            <a:xfrm>
              <a:off x="5374332" y="4869160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DA4CDCF-7370-4EED-9EC3-3A6622369050}"/>
              </a:ext>
            </a:extLst>
          </p:cNvPr>
          <p:cNvGrpSpPr/>
          <p:nvPr/>
        </p:nvGrpSpPr>
        <p:grpSpPr>
          <a:xfrm>
            <a:off x="6094412" y="3429000"/>
            <a:ext cx="504056" cy="504056"/>
            <a:chOff x="1053852" y="3429000"/>
            <a:chExt cx="2160240" cy="216024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BB4EC7-DC70-4E24-ABAD-0B222686AF24}"/>
                </a:ext>
              </a:extLst>
            </p:cNvPr>
            <p:cNvSpPr/>
            <p:nvPr/>
          </p:nvSpPr>
          <p:spPr>
            <a:xfrm>
              <a:off x="1053852" y="342900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245839B-3E1A-488A-ACB0-C5F2DDD5137F}"/>
                </a:ext>
              </a:extLst>
            </p:cNvPr>
            <p:cNvSpPr/>
            <p:nvPr/>
          </p:nvSpPr>
          <p:spPr>
            <a:xfrm>
              <a:off x="1053852" y="414908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B28B63C-6A9E-4152-9251-D2CD45F68B2A}"/>
                </a:ext>
              </a:extLst>
            </p:cNvPr>
            <p:cNvSpPr/>
            <p:nvPr/>
          </p:nvSpPr>
          <p:spPr>
            <a:xfrm>
              <a:off x="1053852" y="486916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52B38AE-F089-4DB6-B290-1E948203F77F}"/>
                </a:ext>
              </a:extLst>
            </p:cNvPr>
            <p:cNvSpPr/>
            <p:nvPr/>
          </p:nvSpPr>
          <p:spPr>
            <a:xfrm>
              <a:off x="1773932" y="486916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5902A60-34F3-45A7-AF8A-7B0E6FD7517C}"/>
                </a:ext>
              </a:extLst>
            </p:cNvPr>
            <p:cNvSpPr/>
            <p:nvPr/>
          </p:nvSpPr>
          <p:spPr>
            <a:xfrm>
              <a:off x="1773932" y="414908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2C91B52-4853-4408-BDD3-098FD204EC0F}"/>
                </a:ext>
              </a:extLst>
            </p:cNvPr>
            <p:cNvSpPr/>
            <p:nvPr/>
          </p:nvSpPr>
          <p:spPr>
            <a:xfrm>
              <a:off x="1773932" y="342900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19C9A3F-F162-432F-8130-F8519F9F76AE}"/>
                </a:ext>
              </a:extLst>
            </p:cNvPr>
            <p:cNvSpPr/>
            <p:nvPr/>
          </p:nvSpPr>
          <p:spPr>
            <a:xfrm>
              <a:off x="2494012" y="342900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0E70C34-495F-445F-BB49-C5FE9C66B753}"/>
                </a:ext>
              </a:extLst>
            </p:cNvPr>
            <p:cNvSpPr/>
            <p:nvPr/>
          </p:nvSpPr>
          <p:spPr>
            <a:xfrm>
              <a:off x="2494012" y="414908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E1A466D-BB19-429A-8260-0C6DC119DB58}"/>
                </a:ext>
              </a:extLst>
            </p:cNvPr>
            <p:cNvSpPr/>
            <p:nvPr/>
          </p:nvSpPr>
          <p:spPr>
            <a:xfrm>
              <a:off x="2494012" y="486916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991D08D-E56F-41B4-B0BC-E6FAE467A807}"/>
              </a:ext>
            </a:extLst>
          </p:cNvPr>
          <p:cNvGrpSpPr/>
          <p:nvPr/>
        </p:nvGrpSpPr>
        <p:grpSpPr>
          <a:xfrm>
            <a:off x="9190756" y="3645024"/>
            <a:ext cx="432048" cy="432048"/>
            <a:chOff x="6814492" y="3429000"/>
            <a:chExt cx="2160240" cy="216024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9B2775F-FF10-4B23-9334-BF365CAA0965}"/>
                </a:ext>
              </a:extLst>
            </p:cNvPr>
            <p:cNvSpPr/>
            <p:nvPr/>
          </p:nvSpPr>
          <p:spPr>
            <a:xfrm>
              <a:off x="6814492" y="3429000"/>
              <a:ext cx="720080" cy="72008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F751C66-66F4-466F-8833-B707D5879884}"/>
                </a:ext>
              </a:extLst>
            </p:cNvPr>
            <p:cNvSpPr/>
            <p:nvPr/>
          </p:nvSpPr>
          <p:spPr>
            <a:xfrm>
              <a:off x="6814492" y="4149080"/>
              <a:ext cx="720080" cy="720080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48433B3-BD1A-4A4D-94B0-C775369B2473}"/>
                </a:ext>
              </a:extLst>
            </p:cNvPr>
            <p:cNvSpPr/>
            <p:nvPr/>
          </p:nvSpPr>
          <p:spPr>
            <a:xfrm>
              <a:off x="6814492" y="4869160"/>
              <a:ext cx="720080" cy="720080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05E4460-44C0-43A1-8D0D-8327DA3A542F}"/>
                </a:ext>
              </a:extLst>
            </p:cNvPr>
            <p:cNvSpPr/>
            <p:nvPr/>
          </p:nvSpPr>
          <p:spPr>
            <a:xfrm>
              <a:off x="7534572" y="4869160"/>
              <a:ext cx="720080" cy="720080"/>
            </a:xfrm>
            <a:prstGeom prst="ellipse">
              <a:avLst/>
            </a:prstGeom>
            <a:solidFill>
              <a:schemeClr val="accent1">
                <a:alpha val="61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36E69D1-BE32-435C-89F2-826518C1219E}"/>
                </a:ext>
              </a:extLst>
            </p:cNvPr>
            <p:cNvSpPr/>
            <p:nvPr/>
          </p:nvSpPr>
          <p:spPr>
            <a:xfrm>
              <a:off x="7534572" y="4149080"/>
              <a:ext cx="720080" cy="720080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EA05963-7899-498E-B3B6-043BBE2231BD}"/>
                </a:ext>
              </a:extLst>
            </p:cNvPr>
            <p:cNvSpPr/>
            <p:nvPr/>
          </p:nvSpPr>
          <p:spPr>
            <a:xfrm>
              <a:off x="7534572" y="3429000"/>
              <a:ext cx="720080" cy="720080"/>
            </a:xfrm>
            <a:prstGeom prst="ellipse">
              <a:avLst/>
            </a:prstGeom>
            <a:solidFill>
              <a:schemeClr val="accent1">
                <a:alpha val="8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C084053-153F-4C8C-B192-4661F79D91E9}"/>
                </a:ext>
              </a:extLst>
            </p:cNvPr>
            <p:cNvSpPr/>
            <p:nvPr/>
          </p:nvSpPr>
          <p:spPr>
            <a:xfrm>
              <a:off x="8254652" y="342900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5743F21-85EC-470F-8A46-DAD7CFE72623}"/>
                </a:ext>
              </a:extLst>
            </p:cNvPr>
            <p:cNvSpPr/>
            <p:nvPr/>
          </p:nvSpPr>
          <p:spPr>
            <a:xfrm>
              <a:off x="8254652" y="4149080"/>
              <a:ext cx="720080" cy="720080"/>
            </a:xfrm>
            <a:prstGeom prst="ellipse">
              <a:avLst/>
            </a:prstGeom>
            <a:solidFill>
              <a:schemeClr val="accent1">
                <a:alpha val="77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C79DFFF-DCF6-425A-9B8D-552C7AF98CB4}"/>
                </a:ext>
              </a:extLst>
            </p:cNvPr>
            <p:cNvSpPr/>
            <p:nvPr/>
          </p:nvSpPr>
          <p:spPr>
            <a:xfrm>
              <a:off x="8254652" y="4869160"/>
              <a:ext cx="720080" cy="720080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9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5575-D6FE-456E-9446-4F4FD5D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86E8-FEF8-40D2-8417-2B6B42DF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principle: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represent all the data, from all the different time steps and all the different variables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5C2D6-DDC5-4C52-AE71-FBC298702F76}"/>
              </a:ext>
            </a:extLst>
          </p:cNvPr>
          <p:cNvCxnSpPr>
            <a:cxnSpLocks/>
          </p:cNvCxnSpPr>
          <p:nvPr/>
        </p:nvCxnSpPr>
        <p:spPr>
          <a:xfrm>
            <a:off x="2494012" y="4509120"/>
            <a:ext cx="2160240" cy="72008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403671-EA95-44B4-808E-635F03AB3089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2494012" y="3789040"/>
            <a:ext cx="2160240" cy="72008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B82BAC8-2786-4798-B5D3-3BD8620730D0}"/>
              </a:ext>
            </a:extLst>
          </p:cNvPr>
          <p:cNvSpPr/>
          <p:nvPr/>
        </p:nvSpPr>
        <p:spPr>
          <a:xfrm>
            <a:off x="1568080" y="3645025"/>
            <a:ext cx="1080120" cy="1656184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51903D-121C-4A48-9B84-7FE47C36376B}"/>
              </a:ext>
            </a:extLst>
          </p:cNvPr>
          <p:cNvSpPr txBox="1"/>
          <p:nvPr/>
        </p:nvSpPr>
        <p:spPr>
          <a:xfrm>
            <a:off x="1701924" y="4869160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5D19D6-C802-43B4-BAA4-401E81385361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  <a:endParaRPr lang="en-CH" b="1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E521D7-7773-446C-A217-B67D3AA0EAC3}"/>
              </a:ext>
            </a:extLst>
          </p:cNvPr>
          <p:cNvSpPr/>
          <p:nvPr/>
        </p:nvSpPr>
        <p:spPr>
          <a:xfrm>
            <a:off x="969481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</a:t>
            </a:r>
            <a:endParaRPr lang="en-CH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C14FB7-8B91-4174-97FA-E99FAA6D210A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6310436" y="4149080"/>
            <a:ext cx="3384376" cy="36004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F8EEA0-2A6C-4EC2-87B9-4DA68ABBC75F}"/>
              </a:ext>
            </a:extLst>
          </p:cNvPr>
          <p:cNvCxnSpPr>
            <a:cxnSpLocks/>
            <a:stCxn id="32" idx="6"/>
            <a:endCxn id="4" idx="1"/>
          </p:cNvCxnSpPr>
          <p:nvPr/>
        </p:nvCxnSpPr>
        <p:spPr>
          <a:xfrm>
            <a:off x="2494012" y="4509120"/>
            <a:ext cx="2160240" cy="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2696AB5-6A8B-41F5-A725-366F131B3867}"/>
              </a:ext>
            </a:extLst>
          </p:cNvPr>
          <p:cNvSpPr/>
          <p:nvPr/>
        </p:nvSpPr>
        <p:spPr>
          <a:xfrm>
            <a:off x="3070076" y="3284984"/>
            <a:ext cx="5832648" cy="2592288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381CE6-CC27-4747-9312-557E67804951}"/>
              </a:ext>
            </a:extLst>
          </p:cNvPr>
          <p:cNvSpPr txBox="1"/>
          <p:nvPr/>
        </p:nvSpPr>
        <p:spPr>
          <a:xfrm>
            <a:off x="6526460" y="5373216"/>
            <a:ext cx="21098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Attention head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D168ED4-19F9-46C9-88C5-1AC42881E567}"/>
              </a:ext>
            </a:extLst>
          </p:cNvPr>
          <p:cNvSpPr/>
          <p:nvPr/>
        </p:nvSpPr>
        <p:spPr>
          <a:xfrm>
            <a:off x="4654252" y="3429000"/>
            <a:ext cx="1656184" cy="2160240"/>
          </a:xfrm>
          <a:prstGeom prst="homePlate">
            <a:avLst/>
          </a:prstGeom>
          <a:solidFill>
            <a:schemeClr val="accent6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CC8F1-7A9B-4076-833E-5C53FB7F6953}"/>
              </a:ext>
            </a:extLst>
          </p:cNvPr>
          <p:cNvSpPr txBox="1"/>
          <p:nvPr/>
        </p:nvSpPr>
        <p:spPr>
          <a:xfrm>
            <a:off x="4654252" y="3573016"/>
            <a:ext cx="914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077CCD-19C7-4FD0-8F30-D7440739D067}"/>
              </a:ext>
            </a:extLst>
          </p:cNvPr>
          <p:cNvSpPr txBox="1"/>
          <p:nvPr/>
        </p:nvSpPr>
        <p:spPr>
          <a:xfrm>
            <a:off x="4654252" y="4293096"/>
            <a:ext cx="914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99535A-A22F-4582-B851-0B77712CCDCE}"/>
              </a:ext>
            </a:extLst>
          </p:cNvPr>
          <p:cNvSpPr txBox="1"/>
          <p:nvPr/>
        </p:nvSpPr>
        <p:spPr>
          <a:xfrm>
            <a:off x="4654252" y="5013176"/>
            <a:ext cx="914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0403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5575-D6FE-456E-9446-4F4FD5D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Attention: </a:t>
            </a:r>
            <a:r>
              <a:rPr lang="en-US" dirty="0" err="1"/>
              <a:t>Multihead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86E8-FEF8-40D2-8417-2B6B42DF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principle: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represent all the data, from all the different time steps and all the different variables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5C2D6-DDC5-4C52-AE71-FBC298702F7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94012" y="4509120"/>
            <a:ext cx="2160240" cy="1954145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403671-EA95-44B4-808E-635F03AB3089}"/>
              </a:ext>
            </a:extLst>
          </p:cNvPr>
          <p:cNvCxnSpPr>
            <a:cxnSpLocks/>
            <a:stCxn id="32" idx="6"/>
            <a:endCxn id="10" idx="1"/>
          </p:cNvCxnSpPr>
          <p:nvPr/>
        </p:nvCxnSpPr>
        <p:spPr>
          <a:xfrm>
            <a:off x="2494012" y="4509120"/>
            <a:ext cx="2160240" cy="113805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B82BAC8-2786-4798-B5D3-3BD8620730D0}"/>
              </a:ext>
            </a:extLst>
          </p:cNvPr>
          <p:cNvSpPr/>
          <p:nvPr/>
        </p:nvSpPr>
        <p:spPr>
          <a:xfrm>
            <a:off x="1568080" y="3645025"/>
            <a:ext cx="1080120" cy="1656184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51903D-121C-4A48-9B84-7FE47C36376B}"/>
              </a:ext>
            </a:extLst>
          </p:cNvPr>
          <p:cNvSpPr txBox="1"/>
          <p:nvPr/>
        </p:nvSpPr>
        <p:spPr>
          <a:xfrm>
            <a:off x="1701924" y="4869160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5D19D6-C802-43B4-BAA4-401E81385361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  <a:endParaRPr lang="en-CH" b="1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E521D7-7773-446C-A217-B67D3AA0EAC3}"/>
              </a:ext>
            </a:extLst>
          </p:cNvPr>
          <p:cNvSpPr/>
          <p:nvPr/>
        </p:nvSpPr>
        <p:spPr>
          <a:xfrm>
            <a:off x="9694812" y="3789040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</a:t>
            </a:r>
            <a:endParaRPr lang="en-CH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C14FB7-8B91-4174-97FA-E99FAA6D210A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5878388" y="4149080"/>
            <a:ext cx="3816424" cy="1908212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F8EEA0-2A6C-4EC2-87B9-4DA68ABBC75F}"/>
              </a:ext>
            </a:extLst>
          </p:cNvPr>
          <p:cNvCxnSpPr>
            <a:cxnSpLocks/>
            <a:stCxn id="32" idx="6"/>
            <a:endCxn id="4" idx="1"/>
          </p:cNvCxnSpPr>
          <p:nvPr/>
        </p:nvCxnSpPr>
        <p:spPr>
          <a:xfrm>
            <a:off x="2494012" y="4509120"/>
            <a:ext cx="2160240" cy="1548172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AE954-D82B-4EBA-8BC7-51A34A25AEE8}"/>
              </a:ext>
            </a:extLst>
          </p:cNvPr>
          <p:cNvGrpSpPr/>
          <p:nvPr/>
        </p:nvGrpSpPr>
        <p:grpSpPr>
          <a:xfrm>
            <a:off x="4654252" y="5445224"/>
            <a:ext cx="1224136" cy="1224136"/>
            <a:chOff x="4654252" y="3429000"/>
            <a:chExt cx="1656184" cy="2160240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8D168ED4-19F9-46C9-88C5-1AC42881E567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8CC8F1-7A9B-4076-833E-5C53FB7F6953}"/>
                </a:ext>
              </a:extLst>
            </p:cNvPr>
            <p:cNvSpPr txBox="1"/>
            <p:nvPr/>
          </p:nvSpPr>
          <p:spPr>
            <a:xfrm>
              <a:off x="4654252" y="357301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077CCD-19C7-4FD0-8F30-D7440739D067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Q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99535A-A22F-4582-B851-0B77712CCDCE}"/>
                </a:ext>
              </a:extLst>
            </p:cNvPr>
            <p:cNvSpPr txBox="1"/>
            <p:nvPr/>
          </p:nvSpPr>
          <p:spPr>
            <a:xfrm>
              <a:off x="4654252" y="501317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5A18B8-5512-42FF-87B1-9675ACFF1F03}"/>
              </a:ext>
            </a:extLst>
          </p:cNvPr>
          <p:cNvCxnSpPr>
            <a:cxnSpLocks/>
            <a:stCxn id="32" idx="6"/>
            <a:endCxn id="29" idx="1"/>
          </p:cNvCxnSpPr>
          <p:nvPr/>
        </p:nvCxnSpPr>
        <p:spPr>
          <a:xfrm>
            <a:off x="2494012" y="4509120"/>
            <a:ext cx="2160240" cy="58599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1B8B8-3047-4D1B-83F5-4816B79E28BF}"/>
              </a:ext>
            </a:extLst>
          </p:cNvPr>
          <p:cNvCxnSpPr>
            <a:cxnSpLocks/>
            <a:stCxn id="32" idx="6"/>
            <a:endCxn id="27" idx="1"/>
          </p:cNvCxnSpPr>
          <p:nvPr/>
        </p:nvCxnSpPr>
        <p:spPr>
          <a:xfrm flipV="1">
            <a:off x="2494012" y="4279022"/>
            <a:ext cx="2160240" cy="23009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A8C04C-F2B0-42EC-A89D-6FC954AE4F51}"/>
              </a:ext>
            </a:extLst>
          </p:cNvPr>
          <p:cNvCxnSpPr>
            <a:cxnSpLocks/>
            <a:stCxn id="32" idx="6"/>
            <a:endCxn id="26" idx="1"/>
          </p:cNvCxnSpPr>
          <p:nvPr/>
        </p:nvCxnSpPr>
        <p:spPr>
          <a:xfrm>
            <a:off x="2494012" y="4509120"/>
            <a:ext cx="2160240" cy="18002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A081F2-7512-4796-A108-EE9877E0942E}"/>
              </a:ext>
            </a:extLst>
          </p:cNvPr>
          <p:cNvGrpSpPr/>
          <p:nvPr/>
        </p:nvGrpSpPr>
        <p:grpSpPr>
          <a:xfrm>
            <a:off x="4654252" y="4077072"/>
            <a:ext cx="1224136" cy="1224136"/>
            <a:chOff x="4654252" y="3429000"/>
            <a:chExt cx="1656184" cy="2160240"/>
          </a:xfrm>
        </p:grpSpPr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9E8CB059-C373-4E87-9E85-79489088A20A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8649A7-C892-4C16-AED8-8508B817C45C}"/>
                </a:ext>
              </a:extLst>
            </p:cNvPr>
            <p:cNvSpPr txBox="1"/>
            <p:nvPr/>
          </p:nvSpPr>
          <p:spPr>
            <a:xfrm>
              <a:off x="4654252" y="357301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7EA681-2FF8-4CB6-BD36-ABE25089A09B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Q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6D0E4A-FC7C-4A97-BC70-C7D831C6FB40}"/>
                </a:ext>
              </a:extLst>
            </p:cNvPr>
            <p:cNvSpPr txBox="1"/>
            <p:nvPr/>
          </p:nvSpPr>
          <p:spPr>
            <a:xfrm>
              <a:off x="4654252" y="501317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BE0992-FB2A-432E-B4EC-B7197F8B7595}"/>
              </a:ext>
            </a:extLst>
          </p:cNvPr>
          <p:cNvGrpSpPr/>
          <p:nvPr/>
        </p:nvGrpSpPr>
        <p:grpSpPr>
          <a:xfrm>
            <a:off x="4654252" y="2780928"/>
            <a:ext cx="1224136" cy="1224136"/>
            <a:chOff x="4654252" y="3429000"/>
            <a:chExt cx="1656184" cy="2160240"/>
          </a:xfrm>
        </p:grpSpPr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76CEEA63-0115-45A7-9F48-F40B933B1C36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C07F43-B2C6-4F93-AC5E-CA5ED65AAF23}"/>
                </a:ext>
              </a:extLst>
            </p:cNvPr>
            <p:cNvSpPr txBox="1"/>
            <p:nvPr/>
          </p:nvSpPr>
          <p:spPr>
            <a:xfrm>
              <a:off x="4654252" y="357301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95E33E-E5FD-4019-B5DE-49FFA3384511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D1A629-B3DE-4801-AE56-2898E4E31BF0}"/>
                </a:ext>
              </a:extLst>
            </p:cNvPr>
            <p:cNvSpPr txBox="1"/>
            <p:nvPr/>
          </p:nvSpPr>
          <p:spPr>
            <a:xfrm>
              <a:off x="4654252" y="501317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A2CB96-4637-423F-AB40-223D864CCC50}"/>
              </a:ext>
            </a:extLst>
          </p:cNvPr>
          <p:cNvCxnSpPr>
            <a:cxnSpLocks/>
            <a:stCxn id="32" idx="6"/>
            <a:endCxn id="38" idx="1"/>
          </p:cNvCxnSpPr>
          <p:nvPr/>
        </p:nvCxnSpPr>
        <p:spPr>
          <a:xfrm flipV="1">
            <a:off x="2494012" y="3798969"/>
            <a:ext cx="2160240" cy="710151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4B8C2E-1765-47B6-8B2F-EF5E37939604}"/>
              </a:ext>
            </a:extLst>
          </p:cNvPr>
          <p:cNvCxnSpPr>
            <a:cxnSpLocks/>
            <a:stCxn id="32" idx="6"/>
            <a:endCxn id="37" idx="1"/>
          </p:cNvCxnSpPr>
          <p:nvPr/>
        </p:nvCxnSpPr>
        <p:spPr>
          <a:xfrm flipV="1">
            <a:off x="2494012" y="3390923"/>
            <a:ext cx="2160240" cy="111819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51F22-082E-4A02-BE6D-CF1D94777993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2494012" y="2982878"/>
            <a:ext cx="2160240" cy="1526242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A499C9-D7BF-4716-89E3-8179CC950EBB}"/>
              </a:ext>
            </a:extLst>
          </p:cNvPr>
          <p:cNvCxnSpPr>
            <a:cxnSpLocks/>
            <a:stCxn id="26" idx="3"/>
            <a:endCxn id="45" idx="2"/>
          </p:cNvCxnSpPr>
          <p:nvPr/>
        </p:nvCxnSpPr>
        <p:spPr>
          <a:xfrm flipV="1">
            <a:off x="5878388" y="4149080"/>
            <a:ext cx="3816424" cy="54006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40DE2A-CF09-4497-AC07-D3458D803B12}"/>
              </a:ext>
            </a:extLst>
          </p:cNvPr>
          <p:cNvCxnSpPr>
            <a:cxnSpLocks/>
            <a:stCxn id="35" idx="3"/>
            <a:endCxn id="45" idx="2"/>
          </p:cNvCxnSpPr>
          <p:nvPr/>
        </p:nvCxnSpPr>
        <p:spPr>
          <a:xfrm>
            <a:off x="5878388" y="3392996"/>
            <a:ext cx="3816424" cy="75608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3001-61EB-41A2-A2FE-69C7EF51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</a:t>
            </a:r>
            <a:endParaRPr lang="en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498BDC6-E721-44A8-BFE0-BB696442C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339408"/>
            <a:ext cx="9144000" cy="339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33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5575-D6FE-456E-9446-4F4FD5D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86E8-FEF8-40D2-8417-2B6B42DF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principle: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represent all the data, from all the different time steps and all the different variables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5C2D6-DDC5-4C52-AE71-FBC298702F7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94012" y="4509120"/>
            <a:ext cx="2160240" cy="1954145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403671-EA95-44B4-808E-635F03AB3089}"/>
              </a:ext>
            </a:extLst>
          </p:cNvPr>
          <p:cNvCxnSpPr>
            <a:cxnSpLocks/>
            <a:stCxn id="32" idx="6"/>
            <a:endCxn id="10" idx="1"/>
          </p:cNvCxnSpPr>
          <p:nvPr/>
        </p:nvCxnSpPr>
        <p:spPr>
          <a:xfrm>
            <a:off x="2494012" y="4509120"/>
            <a:ext cx="2160240" cy="113805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B82BAC8-2786-4798-B5D3-3BD8620730D0}"/>
              </a:ext>
            </a:extLst>
          </p:cNvPr>
          <p:cNvSpPr/>
          <p:nvPr/>
        </p:nvSpPr>
        <p:spPr>
          <a:xfrm>
            <a:off x="1568080" y="3645025"/>
            <a:ext cx="1080120" cy="1656184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51903D-121C-4A48-9B84-7FE47C36376B}"/>
              </a:ext>
            </a:extLst>
          </p:cNvPr>
          <p:cNvSpPr txBox="1"/>
          <p:nvPr/>
        </p:nvSpPr>
        <p:spPr>
          <a:xfrm>
            <a:off x="1701924" y="4869160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input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5D19D6-C802-43B4-BAA4-401E81385361}"/>
              </a:ext>
            </a:extLst>
          </p:cNvPr>
          <p:cNvSpPr/>
          <p:nvPr/>
        </p:nvSpPr>
        <p:spPr>
          <a:xfrm>
            <a:off x="1773932" y="4149080"/>
            <a:ext cx="720080" cy="720080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  <a:endParaRPr lang="en-CH" b="1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E521D7-7773-446C-A217-B67D3AA0EAC3}"/>
              </a:ext>
            </a:extLst>
          </p:cNvPr>
          <p:cNvSpPr/>
          <p:nvPr/>
        </p:nvSpPr>
        <p:spPr>
          <a:xfrm>
            <a:off x="6382444" y="4293096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C14FB7-8B91-4174-97FA-E99FAA6D210A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5878388" y="4653136"/>
            <a:ext cx="504056" cy="1404156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F8EEA0-2A6C-4EC2-87B9-4DA68ABBC75F}"/>
              </a:ext>
            </a:extLst>
          </p:cNvPr>
          <p:cNvCxnSpPr>
            <a:cxnSpLocks/>
            <a:stCxn id="32" idx="6"/>
            <a:endCxn id="4" idx="1"/>
          </p:cNvCxnSpPr>
          <p:nvPr/>
        </p:nvCxnSpPr>
        <p:spPr>
          <a:xfrm>
            <a:off x="2494012" y="4509120"/>
            <a:ext cx="2160240" cy="1548172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AE954-D82B-4EBA-8BC7-51A34A25AEE8}"/>
              </a:ext>
            </a:extLst>
          </p:cNvPr>
          <p:cNvGrpSpPr/>
          <p:nvPr/>
        </p:nvGrpSpPr>
        <p:grpSpPr>
          <a:xfrm>
            <a:off x="4654252" y="5445224"/>
            <a:ext cx="1224136" cy="1224136"/>
            <a:chOff x="4654252" y="3429000"/>
            <a:chExt cx="1656184" cy="2160240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8D168ED4-19F9-46C9-88C5-1AC42881E567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8CC8F1-7A9B-4076-833E-5C53FB7F6953}"/>
                </a:ext>
              </a:extLst>
            </p:cNvPr>
            <p:cNvSpPr txBox="1"/>
            <p:nvPr/>
          </p:nvSpPr>
          <p:spPr>
            <a:xfrm>
              <a:off x="4654252" y="357301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077CCD-19C7-4FD0-8F30-D7440739D067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Q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99535A-A22F-4582-B851-0B77712CCDCE}"/>
                </a:ext>
              </a:extLst>
            </p:cNvPr>
            <p:cNvSpPr txBox="1"/>
            <p:nvPr/>
          </p:nvSpPr>
          <p:spPr>
            <a:xfrm>
              <a:off x="4654252" y="501317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5A18B8-5512-42FF-87B1-9675ACFF1F03}"/>
              </a:ext>
            </a:extLst>
          </p:cNvPr>
          <p:cNvCxnSpPr>
            <a:cxnSpLocks/>
            <a:stCxn id="32" idx="6"/>
            <a:endCxn id="29" idx="1"/>
          </p:cNvCxnSpPr>
          <p:nvPr/>
        </p:nvCxnSpPr>
        <p:spPr>
          <a:xfrm>
            <a:off x="2494012" y="4509120"/>
            <a:ext cx="2160240" cy="58599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1B8B8-3047-4D1B-83F5-4816B79E28BF}"/>
              </a:ext>
            </a:extLst>
          </p:cNvPr>
          <p:cNvCxnSpPr>
            <a:cxnSpLocks/>
            <a:stCxn id="32" idx="6"/>
            <a:endCxn id="27" idx="1"/>
          </p:cNvCxnSpPr>
          <p:nvPr/>
        </p:nvCxnSpPr>
        <p:spPr>
          <a:xfrm flipV="1">
            <a:off x="2494012" y="4279022"/>
            <a:ext cx="2160240" cy="23009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A8C04C-F2B0-42EC-A89D-6FC954AE4F51}"/>
              </a:ext>
            </a:extLst>
          </p:cNvPr>
          <p:cNvCxnSpPr>
            <a:cxnSpLocks/>
            <a:stCxn id="32" idx="6"/>
            <a:endCxn id="26" idx="1"/>
          </p:cNvCxnSpPr>
          <p:nvPr/>
        </p:nvCxnSpPr>
        <p:spPr>
          <a:xfrm>
            <a:off x="2494012" y="4509120"/>
            <a:ext cx="2160240" cy="18002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A081F2-7512-4796-A108-EE9877E0942E}"/>
              </a:ext>
            </a:extLst>
          </p:cNvPr>
          <p:cNvGrpSpPr/>
          <p:nvPr/>
        </p:nvGrpSpPr>
        <p:grpSpPr>
          <a:xfrm>
            <a:off x="4654252" y="4077072"/>
            <a:ext cx="1224136" cy="1224136"/>
            <a:chOff x="4654252" y="3429000"/>
            <a:chExt cx="1656184" cy="2160240"/>
          </a:xfrm>
        </p:grpSpPr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9E8CB059-C373-4E87-9E85-79489088A20A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8649A7-C892-4C16-AED8-8508B817C45C}"/>
                </a:ext>
              </a:extLst>
            </p:cNvPr>
            <p:cNvSpPr txBox="1"/>
            <p:nvPr/>
          </p:nvSpPr>
          <p:spPr>
            <a:xfrm>
              <a:off x="4654252" y="357301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7EA681-2FF8-4CB6-BD36-ABE25089A09B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Q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6D0E4A-FC7C-4A97-BC70-C7D831C6FB40}"/>
                </a:ext>
              </a:extLst>
            </p:cNvPr>
            <p:cNvSpPr txBox="1"/>
            <p:nvPr/>
          </p:nvSpPr>
          <p:spPr>
            <a:xfrm>
              <a:off x="4654252" y="501317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BE0992-FB2A-432E-B4EC-B7197F8B7595}"/>
              </a:ext>
            </a:extLst>
          </p:cNvPr>
          <p:cNvGrpSpPr/>
          <p:nvPr/>
        </p:nvGrpSpPr>
        <p:grpSpPr>
          <a:xfrm>
            <a:off x="4654252" y="2780928"/>
            <a:ext cx="1224136" cy="1224136"/>
            <a:chOff x="4654252" y="3429000"/>
            <a:chExt cx="1656184" cy="2160240"/>
          </a:xfrm>
        </p:grpSpPr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76CEEA63-0115-45A7-9F48-F40B933B1C36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C07F43-B2C6-4F93-AC5E-CA5ED65AAF23}"/>
                </a:ext>
              </a:extLst>
            </p:cNvPr>
            <p:cNvSpPr txBox="1"/>
            <p:nvPr/>
          </p:nvSpPr>
          <p:spPr>
            <a:xfrm>
              <a:off x="4654252" y="357301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95E33E-E5FD-4019-B5DE-49FFA3384511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D1A629-B3DE-4801-AE56-2898E4E31BF0}"/>
                </a:ext>
              </a:extLst>
            </p:cNvPr>
            <p:cNvSpPr txBox="1"/>
            <p:nvPr/>
          </p:nvSpPr>
          <p:spPr>
            <a:xfrm>
              <a:off x="4654252" y="501317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A2CB96-4637-423F-AB40-223D864CCC50}"/>
              </a:ext>
            </a:extLst>
          </p:cNvPr>
          <p:cNvCxnSpPr>
            <a:cxnSpLocks/>
            <a:stCxn id="32" idx="6"/>
            <a:endCxn id="38" idx="1"/>
          </p:cNvCxnSpPr>
          <p:nvPr/>
        </p:nvCxnSpPr>
        <p:spPr>
          <a:xfrm flipV="1">
            <a:off x="2494012" y="3798969"/>
            <a:ext cx="2160240" cy="710151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4B8C2E-1765-47B6-8B2F-EF5E37939604}"/>
              </a:ext>
            </a:extLst>
          </p:cNvPr>
          <p:cNvCxnSpPr>
            <a:cxnSpLocks/>
            <a:stCxn id="32" idx="6"/>
            <a:endCxn id="37" idx="1"/>
          </p:cNvCxnSpPr>
          <p:nvPr/>
        </p:nvCxnSpPr>
        <p:spPr>
          <a:xfrm flipV="1">
            <a:off x="2494012" y="3390923"/>
            <a:ext cx="2160240" cy="111819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51F22-082E-4A02-BE6D-CF1D94777993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2494012" y="2982878"/>
            <a:ext cx="2160240" cy="1526242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A499C9-D7BF-4716-89E3-8179CC950EBB}"/>
              </a:ext>
            </a:extLst>
          </p:cNvPr>
          <p:cNvCxnSpPr>
            <a:cxnSpLocks/>
            <a:stCxn id="26" idx="3"/>
            <a:endCxn id="45" idx="2"/>
          </p:cNvCxnSpPr>
          <p:nvPr/>
        </p:nvCxnSpPr>
        <p:spPr>
          <a:xfrm flipV="1">
            <a:off x="5878388" y="4653136"/>
            <a:ext cx="504056" cy="360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40DE2A-CF09-4497-AC07-D3458D803B12}"/>
              </a:ext>
            </a:extLst>
          </p:cNvPr>
          <p:cNvCxnSpPr>
            <a:cxnSpLocks/>
            <a:stCxn id="35" idx="3"/>
            <a:endCxn id="45" idx="2"/>
          </p:cNvCxnSpPr>
          <p:nvPr/>
        </p:nvCxnSpPr>
        <p:spPr>
          <a:xfrm>
            <a:off x="5878388" y="3392996"/>
            <a:ext cx="504056" cy="126014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6329E2-EE73-484D-8A15-D1E8F94AB401}"/>
              </a:ext>
            </a:extLst>
          </p:cNvPr>
          <p:cNvCxnSpPr>
            <a:cxnSpLocks/>
            <a:stCxn id="45" idx="6"/>
            <a:endCxn id="57" idx="1"/>
          </p:cNvCxnSpPr>
          <p:nvPr/>
        </p:nvCxnSpPr>
        <p:spPr>
          <a:xfrm>
            <a:off x="7102524" y="4653136"/>
            <a:ext cx="2160240" cy="188213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5A45A1-5490-4986-BEC1-BDD55FE2F7CD}"/>
              </a:ext>
            </a:extLst>
          </p:cNvPr>
          <p:cNvCxnSpPr>
            <a:cxnSpLocks/>
            <a:stCxn id="45" idx="6"/>
            <a:endCxn id="55" idx="1"/>
          </p:cNvCxnSpPr>
          <p:nvPr/>
        </p:nvCxnSpPr>
        <p:spPr>
          <a:xfrm>
            <a:off x="7102524" y="4653136"/>
            <a:ext cx="2160240" cy="1066046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AF195B1-5272-4959-B1E1-4F5730D68F79}"/>
              </a:ext>
            </a:extLst>
          </p:cNvPr>
          <p:cNvSpPr/>
          <p:nvPr/>
        </p:nvSpPr>
        <p:spPr>
          <a:xfrm>
            <a:off x="10990956" y="4365104"/>
            <a:ext cx="720080" cy="72008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6FAC28-5A4F-416B-8434-F7FF2D84DABE}"/>
              </a:ext>
            </a:extLst>
          </p:cNvPr>
          <p:cNvCxnSpPr>
            <a:cxnSpLocks/>
            <a:stCxn id="54" idx="3"/>
            <a:endCxn id="50" idx="2"/>
          </p:cNvCxnSpPr>
          <p:nvPr/>
        </p:nvCxnSpPr>
        <p:spPr>
          <a:xfrm flipV="1">
            <a:off x="10486900" y="4725144"/>
            <a:ext cx="504056" cy="1404156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DF0DF1-8E8D-42FD-ACEC-F549CB8579F3}"/>
              </a:ext>
            </a:extLst>
          </p:cNvPr>
          <p:cNvCxnSpPr>
            <a:cxnSpLocks/>
            <a:stCxn id="45" idx="6"/>
            <a:endCxn id="54" idx="1"/>
          </p:cNvCxnSpPr>
          <p:nvPr/>
        </p:nvCxnSpPr>
        <p:spPr>
          <a:xfrm>
            <a:off x="7102524" y="4653136"/>
            <a:ext cx="2160240" cy="147616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5AC38F-A167-4617-8A1E-D8E739394BC9}"/>
              </a:ext>
            </a:extLst>
          </p:cNvPr>
          <p:cNvGrpSpPr/>
          <p:nvPr/>
        </p:nvGrpSpPr>
        <p:grpSpPr>
          <a:xfrm>
            <a:off x="9262764" y="5517232"/>
            <a:ext cx="1224136" cy="1224136"/>
            <a:chOff x="4654252" y="3429000"/>
            <a:chExt cx="1656184" cy="2160240"/>
          </a:xfrm>
        </p:grpSpPr>
        <p:sp>
          <p:nvSpPr>
            <p:cNvPr id="54" name="Arrow: Pentagon 53">
              <a:extLst>
                <a:ext uri="{FF2B5EF4-FFF2-40B4-BE49-F238E27FC236}">
                  <a16:creationId xmlns:a16="http://schemas.microsoft.com/office/drawing/2014/main" id="{66E5132A-3ED2-46EC-81F0-1E7EC9F2A6BC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5BA745-544B-430C-9C09-06A2D39C1A95}"/>
                </a:ext>
              </a:extLst>
            </p:cNvPr>
            <p:cNvSpPr txBox="1"/>
            <p:nvPr/>
          </p:nvSpPr>
          <p:spPr>
            <a:xfrm>
              <a:off x="4654252" y="357301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AEE8F6-37F9-4917-B31B-7A9E67B7E29B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Q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33BF64-9D52-4DB7-A337-FA448E733CAE}"/>
                </a:ext>
              </a:extLst>
            </p:cNvPr>
            <p:cNvSpPr txBox="1"/>
            <p:nvPr/>
          </p:nvSpPr>
          <p:spPr>
            <a:xfrm>
              <a:off x="4654252" y="501317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11E55D-F7A9-4052-AA52-C749167C0EC0}"/>
              </a:ext>
            </a:extLst>
          </p:cNvPr>
          <p:cNvCxnSpPr>
            <a:cxnSpLocks/>
            <a:stCxn id="45" idx="6"/>
            <a:endCxn id="65" idx="1"/>
          </p:cNvCxnSpPr>
          <p:nvPr/>
        </p:nvCxnSpPr>
        <p:spPr>
          <a:xfrm>
            <a:off x="7102524" y="4653136"/>
            <a:ext cx="2160240" cy="513985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2CEA656-0950-42D8-B4B5-7B553A1FEA8B}"/>
              </a:ext>
            </a:extLst>
          </p:cNvPr>
          <p:cNvCxnSpPr>
            <a:cxnSpLocks/>
            <a:stCxn id="45" idx="6"/>
            <a:endCxn id="63" idx="1"/>
          </p:cNvCxnSpPr>
          <p:nvPr/>
        </p:nvCxnSpPr>
        <p:spPr>
          <a:xfrm flipV="1">
            <a:off x="7102524" y="4351030"/>
            <a:ext cx="2160240" cy="302106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176299-5E9F-4844-A11D-C63ECF1B7FB0}"/>
              </a:ext>
            </a:extLst>
          </p:cNvPr>
          <p:cNvCxnSpPr>
            <a:cxnSpLocks/>
            <a:stCxn id="45" idx="6"/>
            <a:endCxn id="62" idx="1"/>
          </p:cNvCxnSpPr>
          <p:nvPr/>
        </p:nvCxnSpPr>
        <p:spPr>
          <a:xfrm>
            <a:off x="7102524" y="4653136"/>
            <a:ext cx="2160240" cy="108012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462252-9D5F-427C-BD28-F28AEB3B8FAA}"/>
              </a:ext>
            </a:extLst>
          </p:cNvPr>
          <p:cNvGrpSpPr/>
          <p:nvPr/>
        </p:nvGrpSpPr>
        <p:grpSpPr>
          <a:xfrm>
            <a:off x="9262764" y="4149080"/>
            <a:ext cx="1224136" cy="1224136"/>
            <a:chOff x="4654252" y="3429000"/>
            <a:chExt cx="1656184" cy="2160240"/>
          </a:xfrm>
        </p:grpSpPr>
        <p:sp>
          <p:nvSpPr>
            <p:cNvPr id="62" name="Arrow: Pentagon 61">
              <a:extLst>
                <a:ext uri="{FF2B5EF4-FFF2-40B4-BE49-F238E27FC236}">
                  <a16:creationId xmlns:a16="http://schemas.microsoft.com/office/drawing/2014/main" id="{A44BA4CF-9F32-48AC-A00B-FD711AF389F6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EAF53D-CDC6-408C-B8D9-68812A35A9B8}"/>
                </a:ext>
              </a:extLst>
            </p:cNvPr>
            <p:cNvSpPr txBox="1"/>
            <p:nvPr/>
          </p:nvSpPr>
          <p:spPr>
            <a:xfrm>
              <a:off x="4654252" y="357301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59AE27-A0F3-4EC2-BC7E-B06CB01432F2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Q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EA749EA-822B-46B1-8D4E-AA17724E7188}"/>
                </a:ext>
              </a:extLst>
            </p:cNvPr>
            <p:cNvSpPr txBox="1"/>
            <p:nvPr/>
          </p:nvSpPr>
          <p:spPr>
            <a:xfrm>
              <a:off x="4654252" y="501317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7A67AC4-5C70-4B28-9C60-DB2444FFE02B}"/>
              </a:ext>
            </a:extLst>
          </p:cNvPr>
          <p:cNvGrpSpPr/>
          <p:nvPr/>
        </p:nvGrpSpPr>
        <p:grpSpPr>
          <a:xfrm>
            <a:off x="9262764" y="2852936"/>
            <a:ext cx="1224136" cy="1224136"/>
            <a:chOff x="4654252" y="3429000"/>
            <a:chExt cx="1656184" cy="2160240"/>
          </a:xfrm>
        </p:grpSpPr>
        <p:sp>
          <p:nvSpPr>
            <p:cNvPr id="68" name="Arrow: Pentagon 67">
              <a:extLst>
                <a:ext uri="{FF2B5EF4-FFF2-40B4-BE49-F238E27FC236}">
                  <a16:creationId xmlns:a16="http://schemas.microsoft.com/office/drawing/2014/main" id="{A02FF04B-FD8A-48D9-8D09-77CB44758E8A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1BE2A0-6BC2-4B2C-BFC9-9B1B8AB0A7EF}"/>
                </a:ext>
              </a:extLst>
            </p:cNvPr>
            <p:cNvSpPr txBox="1"/>
            <p:nvPr/>
          </p:nvSpPr>
          <p:spPr>
            <a:xfrm>
              <a:off x="4654252" y="357301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6D62B0-6683-41FC-A967-3FA2F38E87E3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Q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BE132C1-7052-4482-89DD-EF99AFF05F03}"/>
                </a:ext>
              </a:extLst>
            </p:cNvPr>
            <p:cNvSpPr txBox="1"/>
            <p:nvPr/>
          </p:nvSpPr>
          <p:spPr>
            <a:xfrm>
              <a:off x="4654252" y="5013176"/>
              <a:ext cx="914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K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CAE6411-602C-4B90-A3F3-7DAF8FFE2BA2}"/>
              </a:ext>
            </a:extLst>
          </p:cNvPr>
          <p:cNvCxnSpPr>
            <a:cxnSpLocks/>
            <a:stCxn id="45" idx="6"/>
            <a:endCxn id="72" idx="1"/>
          </p:cNvCxnSpPr>
          <p:nvPr/>
        </p:nvCxnSpPr>
        <p:spPr>
          <a:xfrm flipV="1">
            <a:off x="7102524" y="3870977"/>
            <a:ext cx="2160240" cy="782159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042511-DDE9-43A7-A57F-C6A5FB561DDF}"/>
              </a:ext>
            </a:extLst>
          </p:cNvPr>
          <p:cNvCxnSpPr>
            <a:cxnSpLocks/>
            <a:stCxn id="45" idx="6"/>
            <a:endCxn id="71" idx="1"/>
          </p:cNvCxnSpPr>
          <p:nvPr/>
        </p:nvCxnSpPr>
        <p:spPr>
          <a:xfrm flipV="1">
            <a:off x="7102524" y="3462931"/>
            <a:ext cx="2160240" cy="1190205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0E58AC-01E5-4DA7-A0EF-BDA0BA42418F}"/>
              </a:ext>
            </a:extLst>
          </p:cNvPr>
          <p:cNvCxnSpPr>
            <a:cxnSpLocks/>
            <a:stCxn id="45" idx="6"/>
            <a:endCxn id="70" idx="1"/>
          </p:cNvCxnSpPr>
          <p:nvPr/>
        </p:nvCxnSpPr>
        <p:spPr>
          <a:xfrm flipV="1">
            <a:off x="7102524" y="3054886"/>
            <a:ext cx="2160240" cy="159825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71E904-AE3E-446D-90B5-575430297861}"/>
              </a:ext>
            </a:extLst>
          </p:cNvPr>
          <p:cNvCxnSpPr>
            <a:cxnSpLocks/>
            <a:stCxn id="62" idx="3"/>
            <a:endCxn id="50" idx="2"/>
          </p:cNvCxnSpPr>
          <p:nvPr/>
        </p:nvCxnSpPr>
        <p:spPr>
          <a:xfrm flipV="1">
            <a:off x="10486900" y="4725144"/>
            <a:ext cx="504056" cy="36004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6DE7F7-CCC8-41D5-9D9B-3DD6C59D57BA}"/>
              </a:ext>
            </a:extLst>
          </p:cNvPr>
          <p:cNvCxnSpPr>
            <a:cxnSpLocks/>
            <a:stCxn id="68" idx="3"/>
            <a:endCxn id="50" idx="2"/>
          </p:cNvCxnSpPr>
          <p:nvPr/>
        </p:nvCxnSpPr>
        <p:spPr>
          <a:xfrm>
            <a:off x="10486900" y="3465004"/>
            <a:ext cx="504056" cy="126014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5575-D6FE-456E-9446-4F4FD5D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Attention: Encoder /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86E8-FEF8-40D2-8417-2B6B42DF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principle: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represent all the data, from all the different time steps and all the different variables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5C2D6-DDC5-4C52-AE71-FBC298702F7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117338" y="3596113"/>
            <a:ext cx="1281442" cy="87356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403671-EA95-44B4-808E-635F03AB3089}"/>
              </a:ext>
            </a:extLst>
          </p:cNvPr>
          <p:cNvCxnSpPr>
            <a:cxnSpLocks/>
            <a:stCxn id="32" idx="6"/>
            <a:endCxn id="10" idx="1"/>
          </p:cNvCxnSpPr>
          <p:nvPr/>
        </p:nvCxnSpPr>
        <p:spPr>
          <a:xfrm>
            <a:off x="2067085" y="3568469"/>
            <a:ext cx="1331694" cy="57891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B82BAC8-2786-4798-B5D3-3BD8620730D0}"/>
              </a:ext>
            </a:extLst>
          </p:cNvPr>
          <p:cNvSpPr/>
          <p:nvPr/>
        </p:nvSpPr>
        <p:spPr>
          <a:xfrm>
            <a:off x="1568080" y="3188521"/>
            <a:ext cx="565343" cy="654058"/>
          </a:xfrm>
          <a:prstGeom prst="roundRect">
            <a:avLst/>
          </a:prstGeom>
          <a:noFill/>
          <a:ln w="28575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5D19D6-C802-43B4-BAA4-401E81385361}"/>
              </a:ext>
            </a:extLst>
          </p:cNvPr>
          <p:cNvSpPr/>
          <p:nvPr/>
        </p:nvSpPr>
        <p:spPr>
          <a:xfrm>
            <a:off x="1690190" y="3426283"/>
            <a:ext cx="376895" cy="284373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</a:t>
            </a:r>
            <a:endParaRPr lang="en-CH" sz="800" b="1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E521D7-7773-446C-A217-B67D3AA0EAC3}"/>
              </a:ext>
            </a:extLst>
          </p:cNvPr>
          <p:cNvSpPr/>
          <p:nvPr/>
        </p:nvSpPr>
        <p:spPr>
          <a:xfrm>
            <a:off x="4423933" y="3494215"/>
            <a:ext cx="376895" cy="284373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800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C14FB7-8B91-4174-97FA-E99FAA6D210A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4039501" y="3636401"/>
            <a:ext cx="384433" cy="64298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F8EEA0-2A6C-4EC2-87B9-4DA68ABBC75F}"/>
              </a:ext>
            </a:extLst>
          </p:cNvPr>
          <p:cNvCxnSpPr>
            <a:cxnSpLocks/>
            <a:stCxn id="32" idx="6"/>
            <a:endCxn id="4" idx="1"/>
          </p:cNvCxnSpPr>
          <p:nvPr/>
        </p:nvCxnSpPr>
        <p:spPr>
          <a:xfrm>
            <a:off x="2067085" y="3568469"/>
            <a:ext cx="1331694" cy="710920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AE954-D82B-4EBA-8BC7-51A34A25AEE8}"/>
              </a:ext>
            </a:extLst>
          </p:cNvPr>
          <p:cNvGrpSpPr/>
          <p:nvPr/>
        </p:nvGrpSpPr>
        <p:grpSpPr>
          <a:xfrm>
            <a:off x="3398780" y="4037671"/>
            <a:ext cx="640721" cy="509491"/>
            <a:chOff x="4654252" y="3429000"/>
            <a:chExt cx="1656184" cy="2276673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8D168ED4-19F9-46C9-88C5-1AC42881E567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8CC8F1-7A9B-4076-833E-5C53FB7F6953}"/>
                </a:ext>
              </a:extLst>
            </p:cNvPr>
            <p:cNvSpPr txBox="1"/>
            <p:nvPr/>
          </p:nvSpPr>
          <p:spPr>
            <a:xfrm>
              <a:off x="4654252" y="3573015"/>
              <a:ext cx="914400" cy="69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V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077CCD-19C7-4FD0-8F30-D7440739D067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69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Q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99535A-A22F-4582-B851-0B77712CCDCE}"/>
                </a:ext>
              </a:extLst>
            </p:cNvPr>
            <p:cNvSpPr txBox="1"/>
            <p:nvPr/>
          </p:nvSpPr>
          <p:spPr>
            <a:xfrm>
              <a:off x="4654252" y="5013177"/>
              <a:ext cx="914400" cy="69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K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5A18B8-5512-42FF-87B1-9675ACFF1F03}"/>
              </a:ext>
            </a:extLst>
          </p:cNvPr>
          <p:cNvCxnSpPr>
            <a:cxnSpLocks/>
            <a:stCxn id="32" idx="6"/>
            <a:endCxn id="29" idx="1"/>
          </p:cNvCxnSpPr>
          <p:nvPr/>
        </p:nvCxnSpPr>
        <p:spPr>
          <a:xfrm>
            <a:off x="2067085" y="3568469"/>
            <a:ext cx="1331694" cy="255852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1B8B8-3047-4D1B-83F5-4816B79E28BF}"/>
              </a:ext>
            </a:extLst>
          </p:cNvPr>
          <p:cNvCxnSpPr>
            <a:cxnSpLocks/>
            <a:stCxn id="32" idx="6"/>
            <a:endCxn id="27" idx="1"/>
          </p:cNvCxnSpPr>
          <p:nvPr/>
        </p:nvCxnSpPr>
        <p:spPr>
          <a:xfrm flipV="1">
            <a:off x="2067085" y="3502031"/>
            <a:ext cx="1331694" cy="66438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A8C04C-F2B0-42EC-A89D-6FC954AE4F51}"/>
              </a:ext>
            </a:extLst>
          </p:cNvPr>
          <p:cNvCxnSpPr>
            <a:cxnSpLocks/>
            <a:stCxn id="32" idx="6"/>
            <a:endCxn id="26" idx="1"/>
          </p:cNvCxnSpPr>
          <p:nvPr/>
        </p:nvCxnSpPr>
        <p:spPr>
          <a:xfrm>
            <a:off x="2067085" y="3568469"/>
            <a:ext cx="1331694" cy="65565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A081F2-7512-4796-A108-EE9877E0942E}"/>
              </a:ext>
            </a:extLst>
          </p:cNvPr>
          <p:cNvGrpSpPr/>
          <p:nvPr/>
        </p:nvGrpSpPr>
        <p:grpSpPr>
          <a:xfrm>
            <a:off x="3398780" y="3392317"/>
            <a:ext cx="640721" cy="509491"/>
            <a:chOff x="4654252" y="3429000"/>
            <a:chExt cx="1656184" cy="2276673"/>
          </a:xfrm>
        </p:grpSpPr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9E8CB059-C373-4E87-9E85-79489088A20A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8649A7-C892-4C16-AED8-8508B817C45C}"/>
                </a:ext>
              </a:extLst>
            </p:cNvPr>
            <p:cNvSpPr txBox="1"/>
            <p:nvPr/>
          </p:nvSpPr>
          <p:spPr>
            <a:xfrm>
              <a:off x="4654252" y="3573015"/>
              <a:ext cx="914400" cy="69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V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7EA681-2FF8-4CB6-BD36-ABE25089A09B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69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Q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6D0E4A-FC7C-4A97-BC70-C7D831C6FB40}"/>
                </a:ext>
              </a:extLst>
            </p:cNvPr>
            <p:cNvSpPr txBox="1"/>
            <p:nvPr/>
          </p:nvSpPr>
          <p:spPr>
            <a:xfrm>
              <a:off x="4654252" y="5013177"/>
              <a:ext cx="914400" cy="69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BE0992-FB2A-432E-B4EC-B7197F8B7595}"/>
              </a:ext>
            </a:extLst>
          </p:cNvPr>
          <p:cNvGrpSpPr/>
          <p:nvPr/>
        </p:nvGrpSpPr>
        <p:grpSpPr>
          <a:xfrm>
            <a:off x="3398780" y="2780928"/>
            <a:ext cx="640721" cy="509491"/>
            <a:chOff x="4654252" y="3429000"/>
            <a:chExt cx="1656184" cy="2276673"/>
          </a:xfrm>
        </p:grpSpPr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76CEEA63-0115-45A7-9F48-F40B933B1C36}"/>
                </a:ext>
              </a:extLst>
            </p:cNvPr>
            <p:cNvSpPr/>
            <p:nvPr/>
          </p:nvSpPr>
          <p:spPr>
            <a:xfrm>
              <a:off x="4654252" y="3429000"/>
              <a:ext cx="1656184" cy="2160240"/>
            </a:xfrm>
            <a:prstGeom prst="homePlate">
              <a:avLst/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C07F43-B2C6-4F93-AC5E-CA5ED65AAF23}"/>
                </a:ext>
              </a:extLst>
            </p:cNvPr>
            <p:cNvSpPr txBox="1"/>
            <p:nvPr/>
          </p:nvSpPr>
          <p:spPr>
            <a:xfrm>
              <a:off x="4654252" y="3573015"/>
              <a:ext cx="914400" cy="69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V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95E33E-E5FD-4019-B5DE-49FFA3384511}"/>
                </a:ext>
              </a:extLst>
            </p:cNvPr>
            <p:cNvSpPr txBox="1"/>
            <p:nvPr/>
          </p:nvSpPr>
          <p:spPr>
            <a:xfrm>
              <a:off x="4654252" y="4293096"/>
              <a:ext cx="914400" cy="69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D1A629-B3DE-4801-AE56-2898E4E31BF0}"/>
                </a:ext>
              </a:extLst>
            </p:cNvPr>
            <p:cNvSpPr txBox="1"/>
            <p:nvPr/>
          </p:nvSpPr>
          <p:spPr>
            <a:xfrm>
              <a:off x="4654252" y="5013177"/>
              <a:ext cx="914400" cy="69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K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A2CB96-4637-423F-AB40-223D864CCC50}"/>
              </a:ext>
            </a:extLst>
          </p:cNvPr>
          <p:cNvCxnSpPr>
            <a:cxnSpLocks/>
            <a:stCxn id="32" idx="6"/>
            <a:endCxn id="38" idx="1"/>
          </p:cNvCxnSpPr>
          <p:nvPr/>
        </p:nvCxnSpPr>
        <p:spPr>
          <a:xfrm flipV="1">
            <a:off x="2067085" y="3212933"/>
            <a:ext cx="1331694" cy="355536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4B8C2E-1765-47B6-8B2F-EF5E37939604}"/>
              </a:ext>
            </a:extLst>
          </p:cNvPr>
          <p:cNvCxnSpPr>
            <a:cxnSpLocks/>
            <a:stCxn id="32" idx="6"/>
            <a:endCxn id="37" idx="1"/>
          </p:cNvCxnSpPr>
          <p:nvPr/>
        </p:nvCxnSpPr>
        <p:spPr>
          <a:xfrm flipV="1">
            <a:off x="2067085" y="3051787"/>
            <a:ext cx="1331694" cy="516682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51F22-082E-4A02-BE6D-CF1D94777993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2067085" y="2890643"/>
            <a:ext cx="1331694" cy="677826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A499C9-D7BF-4716-89E3-8179CC950EBB}"/>
              </a:ext>
            </a:extLst>
          </p:cNvPr>
          <p:cNvCxnSpPr>
            <a:cxnSpLocks/>
            <a:stCxn id="26" idx="3"/>
            <a:endCxn id="45" idx="2"/>
          </p:cNvCxnSpPr>
          <p:nvPr/>
        </p:nvCxnSpPr>
        <p:spPr>
          <a:xfrm>
            <a:off x="4039501" y="3634034"/>
            <a:ext cx="384433" cy="236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40DE2A-CF09-4497-AC07-D3458D803B12}"/>
              </a:ext>
            </a:extLst>
          </p:cNvPr>
          <p:cNvCxnSpPr>
            <a:cxnSpLocks/>
            <a:stCxn id="35" idx="3"/>
            <a:endCxn id="45" idx="2"/>
          </p:cNvCxnSpPr>
          <p:nvPr/>
        </p:nvCxnSpPr>
        <p:spPr>
          <a:xfrm>
            <a:off x="4039501" y="3022645"/>
            <a:ext cx="384433" cy="613756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98A140-8427-4D64-93D3-ABEB44D0398A}"/>
              </a:ext>
            </a:extLst>
          </p:cNvPr>
          <p:cNvGrpSpPr/>
          <p:nvPr/>
        </p:nvGrpSpPr>
        <p:grpSpPr>
          <a:xfrm>
            <a:off x="1557908" y="4869160"/>
            <a:ext cx="5966491" cy="1933574"/>
            <a:chOff x="1568080" y="2780928"/>
            <a:chExt cx="10058245" cy="3816425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648145-271A-4E3C-AE4C-752072CEDAE2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>
              <a:off x="2494013" y="4509121"/>
              <a:ext cx="2160241" cy="1851954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D2D1A21-6593-4957-AF44-B4873EA10072}"/>
                </a:ext>
              </a:extLst>
            </p:cNvPr>
            <p:cNvCxnSpPr>
              <a:cxnSpLocks/>
              <a:stCxn id="82" idx="6"/>
              <a:endCxn id="134" idx="1"/>
            </p:cNvCxnSpPr>
            <p:nvPr/>
          </p:nvCxnSpPr>
          <p:spPr>
            <a:xfrm>
              <a:off x="2409297" y="4450515"/>
              <a:ext cx="2244955" cy="1227304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8DABB8E6-51E7-485C-BE18-47C5297444A8}"/>
                </a:ext>
              </a:extLst>
            </p:cNvPr>
            <p:cNvSpPr/>
            <p:nvPr/>
          </p:nvSpPr>
          <p:spPr>
            <a:xfrm>
              <a:off x="1568080" y="3645025"/>
              <a:ext cx="953049" cy="1386603"/>
            </a:xfrm>
            <a:prstGeom prst="roundRect">
              <a:avLst/>
            </a:prstGeom>
            <a:noFill/>
            <a:ln w="28575"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722687A-951E-40DE-B559-2A4A52E63B50}"/>
                </a:ext>
              </a:extLst>
            </p:cNvPr>
            <p:cNvSpPr/>
            <p:nvPr/>
          </p:nvSpPr>
          <p:spPr>
            <a:xfrm>
              <a:off x="1773932" y="4149081"/>
              <a:ext cx="635365" cy="602871"/>
            </a:xfrm>
            <a:prstGeom prst="ellipse">
              <a:avLst/>
            </a:prstGeom>
            <a:noFill/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636D68-2CC5-4CE9-8626-24CDE4B0115D}"/>
                </a:ext>
              </a:extLst>
            </p:cNvPr>
            <p:cNvSpPr/>
            <p:nvPr/>
          </p:nvSpPr>
          <p:spPr>
            <a:xfrm>
              <a:off x="6382446" y="4293097"/>
              <a:ext cx="635365" cy="602871"/>
            </a:xfrm>
            <a:prstGeom prst="ellipse">
              <a:avLst/>
            </a:prstGeom>
            <a:solidFill>
              <a:schemeClr val="accent2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6F709DE-73C2-4B1A-B9E3-063A2B98E8AC}"/>
                </a:ext>
              </a:extLst>
            </p:cNvPr>
            <p:cNvCxnSpPr>
              <a:cxnSpLocks/>
              <a:stCxn id="133" idx="3"/>
              <a:endCxn id="83" idx="2"/>
            </p:cNvCxnSpPr>
            <p:nvPr/>
          </p:nvCxnSpPr>
          <p:spPr>
            <a:xfrm flipV="1">
              <a:off x="5734374" y="4594531"/>
              <a:ext cx="648073" cy="1363135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047BD5-168F-4250-956E-C12731ED44BF}"/>
                </a:ext>
              </a:extLst>
            </p:cNvPr>
            <p:cNvCxnSpPr>
              <a:cxnSpLocks/>
              <a:stCxn id="82" idx="6"/>
              <a:endCxn id="133" idx="1"/>
            </p:cNvCxnSpPr>
            <p:nvPr/>
          </p:nvCxnSpPr>
          <p:spPr>
            <a:xfrm>
              <a:off x="2409297" y="4450515"/>
              <a:ext cx="2244955" cy="1507151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F202E07-912F-4DA3-AFFC-85B865E11BB3}"/>
                </a:ext>
              </a:extLst>
            </p:cNvPr>
            <p:cNvGrpSpPr/>
            <p:nvPr/>
          </p:nvGrpSpPr>
          <p:grpSpPr>
            <a:xfrm>
              <a:off x="4654254" y="5445224"/>
              <a:ext cx="1080120" cy="1080121"/>
              <a:chOff x="4654252" y="3429000"/>
              <a:chExt cx="1656184" cy="2276673"/>
            </a:xfrm>
          </p:grpSpPr>
          <p:sp>
            <p:nvSpPr>
              <p:cNvPr id="133" name="Arrow: Pentagon 132">
                <a:extLst>
                  <a:ext uri="{FF2B5EF4-FFF2-40B4-BE49-F238E27FC236}">
                    <a16:creationId xmlns:a16="http://schemas.microsoft.com/office/drawing/2014/main" id="{1D9EDD24-5886-4364-ADA3-FBFD5E09D842}"/>
                  </a:ext>
                </a:extLst>
              </p:cNvPr>
              <p:cNvSpPr/>
              <p:nvPr/>
            </p:nvSpPr>
            <p:spPr>
              <a:xfrm>
                <a:off x="4654252" y="3429000"/>
                <a:ext cx="1656184" cy="2160240"/>
              </a:xfrm>
              <a:prstGeom prst="homePlate">
                <a:avLst/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C95D0EE-3037-4CB2-937E-6ADC6F96F0C0}"/>
                  </a:ext>
                </a:extLst>
              </p:cNvPr>
              <p:cNvSpPr txBox="1"/>
              <p:nvPr/>
            </p:nvSpPr>
            <p:spPr>
              <a:xfrm>
                <a:off x="4654252" y="3573015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V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6B9F0F-AD70-47B0-BF76-500F4CF8EA6E}"/>
                  </a:ext>
                </a:extLst>
              </p:cNvPr>
              <p:cNvSpPr txBox="1"/>
              <p:nvPr/>
            </p:nvSpPr>
            <p:spPr>
              <a:xfrm>
                <a:off x="4654252" y="4293096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Q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16F781A-705A-48BC-98AC-F703367F1ED9}"/>
                  </a:ext>
                </a:extLst>
              </p:cNvPr>
              <p:cNvSpPr txBox="1"/>
              <p:nvPr/>
            </p:nvSpPr>
            <p:spPr>
              <a:xfrm>
                <a:off x="4654252" y="5013177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K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02750D-5B1A-4221-B959-E531B840F871}"/>
                </a:ext>
              </a:extLst>
            </p:cNvPr>
            <p:cNvCxnSpPr>
              <a:cxnSpLocks/>
              <a:stCxn id="82" idx="6"/>
              <a:endCxn id="132" idx="1"/>
            </p:cNvCxnSpPr>
            <p:nvPr/>
          </p:nvCxnSpPr>
          <p:spPr>
            <a:xfrm>
              <a:off x="2409297" y="4450515"/>
              <a:ext cx="2244955" cy="542406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1691C87-E3F4-4879-BD56-3BF678A72B62}"/>
                </a:ext>
              </a:extLst>
            </p:cNvPr>
            <p:cNvCxnSpPr>
              <a:cxnSpLocks/>
              <a:stCxn id="82" idx="6"/>
              <a:endCxn id="130" idx="1"/>
            </p:cNvCxnSpPr>
            <p:nvPr/>
          </p:nvCxnSpPr>
          <p:spPr>
            <a:xfrm flipV="1">
              <a:off x="2409297" y="4309667"/>
              <a:ext cx="2244955" cy="140849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0E625AB-FCB5-4A37-B772-3B68D9A522C1}"/>
                </a:ext>
              </a:extLst>
            </p:cNvPr>
            <p:cNvCxnSpPr>
              <a:cxnSpLocks/>
              <a:stCxn id="82" idx="6"/>
              <a:endCxn id="129" idx="1"/>
            </p:cNvCxnSpPr>
            <p:nvPr/>
          </p:nvCxnSpPr>
          <p:spPr>
            <a:xfrm>
              <a:off x="2409297" y="4450515"/>
              <a:ext cx="2244955" cy="138998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21D43B6-34DA-43A2-9634-E5BD79981F21}"/>
                </a:ext>
              </a:extLst>
            </p:cNvPr>
            <p:cNvGrpSpPr/>
            <p:nvPr/>
          </p:nvGrpSpPr>
          <p:grpSpPr>
            <a:xfrm>
              <a:off x="4654254" y="4077073"/>
              <a:ext cx="1080120" cy="1080121"/>
              <a:chOff x="4654252" y="3429000"/>
              <a:chExt cx="1656184" cy="2276673"/>
            </a:xfrm>
          </p:grpSpPr>
          <p:sp>
            <p:nvSpPr>
              <p:cNvPr id="129" name="Arrow: Pentagon 128">
                <a:extLst>
                  <a:ext uri="{FF2B5EF4-FFF2-40B4-BE49-F238E27FC236}">
                    <a16:creationId xmlns:a16="http://schemas.microsoft.com/office/drawing/2014/main" id="{9D9562BB-C6A5-4F0C-9C97-A060F47E8A5F}"/>
                  </a:ext>
                </a:extLst>
              </p:cNvPr>
              <p:cNvSpPr/>
              <p:nvPr/>
            </p:nvSpPr>
            <p:spPr>
              <a:xfrm>
                <a:off x="4654252" y="3429000"/>
                <a:ext cx="1656184" cy="2160240"/>
              </a:xfrm>
              <a:prstGeom prst="homePlate">
                <a:avLst/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DDD8345-D660-4687-A0EF-C6C7AA48446A}"/>
                  </a:ext>
                </a:extLst>
              </p:cNvPr>
              <p:cNvSpPr txBox="1"/>
              <p:nvPr/>
            </p:nvSpPr>
            <p:spPr>
              <a:xfrm>
                <a:off x="4654252" y="3573015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V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59984BA-2FB6-4DBB-8E96-8BA894CE5040}"/>
                  </a:ext>
                </a:extLst>
              </p:cNvPr>
              <p:cNvSpPr txBox="1"/>
              <p:nvPr/>
            </p:nvSpPr>
            <p:spPr>
              <a:xfrm>
                <a:off x="4654252" y="4293096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Q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0E21BE2-CD30-454D-8911-3E58A06F3EDD}"/>
                  </a:ext>
                </a:extLst>
              </p:cNvPr>
              <p:cNvSpPr txBox="1"/>
              <p:nvPr/>
            </p:nvSpPr>
            <p:spPr>
              <a:xfrm>
                <a:off x="4654252" y="5013177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K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743C58C-8C15-4783-8D54-DAD334238F42}"/>
                </a:ext>
              </a:extLst>
            </p:cNvPr>
            <p:cNvGrpSpPr/>
            <p:nvPr/>
          </p:nvGrpSpPr>
          <p:grpSpPr>
            <a:xfrm>
              <a:off x="4654254" y="2780928"/>
              <a:ext cx="1080120" cy="1080121"/>
              <a:chOff x="4654252" y="3429000"/>
              <a:chExt cx="1656184" cy="2276673"/>
            </a:xfrm>
          </p:grpSpPr>
          <p:sp>
            <p:nvSpPr>
              <p:cNvPr id="125" name="Arrow: Pentagon 124">
                <a:extLst>
                  <a:ext uri="{FF2B5EF4-FFF2-40B4-BE49-F238E27FC236}">
                    <a16:creationId xmlns:a16="http://schemas.microsoft.com/office/drawing/2014/main" id="{931DDFE8-FDDD-4AF7-AB00-E715202CFB2C}"/>
                  </a:ext>
                </a:extLst>
              </p:cNvPr>
              <p:cNvSpPr/>
              <p:nvPr/>
            </p:nvSpPr>
            <p:spPr>
              <a:xfrm>
                <a:off x="4654252" y="3429000"/>
                <a:ext cx="1656184" cy="2160240"/>
              </a:xfrm>
              <a:prstGeom prst="homePlate">
                <a:avLst/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C6C216-4385-45B4-B7D6-1956062CCAF8}"/>
                  </a:ext>
                </a:extLst>
              </p:cNvPr>
              <p:cNvSpPr txBox="1"/>
              <p:nvPr/>
            </p:nvSpPr>
            <p:spPr>
              <a:xfrm>
                <a:off x="4654252" y="3573015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V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A9BC27F-4AD6-4F94-981F-E7C6007A27E9}"/>
                  </a:ext>
                </a:extLst>
              </p:cNvPr>
              <p:cNvSpPr txBox="1"/>
              <p:nvPr/>
            </p:nvSpPr>
            <p:spPr>
              <a:xfrm>
                <a:off x="4654252" y="4293096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Q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927DDCD-C701-42D6-98CF-41D99493FCBC}"/>
                  </a:ext>
                </a:extLst>
              </p:cNvPr>
              <p:cNvSpPr txBox="1"/>
              <p:nvPr/>
            </p:nvSpPr>
            <p:spPr>
              <a:xfrm>
                <a:off x="4654252" y="5013177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K</a:t>
                </a: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774C1A5-E850-47EC-8F68-FAD39958B47C}"/>
                </a:ext>
              </a:extLst>
            </p:cNvPr>
            <p:cNvCxnSpPr>
              <a:cxnSpLocks/>
              <a:stCxn id="82" idx="6"/>
              <a:endCxn id="128" idx="1"/>
            </p:cNvCxnSpPr>
            <p:nvPr/>
          </p:nvCxnSpPr>
          <p:spPr>
            <a:xfrm flipV="1">
              <a:off x="2409297" y="3696779"/>
              <a:ext cx="2244955" cy="753737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25B1028-D51D-4E4B-AA7C-E37888CB8F7B}"/>
                </a:ext>
              </a:extLst>
            </p:cNvPr>
            <p:cNvCxnSpPr>
              <a:cxnSpLocks/>
              <a:stCxn id="82" idx="6"/>
              <a:endCxn id="127" idx="1"/>
            </p:cNvCxnSpPr>
            <p:nvPr/>
          </p:nvCxnSpPr>
          <p:spPr>
            <a:xfrm flipV="1">
              <a:off x="2409297" y="3355149"/>
              <a:ext cx="2244955" cy="1095366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99130A4-FFAF-43E7-B427-5EEF3AF229BD}"/>
                </a:ext>
              </a:extLst>
            </p:cNvPr>
            <p:cNvCxnSpPr>
              <a:cxnSpLocks/>
              <a:stCxn id="82" idx="6"/>
              <a:endCxn id="126" idx="1"/>
            </p:cNvCxnSpPr>
            <p:nvPr/>
          </p:nvCxnSpPr>
          <p:spPr>
            <a:xfrm flipV="1">
              <a:off x="2409297" y="3013524"/>
              <a:ext cx="2244955" cy="1436991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D03198F-EABC-4556-98E0-AA90B65F3D50}"/>
                </a:ext>
              </a:extLst>
            </p:cNvPr>
            <p:cNvCxnSpPr>
              <a:cxnSpLocks/>
              <a:stCxn id="129" idx="3"/>
              <a:endCxn id="83" idx="2"/>
            </p:cNvCxnSpPr>
            <p:nvPr/>
          </p:nvCxnSpPr>
          <p:spPr>
            <a:xfrm>
              <a:off x="5734374" y="4589513"/>
              <a:ext cx="648073" cy="5018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04C0593-83BE-42AA-85D9-7A67A2DEB67B}"/>
                </a:ext>
              </a:extLst>
            </p:cNvPr>
            <p:cNvCxnSpPr>
              <a:cxnSpLocks/>
              <a:stCxn id="125" idx="3"/>
              <a:endCxn id="83" idx="2"/>
            </p:cNvCxnSpPr>
            <p:nvPr/>
          </p:nvCxnSpPr>
          <p:spPr>
            <a:xfrm>
              <a:off x="5734374" y="3293368"/>
              <a:ext cx="648073" cy="1301163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9529199-1BFD-40E7-8F1A-8A9B9F93DFF5}"/>
                </a:ext>
              </a:extLst>
            </p:cNvPr>
            <p:cNvSpPr/>
            <p:nvPr/>
          </p:nvSpPr>
          <p:spPr>
            <a:xfrm>
              <a:off x="10990960" y="4365105"/>
              <a:ext cx="635365" cy="602871"/>
            </a:xfrm>
            <a:prstGeom prst="ellipse">
              <a:avLst/>
            </a:prstGeom>
            <a:solidFill>
              <a:schemeClr val="accent2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67CA376-9C69-4281-A1F6-704AE763698B}"/>
                </a:ext>
              </a:extLst>
            </p:cNvPr>
            <p:cNvCxnSpPr>
              <a:cxnSpLocks/>
              <a:stCxn id="121" idx="3"/>
              <a:endCxn id="99" idx="2"/>
            </p:cNvCxnSpPr>
            <p:nvPr/>
          </p:nvCxnSpPr>
          <p:spPr>
            <a:xfrm flipV="1">
              <a:off x="10342888" y="4666539"/>
              <a:ext cx="648073" cy="1363135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0C4ACDD-4C2E-4B4A-AEF1-7E10F41FA626}"/>
                </a:ext>
              </a:extLst>
            </p:cNvPr>
            <p:cNvCxnSpPr>
              <a:cxnSpLocks/>
              <a:stCxn id="83" idx="6"/>
              <a:endCxn id="121" idx="1"/>
            </p:cNvCxnSpPr>
            <p:nvPr/>
          </p:nvCxnSpPr>
          <p:spPr>
            <a:xfrm>
              <a:off x="7017811" y="4594531"/>
              <a:ext cx="2244955" cy="1435143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D79962F-A32D-4B17-AD05-7D38956762BA}"/>
                </a:ext>
              </a:extLst>
            </p:cNvPr>
            <p:cNvGrpSpPr/>
            <p:nvPr/>
          </p:nvGrpSpPr>
          <p:grpSpPr>
            <a:xfrm>
              <a:off x="9262768" y="5517232"/>
              <a:ext cx="1080120" cy="1080121"/>
              <a:chOff x="4654252" y="3429000"/>
              <a:chExt cx="1656184" cy="2276673"/>
            </a:xfrm>
          </p:grpSpPr>
          <p:sp>
            <p:nvSpPr>
              <p:cNvPr id="121" name="Arrow: Pentagon 120">
                <a:extLst>
                  <a:ext uri="{FF2B5EF4-FFF2-40B4-BE49-F238E27FC236}">
                    <a16:creationId xmlns:a16="http://schemas.microsoft.com/office/drawing/2014/main" id="{3A70F6F4-4B0B-4E63-A987-35D10A5975F2}"/>
                  </a:ext>
                </a:extLst>
              </p:cNvPr>
              <p:cNvSpPr/>
              <p:nvPr/>
            </p:nvSpPr>
            <p:spPr>
              <a:xfrm>
                <a:off x="4654252" y="3429000"/>
                <a:ext cx="1656184" cy="2160240"/>
              </a:xfrm>
              <a:prstGeom prst="homePlate">
                <a:avLst/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DB75D8-73CD-4E8B-B1CA-5227558D5732}"/>
                  </a:ext>
                </a:extLst>
              </p:cNvPr>
              <p:cNvSpPr txBox="1"/>
              <p:nvPr/>
            </p:nvSpPr>
            <p:spPr>
              <a:xfrm>
                <a:off x="4654252" y="3573015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V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F6D2E54-FBA5-446B-A639-A97592D4D656}"/>
                  </a:ext>
                </a:extLst>
              </p:cNvPr>
              <p:cNvSpPr txBox="1"/>
              <p:nvPr/>
            </p:nvSpPr>
            <p:spPr>
              <a:xfrm>
                <a:off x="4654252" y="4293096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Q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9A88571-3A26-4956-83FE-F3744B16FE4E}"/>
                  </a:ext>
                </a:extLst>
              </p:cNvPr>
              <p:cNvSpPr txBox="1"/>
              <p:nvPr/>
            </p:nvSpPr>
            <p:spPr>
              <a:xfrm>
                <a:off x="4654252" y="5013177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K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0361EA4-55B4-4E3B-8707-24DE489370DA}"/>
                </a:ext>
              </a:extLst>
            </p:cNvPr>
            <p:cNvCxnSpPr>
              <a:cxnSpLocks/>
              <a:stCxn id="83" idx="6"/>
              <a:endCxn id="117" idx="1"/>
            </p:cNvCxnSpPr>
            <p:nvPr/>
          </p:nvCxnSpPr>
          <p:spPr>
            <a:xfrm>
              <a:off x="7017811" y="4594531"/>
              <a:ext cx="2244955" cy="66990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D3FA406-6BAE-4EB6-A3F4-7AA6D22C7A81}"/>
                </a:ext>
              </a:extLst>
            </p:cNvPr>
            <p:cNvGrpSpPr/>
            <p:nvPr/>
          </p:nvGrpSpPr>
          <p:grpSpPr>
            <a:xfrm>
              <a:off x="9262768" y="4149081"/>
              <a:ext cx="1080120" cy="1080121"/>
              <a:chOff x="4654252" y="3429000"/>
              <a:chExt cx="1656184" cy="2276673"/>
            </a:xfrm>
          </p:grpSpPr>
          <p:sp>
            <p:nvSpPr>
              <p:cNvPr id="117" name="Arrow: Pentagon 116">
                <a:extLst>
                  <a:ext uri="{FF2B5EF4-FFF2-40B4-BE49-F238E27FC236}">
                    <a16:creationId xmlns:a16="http://schemas.microsoft.com/office/drawing/2014/main" id="{AC3273C7-6E38-411F-A77C-A7BE23B173FD}"/>
                  </a:ext>
                </a:extLst>
              </p:cNvPr>
              <p:cNvSpPr/>
              <p:nvPr/>
            </p:nvSpPr>
            <p:spPr>
              <a:xfrm>
                <a:off x="4654252" y="3429000"/>
                <a:ext cx="1656184" cy="2160240"/>
              </a:xfrm>
              <a:prstGeom prst="homePlate">
                <a:avLst/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3908E0-0AE1-4177-91DC-1B81BFB180FE}"/>
                  </a:ext>
                </a:extLst>
              </p:cNvPr>
              <p:cNvSpPr txBox="1"/>
              <p:nvPr/>
            </p:nvSpPr>
            <p:spPr>
              <a:xfrm>
                <a:off x="4654252" y="3573015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V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3C242B0-A0EA-4E40-8511-CF00E73AE817}"/>
                  </a:ext>
                </a:extLst>
              </p:cNvPr>
              <p:cNvSpPr txBox="1"/>
              <p:nvPr/>
            </p:nvSpPr>
            <p:spPr>
              <a:xfrm>
                <a:off x="4654252" y="4293096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Q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5BF8080-5E15-4925-912D-BEBAFAF751B3}"/>
                  </a:ext>
                </a:extLst>
              </p:cNvPr>
              <p:cNvSpPr txBox="1"/>
              <p:nvPr/>
            </p:nvSpPr>
            <p:spPr>
              <a:xfrm>
                <a:off x="4654252" y="5013177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K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87B2176-CFBE-42CF-B9D8-C4640F47A805}"/>
                </a:ext>
              </a:extLst>
            </p:cNvPr>
            <p:cNvGrpSpPr/>
            <p:nvPr/>
          </p:nvGrpSpPr>
          <p:grpSpPr>
            <a:xfrm>
              <a:off x="9262768" y="2852936"/>
              <a:ext cx="1080120" cy="1080121"/>
              <a:chOff x="4654252" y="3429000"/>
              <a:chExt cx="1656184" cy="2276673"/>
            </a:xfrm>
          </p:grpSpPr>
          <p:sp>
            <p:nvSpPr>
              <p:cNvPr id="113" name="Arrow: Pentagon 112">
                <a:extLst>
                  <a:ext uri="{FF2B5EF4-FFF2-40B4-BE49-F238E27FC236}">
                    <a16:creationId xmlns:a16="http://schemas.microsoft.com/office/drawing/2014/main" id="{E9EF9FCE-6DD9-4810-B79A-DC210ADF50D3}"/>
                  </a:ext>
                </a:extLst>
              </p:cNvPr>
              <p:cNvSpPr/>
              <p:nvPr/>
            </p:nvSpPr>
            <p:spPr>
              <a:xfrm>
                <a:off x="4654252" y="3429000"/>
                <a:ext cx="1656184" cy="2160240"/>
              </a:xfrm>
              <a:prstGeom prst="homePlate">
                <a:avLst/>
              </a:prstGeom>
              <a:solidFill>
                <a:schemeClr val="accent6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966003F-343F-4181-BF9F-27BAC9843DAF}"/>
                  </a:ext>
                </a:extLst>
              </p:cNvPr>
              <p:cNvSpPr txBox="1"/>
              <p:nvPr/>
            </p:nvSpPr>
            <p:spPr>
              <a:xfrm>
                <a:off x="4654252" y="3573015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V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C5073B7-8070-4031-A435-373F6B91F1EB}"/>
                  </a:ext>
                </a:extLst>
              </p:cNvPr>
              <p:cNvSpPr txBox="1"/>
              <p:nvPr/>
            </p:nvSpPr>
            <p:spPr>
              <a:xfrm>
                <a:off x="4654252" y="4293096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Q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804B361-BE36-41E5-8B47-08A29FBEB161}"/>
                  </a:ext>
                </a:extLst>
              </p:cNvPr>
              <p:cNvSpPr txBox="1"/>
              <p:nvPr/>
            </p:nvSpPr>
            <p:spPr>
              <a:xfrm>
                <a:off x="4654252" y="5013177"/>
                <a:ext cx="914400" cy="69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/>
                  <a:t>K</a:t>
                </a:r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669E565-8218-4380-AA0C-2A9A7C8D987F}"/>
                </a:ext>
              </a:extLst>
            </p:cNvPr>
            <p:cNvCxnSpPr>
              <a:cxnSpLocks/>
              <a:stCxn id="83" idx="6"/>
              <a:endCxn id="115" idx="1"/>
            </p:cNvCxnSpPr>
            <p:nvPr/>
          </p:nvCxnSpPr>
          <p:spPr>
            <a:xfrm flipV="1">
              <a:off x="7017811" y="3427157"/>
              <a:ext cx="2244955" cy="1167374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9B8F644-7492-466A-906F-53557B90CBE7}"/>
                </a:ext>
              </a:extLst>
            </p:cNvPr>
            <p:cNvCxnSpPr>
              <a:cxnSpLocks/>
              <a:stCxn id="117" idx="3"/>
              <a:endCxn id="99" idx="2"/>
            </p:cNvCxnSpPr>
            <p:nvPr/>
          </p:nvCxnSpPr>
          <p:spPr>
            <a:xfrm>
              <a:off x="10342890" y="4661521"/>
              <a:ext cx="648073" cy="5018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AABB2FB-D580-49C7-AC84-8B4C56765EA2}"/>
                </a:ext>
              </a:extLst>
            </p:cNvPr>
            <p:cNvCxnSpPr>
              <a:cxnSpLocks/>
              <a:stCxn id="113" idx="3"/>
              <a:endCxn id="99" idx="2"/>
            </p:cNvCxnSpPr>
            <p:nvPr/>
          </p:nvCxnSpPr>
          <p:spPr>
            <a:xfrm>
              <a:off x="10342885" y="3365376"/>
              <a:ext cx="648073" cy="1301163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C8E78CF-DAC5-4AC7-AD2E-BE23DEF69339}"/>
              </a:ext>
            </a:extLst>
          </p:cNvPr>
          <p:cNvCxnSpPr>
            <a:cxnSpLocks/>
            <a:stCxn id="45" idx="4"/>
            <a:endCxn id="114" idx="1"/>
          </p:cNvCxnSpPr>
          <p:nvPr/>
        </p:nvCxnSpPr>
        <p:spPr>
          <a:xfrm>
            <a:off x="4612381" y="3778588"/>
            <a:ext cx="1509970" cy="1244899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458DCCD-853E-42E3-BE42-841E04ACF47E}"/>
              </a:ext>
            </a:extLst>
          </p:cNvPr>
          <p:cNvCxnSpPr>
            <a:cxnSpLocks/>
            <a:stCxn id="45" idx="4"/>
            <a:endCxn id="116" idx="1"/>
          </p:cNvCxnSpPr>
          <p:nvPr/>
        </p:nvCxnSpPr>
        <p:spPr>
          <a:xfrm>
            <a:off x="4612381" y="3778588"/>
            <a:ext cx="1509970" cy="1591067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8AD340B-AAA8-4095-A603-C41DCF726C55}"/>
              </a:ext>
            </a:extLst>
          </p:cNvPr>
          <p:cNvCxnSpPr>
            <a:cxnSpLocks/>
            <a:stCxn id="45" idx="4"/>
            <a:endCxn id="118" idx="1"/>
          </p:cNvCxnSpPr>
          <p:nvPr/>
        </p:nvCxnSpPr>
        <p:spPr>
          <a:xfrm>
            <a:off x="4612381" y="3778588"/>
            <a:ext cx="1509970" cy="1901584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7BDE22-8685-4D91-B526-F307D3947DAE}"/>
              </a:ext>
            </a:extLst>
          </p:cNvPr>
          <p:cNvCxnSpPr>
            <a:cxnSpLocks/>
            <a:stCxn id="45" idx="4"/>
            <a:endCxn id="120" idx="1"/>
          </p:cNvCxnSpPr>
          <p:nvPr/>
        </p:nvCxnSpPr>
        <p:spPr>
          <a:xfrm>
            <a:off x="4612381" y="3778588"/>
            <a:ext cx="1509970" cy="2247752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A6584B7-8ED4-4D6B-BAB6-6A14351781B4}"/>
              </a:ext>
            </a:extLst>
          </p:cNvPr>
          <p:cNvCxnSpPr>
            <a:cxnSpLocks/>
            <a:stCxn id="45" idx="4"/>
            <a:endCxn id="122" idx="1"/>
          </p:cNvCxnSpPr>
          <p:nvPr/>
        </p:nvCxnSpPr>
        <p:spPr>
          <a:xfrm>
            <a:off x="4612381" y="3778588"/>
            <a:ext cx="1509970" cy="2594752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0B68EE9-E7E8-4EF6-B9C5-F815E7ABE950}"/>
              </a:ext>
            </a:extLst>
          </p:cNvPr>
          <p:cNvCxnSpPr>
            <a:cxnSpLocks/>
            <a:stCxn id="45" idx="4"/>
            <a:endCxn id="124" idx="1"/>
          </p:cNvCxnSpPr>
          <p:nvPr/>
        </p:nvCxnSpPr>
        <p:spPr>
          <a:xfrm>
            <a:off x="4612381" y="3778588"/>
            <a:ext cx="1509970" cy="2940920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3897F029-72C4-4723-A36D-B324E85C3B8F}"/>
              </a:ext>
            </a:extLst>
          </p:cNvPr>
          <p:cNvCxnSpPr>
            <a:stCxn id="99" idx="6"/>
            <a:endCxn id="82" idx="4"/>
          </p:cNvCxnSpPr>
          <p:nvPr/>
        </p:nvCxnSpPr>
        <p:spPr>
          <a:xfrm flipH="1">
            <a:off x="1868466" y="5824497"/>
            <a:ext cx="5655933" cy="43273"/>
          </a:xfrm>
          <a:prstGeom prst="curvedConnector4">
            <a:avLst>
              <a:gd name="adj1" fmla="val -4042"/>
              <a:gd name="adj2" fmla="val 881198"/>
            </a:avLst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8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7704-0378-443D-887B-028D6C12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82A0-AD37-4B95-B041-77A9175D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Limit the state vanishing/exploding problem</a:t>
            </a:r>
          </a:p>
          <a:p>
            <a:pPr lvl="1"/>
            <a:r>
              <a:rPr lang="en-US" dirty="0"/>
              <a:t>Allows for bigger models</a:t>
            </a:r>
          </a:p>
          <a:p>
            <a:pPr lvl="1"/>
            <a:r>
              <a:rPr lang="en-US" dirty="0"/>
              <a:t>Allows for long term relationship</a:t>
            </a:r>
          </a:p>
          <a:p>
            <a:pPr lvl="1"/>
            <a:r>
              <a:rPr lang="en-US" dirty="0"/>
              <a:t>The attention matrix (QK) gives an easily understandable look into what is important 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As the models get bigger, uses more memory to train</a:t>
            </a:r>
          </a:p>
          <a:p>
            <a:pPr lvl="1"/>
            <a:r>
              <a:rPr lang="en-US" dirty="0"/>
              <a:t>Generally slower</a:t>
            </a:r>
          </a:p>
          <a:p>
            <a:pPr lvl="1"/>
            <a:r>
              <a:rPr lang="en-US" dirty="0"/>
              <a:t>Harder to parallelize</a:t>
            </a:r>
          </a:p>
          <a:p>
            <a:pPr lvl="1"/>
            <a:r>
              <a:rPr lang="en-US" dirty="0"/>
              <a:t>Less locally biased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1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D9E-C413-471B-A7E3-73EE7AD1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D962B7-4F5B-4700-9B94-49CFF3069F16}"/>
              </a:ext>
            </a:extLst>
          </p:cNvPr>
          <p:cNvSpPr/>
          <p:nvPr/>
        </p:nvSpPr>
        <p:spPr>
          <a:xfrm>
            <a:off x="6094412" y="1988840"/>
            <a:ext cx="5040560" cy="2876672"/>
          </a:xfrm>
          <a:custGeom>
            <a:avLst/>
            <a:gdLst>
              <a:gd name="connsiteX0" fmla="*/ 0 w 2878667"/>
              <a:gd name="connsiteY0" fmla="*/ 0 h 2878667"/>
              <a:gd name="connsiteX1" fmla="*/ 1433689 w 2878667"/>
              <a:gd name="connsiteY1" fmla="*/ 2878667 h 2878667"/>
              <a:gd name="connsiteX2" fmla="*/ 2878667 w 2878667"/>
              <a:gd name="connsiteY2" fmla="*/ 0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67" h="2878667">
                <a:moveTo>
                  <a:pt x="0" y="0"/>
                </a:moveTo>
                <a:cubicBezTo>
                  <a:pt x="476955" y="1439333"/>
                  <a:pt x="953911" y="2878667"/>
                  <a:pt x="1433689" y="2878667"/>
                </a:cubicBezTo>
                <a:cubicBezTo>
                  <a:pt x="1913467" y="2878667"/>
                  <a:pt x="2396067" y="1439333"/>
                  <a:pt x="2878667" y="0"/>
                </a:cubicBezTo>
              </a:path>
            </a:pathLst>
          </a:cu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68CDC-0CE7-4A07-8407-79D114A76115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F073C1-6809-4838-83D0-0F42778E3DF7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16380-D7EF-44E5-8173-718927D2D13B}"/>
              </a:ext>
            </a:extLst>
          </p:cNvPr>
          <p:cNvSpPr txBox="1"/>
          <p:nvPr/>
        </p:nvSpPr>
        <p:spPr>
          <a:xfrm>
            <a:off x="10126860" y="5517232"/>
            <a:ext cx="3241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A190-6224-432F-9A21-728B4CE9D3A2}"/>
              </a:ext>
            </a:extLst>
          </p:cNvPr>
          <p:cNvCxnSpPr>
            <a:cxnSpLocks/>
          </p:cNvCxnSpPr>
          <p:nvPr/>
        </p:nvCxnSpPr>
        <p:spPr>
          <a:xfrm flipV="1">
            <a:off x="6526460" y="2708920"/>
            <a:ext cx="0" cy="288032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/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5D6842-BBCC-49ED-9DCC-21A6DE56C31B}"/>
              </a:ext>
            </a:extLst>
          </p:cNvPr>
          <p:cNvCxnSpPr>
            <a:cxnSpLocks/>
          </p:cNvCxnSpPr>
          <p:nvPr/>
        </p:nvCxnSpPr>
        <p:spPr>
          <a:xfrm>
            <a:off x="5374332" y="2708920"/>
            <a:ext cx="1152128" cy="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FF37E3-87CC-48AE-85CF-8232DC9F4B5B}"/>
                  </a:ext>
                </a:extLst>
              </p:cNvPr>
              <p:cNvSpPr txBox="1"/>
              <p:nvPr/>
            </p:nvSpPr>
            <p:spPr>
              <a:xfrm>
                <a:off x="4510236" y="249289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FF37E3-87CC-48AE-85CF-8232DC9F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6" y="2492896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 l="-7042" r="-100000" b="-147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B3EC83-465D-4DFC-9383-FC293E4D1A8A}"/>
              </a:ext>
            </a:extLst>
          </p:cNvPr>
          <p:cNvCxnSpPr>
            <a:cxnSpLocks/>
          </p:cNvCxnSpPr>
          <p:nvPr/>
        </p:nvCxnSpPr>
        <p:spPr>
          <a:xfrm flipV="1">
            <a:off x="6526460" y="1988840"/>
            <a:ext cx="936104" cy="720080"/>
          </a:xfrm>
          <a:prstGeom prst="line">
            <a:avLst/>
          </a:prstGeom>
          <a:ln w="25400">
            <a:solidFill>
              <a:schemeClr val="accent3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5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D9E-C413-471B-A7E3-73EE7AD1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D962B7-4F5B-4700-9B94-49CFF3069F16}"/>
              </a:ext>
            </a:extLst>
          </p:cNvPr>
          <p:cNvSpPr/>
          <p:nvPr/>
        </p:nvSpPr>
        <p:spPr>
          <a:xfrm>
            <a:off x="6094412" y="1988840"/>
            <a:ext cx="5040560" cy="2876672"/>
          </a:xfrm>
          <a:custGeom>
            <a:avLst/>
            <a:gdLst>
              <a:gd name="connsiteX0" fmla="*/ 0 w 2878667"/>
              <a:gd name="connsiteY0" fmla="*/ 0 h 2878667"/>
              <a:gd name="connsiteX1" fmla="*/ 1433689 w 2878667"/>
              <a:gd name="connsiteY1" fmla="*/ 2878667 h 2878667"/>
              <a:gd name="connsiteX2" fmla="*/ 2878667 w 2878667"/>
              <a:gd name="connsiteY2" fmla="*/ 0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67" h="2878667">
                <a:moveTo>
                  <a:pt x="0" y="0"/>
                </a:moveTo>
                <a:cubicBezTo>
                  <a:pt x="476955" y="1439333"/>
                  <a:pt x="953911" y="2878667"/>
                  <a:pt x="1433689" y="2878667"/>
                </a:cubicBezTo>
                <a:cubicBezTo>
                  <a:pt x="1913467" y="2878667"/>
                  <a:pt x="2396067" y="1439333"/>
                  <a:pt x="2878667" y="0"/>
                </a:cubicBezTo>
              </a:path>
            </a:pathLst>
          </a:cu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68CDC-0CE7-4A07-8407-79D114A76115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F073C1-6809-4838-83D0-0F42778E3DF7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16380-D7EF-44E5-8173-718927D2D13B}"/>
              </a:ext>
            </a:extLst>
          </p:cNvPr>
          <p:cNvSpPr txBox="1"/>
          <p:nvPr/>
        </p:nvSpPr>
        <p:spPr>
          <a:xfrm>
            <a:off x="10126860" y="5517232"/>
            <a:ext cx="3241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A190-6224-432F-9A21-728B4CE9D3A2}"/>
              </a:ext>
            </a:extLst>
          </p:cNvPr>
          <p:cNvCxnSpPr>
            <a:cxnSpLocks/>
          </p:cNvCxnSpPr>
          <p:nvPr/>
        </p:nvCxnSpPr>
        <p:spPr>
          <a:xfrm flipV="1">
            <a:off x="6526460" y="2708920"/>
            <a:ext cx="0" cy="288032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/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5D6842-BBCC-49ED-9DCC-21A6DE56C31B}"/>
              </a:ext>
            </a:extLst>
          </p:cNvPr>
          <p:cNvCxnSpPr>
            <a:cxnSpLocks/>
          </p:cNvCxnSpPr>
          <p:nvPr/>
        </p:nvCxnSpPr>
        <p:spPr>
          <a:xfrm>
            <a:off x="5374332" y="2708920"/>
            <a:ext cx="1152128" cy="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DF54CD-30AF-4A64-AC3B-A1C3E8E91E69}"/>
              </a:ext>
            </a:extLst>
          </p:cNvPr>
          <p:cNvCxnSpPr>
            <a:cxnSpLocks/>
          </p:cNvCxnSpPr>
          <p:nvPr/>
        </p:nvCxnSpPr>
        <p:spPr>
          <a:xfrm flipV="1">
            <a:off x="6526460" y="1988840"/>
            <a:ext cx="936104" cy="720080"/>
          </a:xfrm>
          <a:prstGeom prst="line">
            <a:avLst/>
          </a:prstGeom>
          <a:ln w="25400">
            <a:solidFill>
              <a:schemeClr val="accent3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C65771-7A06-450B-B7B3-616EE77A1552}"/>
              </a:ext>
            </a:extLst>
          </p:cNvPr>
          <p:cNvCxnSpPr>
            <a:cxnSpLocks/>
          </p:cNvCxnSpPr>
          <p:nvPr/>
        </p:nvCxnSpPr>
        <p:spPr>
          <a:xfrm>
            <a:off x="5374332" y="1988840"/>
            <a:ext cx="2088232" cy="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4B8C0D9F-5BAE-4EBA-9985-CB84D72F1D96}"/>
              </a:ext>
            </a:extLst>
          </p:cNvPr>
          <p:cNvSpPr/>
          <p:nvPr/>
        </p:nvSpPr>
        <p:spPr>
          <a:xfrm>
            <a:off x="5086300" y="1988840"/>
            <a:ext cx="288032" cy="720080"/>
          </a:xfrm>
          <a:prstGeom prst="leftBrac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7E3418-1EDB-4C76-A1E6-FE73A34429B7}"/>
                  </a:ext>
                </a:extLst>
              </p:cNvPr>
              <p:cNvSpPr txBox="1"/>
              <p:nvPr/>
            </p:nvSpPr>
            <p:spPr>
              <a:xfrm>
                <a:off x="4730535" y="21597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7E3418-1EDB-4C76-A1E6-FE73A344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35" y="2159708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D9E-C413-471B-A7E3-73EE7AD1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D962B7-4F5B-4700-9B94-49CFF3069F16}"/>
              </a:ext>
            </a:extLst>
          </p:cNvPr>
          <p:cNvSpPr/>
          <p:nvPr/>
        </p:nvSpPr>
        <p:spPr>
          <a:xfrm>
            <a:off x="6094412" y="1988840"/>
            <a:ext cx="5040560" cy="2876672"/>
          </a:xfrm>
          <a:custGeom>
            <a:avLst/>
            <a:gdLst>
              <a:gd name="connsiteX0" fmla="*/ 0 w 2878667"/>
              <a:gd name="connsiteY0" fmla="*/ 0 h 2878667"/>
              <a:gd name="connsiteX1" fmla="*/ 1433689 w 2878667"/>
              <a:gd name="connsiteY1" fmla="*/ 2878667 h 2878667"/>
              <a:gd name="connsiteX2" fmla="*/ 2878667 w 2878667"/>
              <a:gd name="connsiteY2" fmla="*/ 0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67" h="2878667">
                <a:moveTo>
                  <a:pt x="0" y="0"/>
                </a:moveTo>
                <a:cubicBezTo>
                  <a:pt x="476955" y="1439333"/>
                  <a:pt x="953911" y="2878667"/>
                  <a:pt x="1433689" y="2878667"/>
                </a:cubicBezTo>
                <a:cubicBezTo>
                  <a:pt x="1913467" y="2878667"/>
                  <a:pt x="2396067" y="1439333"/>
                  <a:pt x="2878667" y="0"/>
                </a:cubicBezTo>
              </a:path>
            </a:pathLst>
          </a:cu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68CDC-0CE7-4A07-8407-79D114A76115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F073C1-6809-4838-83D0-0F42778E3DF7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16380-D7EF-44E5-8173-718927D2D13B}"/>
              </a:ext>
            </a:extLst>
          </p:cNvPr>
          <p:cNvSpPr txBox="1"/>
          <p:nvPr/>
        </p:nvSpPr>
        <p:spPr>
          <a:xfrm>
            <a:off x="10126860" y="5517232"/>
            <a:ext cx="3241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A190-6224-432F-9A21-728B4CE9D3A2}"/>
              </a:ext>
            </a:extLst>
          </p:cNvPr>
          <p:cNvCxnSpPr>
            <a:cxnSpLocks/>
          </p:cNvCxnSpPr>
          <p:nvPr/>
        </p:nvCxnSpPr>
        <p:spPr>
          <a:xfrm flipV="1">
            <a:off x="6526460" y="2708920"/>
            <a:ext cx="0" cy="288032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/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5D6842-BBCC-49ED-9DCC-21A6DE56C31B}"/>
              </a:ext>
            </a:extLst>
          </p:cNvPr>
          <p:cNvCxnSpPr>
            <a:cxnSpLocks/>
          </p:cNvCxnSpPr>
          <p:nvPr/>
        </p:nvCxnSpPr>
        <p:spPr>
          <a:xfrm>
            <a:off x="5374332" y="2708920"/>
            <a:ext cx="1152128" cy="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DF54CD-30AF-4A64-AC3B-A1C3E8E91E69}"/>
              </a:ext>
            </a:extLst>
          </p:cNvPr>
          <p:cNvCxnSpPr>
            <a:cxnSpLocks/>
          </p:cNvCxnSpPr>
          <p:nvPr/>
        </p:nvCxnSpPr>
        <p:spPr>
          <a:xfrm flipV="1">
            <a:off x="6526460" y="1988840"/>
            <a:ext cx="936104" cy="720080"/>
          </a:xfrm>
          <a:prstGeom prst="line">
            <a:avLst/>
          </a:prstGeom>
          <a:ln w="25400">
            <a:solidFill>
              <a:schemeClr val="accent3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C65771-7A06-450B-B7B3-616EE77A1552}"/>
              </a:ext>
            </a:extLst>
          </p:cNvPr>
          <p:cNvCxnSpPr>
            <a:cxnSpLocks/>
          </p:cNvCxnSpPr>
          <p:nvPr/>
        </p:nvCxnSpPr>
        <p:spPr>
          <a:xfrm>
            <a:off x="5374332" y="1988840"/>
            <a:ext cx="2088232" cy="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4B8C0D9F-5BAE-4EBA-9985-CB84D72F1D96}"/>
              </a:ext>
            </a:extLst>
          </p:cNvPr>
          <p:cNvSpPr/>
          <p:nvPr/>
        </p:nvSpPr>
        <p:spPr>
          <a:xfrm>
            <a:off x="5086300" y="1988840"/>
            <a:ext cx="288032" cy="720080"/>
          </a:xfrm>
          <a:prstGeom prst="leftBrac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5CD4F-04B5-4254-AB8D-6C84C47DA632}"/>
                  </a:ext>
                </a:extLst>
              </p:cNvPr>
              <p:cNvSpPr txBox="1"/>
              <p:nvPr/>
            </p:nvSpPr>
            <p:spPr>
              <a:xfrm>
                <a:off x="4730535" y="21597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5CD4F-04B5-4254-AB8D-6C84C47D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35" y="2159708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F3902C-20AF-4B21-9ECC-CB581BAAFA3E}"/>
              </a:ext>
            </a:extLst>
          </p:cNvPr>
          <p:cNvCxnSpPr>
            <a:cxnSpLocks/>
          </p:cNvCxnSpPr>
          <p:nvPr/>
        </p:nvCxnSpPr>
        <p:spPr>
          <a:xfrm flipV="1">
            <a:off x="7462564" y="1988840"/>
            <a:ext cx="0" cy="360040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/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D9E-C413-471B-A7E3-73EE7AD1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Newton method: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D962B7-4F5B-4700-9B94-49CFF3069F16}"/>
              </a:ext>
            </a:extLst>
          </p:cNvPr>
          <p:cNvSpPr/>
          <p:nvPr/>
        </p:nvSpPr>
        <p:spPr>
          <a:xfrm>
            <a:off x="6094412" y="1988840"/>
            <a:ext cx="5040560" cy="2876672"/>
          </a:xfrm>
          <a:custGeom>
            <a:avLst/>
            <a:gdLst>
              <a:gd name="connsiteX0" fmla="*/ 0 w 2878667"/>
              <a:gd name="connsiteY0" fmla="*/ 0 h 2878667"/>
              <a:gd name="connsiteX1" fmla="*/ 1433689 w 2878667"/>
              <a:gd name="connsiteY1" fmla="*/ 2878667 h 2878667"/>
              <a:gd name="connsiteX2" fmla="*/ 2878667 w 2878667"/>
              <a:gd name="connsiteY2" fmla="*/ 0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67" h="2878667">
                <a:moveTo>
                  <a:pt x="0" y="0"/>
                </a:moveTo>
                <a:cubicBezTo>
                  <a:pt x="476955" y="1439333"/>
                  <a:pt x="953911" y="2878667"/>
                  <a:pt x="1433689" y="2878667"/>
                </a:cubicBezTo>
                <a:cubicBezTo>
                  <a:pt x="1913467" y="2878667"/>
                  <a:pt x="2396067" y="1439333"/>
                  <a:pt x="2878667" y="0"/>
                </a:cubicBezTo>
              </a:path>
            </a:pathLst>
          </a:cu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68CDC-0CE7-4A07-8407-79D114A76115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F073C1-6809-4838-83D0-0F42778E3DF7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16380-D7EF-44E5-8173-718927D2D13B}"/>
              </a:ext>
            </a:extLst>
          </p:cNvPr>
          <p:cNvSpPr txBox="1"/>
          <p:nvPr/>
        </p:nvSpPr>
        <p:spPr>
          <a:xfrm>
            <a:off x="10126860" y="5517232"/>
            <a:ext cx="3241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A190-6224-432F-9A21-728B4CE9D3A2}"/>
              </a:ext>
            </a:extLst>
          </p:cNvPr>
          <p:cNvCxnSpPr>
            <a:cxnSpLocks/>
          </p:cNvCxnSpPr>
          <p:nvPr/>
        </p:nvCxnSpPr>
        <p:spPr>
          <a:xfrm flipV="1">
            <a:off x="6526460" y="2708920"/>
            <a:ext cx="0" cy="288032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/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DF54CD-30AF-4A64-AC3B-A1C3E8E91E69}"/>
              </a:ext>
            </a:extLst>
          </p:cNvPr>
          <p:cNvCxnSpPr>
            <a:cxnSpLocks/>
          </p:cNvCxnSpPr>
          <p:nvPr/>
        </p:nvCxnSpPr>
        <p:spPr>
          <a:xfrm flipV="1">
            <a:off x="7462564" y="3356992"/>
            <a:ext cx="864096" cy="720000"/>
          </a:xfrm>
          <a:prstGeom prst="line">
            <a:avLst/>
          </a:prstGeom>
          <a:ln w="25400">
            <a:solidFill>
              <a:schemeClr val="accent3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5CD4F-04B5-4254-AB8D-6C84C47DA632}"/>
                  </a:ext>
                </a:extLst>
              </p:cNvPr>
              <p:cNvSpPr txBox="1"/>
              <p:nvPr/>
            </p:nvSpPr>
            <p:spPr>
              <a:xfrm>
                <a:off x="4726260" y="3861048"/>
                <a:ext cx="432048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5CD4F-04B5-4254-AB8D-6C84C47D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0" y="3861048"/>
                <a:ext cx="432048" cy="313932"/>
              </a:xfrm>
              <a:prstGeom prst="rect">
                <a:avLst/>
              </a:prstGeom>
              <a:blipFill>
                <a:blip r:embed="rId4"/>
                <a:stretch>
                  <a:fillRect r="-54930" b="-96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F3902C-20AF-4B21-9ECC-CB581BAAFA3E}"/>
              </a:ext>
            </a:extLst>
          </p:cNvPr>
          <p:cNvCxnSpPr>
            <a:cxnSpLocks/>
          </p:cNvCxnSpPr>
          <p:nvPr/>
        </p:nvCxnSpPr>
        <p:spPr>
          <a:xfrm flipV="1">
            <a:off x="7462564" y="4077072"/>
            <a:ext cx="0" cy="151216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/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42F85-48AE-4818-A240-423ED29B0F26}"/>
              </a:ext>
            </a:extLst>
          </p:cNvPr>
          <p:cNvCxnSpPr>
            <a:cxnSpLocks/>
          </p:cNvCxnSpPr>
          <p:nvPr/>
        </p:nvCxnSpPr>
        <p:spPr>
          <a:xfrm>
            <a:off x="5374332" y="4077072"/>
            <a:ext cx="2088232" cy="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D9E-C413-471B-A7E3-73EE7AD1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D962B7-4F5B-4700-9B94-49CFF3069F16}"/>
              </a:ext>
            </a:extLst>
          </p:cNvPr>
          <p:cNvSpPr/>
          <p:nvPr/>
        </p:nvSpPr>
        <p:spPr>
          <a:xfrm>
            <a:off x="6094412" y="1988840"/>
            <a:ext cx="5040560" cy="2876672"/>
          </a:xfrm>
          <a:custGeom>
            <a:avLst/>
            <a:gdLst>
              <a:gd name="connsiteX0" fmla="*/ 0 w 2878667"/>
              <a:gd name="connsiteY0" fmla="*/ 0 h 2878667"/>
              <a:gd name="connsiteX1" fmla="*/ 1433689 w 2878667"/>
              <a:gd name="connsiteY1" fmla="*/ 2878667 h 2878667"/>
              <a:gd name="connsiteX2" fmla="*/ 2878667 w 2878667"/>
              <a:gd name="connsiteY2" fmla="*/ 0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67" h="2878667">
                <a:moveTo>
                  <a:pt x="0" y="0"/>
                </a:moveTo>
                <a:cubicBezTo>
                  <a:pt x="476955" y="1439333"/>
                  <a:pt x="953911" y="2878667"/>
                  <a:pt x="1433689" y="2878667"/>
                </a:cubicBezTo>
                <a:cubicBezTo>
                  <a:pt x="1913467" y="2878667"/>
                  <a:pt x="2396067" y="1439333"/>
                  <a:pt x="2878667" y="0"/>
                </a:cubicBezTo>
              </a:path>
            </a:pathLst>
          </a:cu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68CDC-0CE7-4A07-8407-79D114A76115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F073C1-6809-4838-83D0-0F42778E3DF7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16380-D7EF-44E5-8173-718927D2D13B}"/>
              </a:ext>
            </a:extLst>
          </p:cNvPr>
          <p:cNvSpPr txBox="1"/>
          <p:nvPr/>
        </p:nvSpPr>
        <p:spPr>
          <a:xfrm>
            <a:off x="10126860" y="5517232"/>
            <a:ext cx="3241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A190-6224-432F-9A21-728B4CE9D3A2}"/>
              </a:ext>
            </a:extLst>
          </p:cNvPr>
          <p:cNvCxnSpPr>
            <a:cxnSpLocks/>
          </p:cNvCxnSpPr>
          <p:nvPr/>
        </p:nvCxnSpPr>
        <p:spPr>
          <a:xfrm flipV="1">
            <a:off x="6526460" y="2708920"/>
            <a:ext cx="0" cy="288032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/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DF54CD-30AF-4A64-AC3B-A1C3E8E91E69}"/>
              </a:ext>
            </a:extLst>
          </p:cNvPr>
          <p:cNvCxnSpPr>
            <a:cxnSpLocks/>
          </p:cNvCxnSpPr>
          <p:nvPr/>
        </p:nvCxnSpPr>
        <p:spPr>
          <a:xfrm flipV="1">
            <a:off x="7462564" y="3356992"/>
            <a:ext cx="864096" cy="720000"/>
          </a:xfrm>
          <a:prstGeom prst="line">
            <a:avLst/>
          </a:prstGeom>
          <a:ln w="25400">
            <a:solidFill>
              <a:schemeClr val="accent3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F3902C-20AF-4B21-9ECC-CB581BAAFA3E}"/>
              </a:ext>
            </a:extLst>
          </p:cNvPr>
          <p:cNvCxnSpPr>
            <a:cxnSpLocks/>
          </p:cNvCxnSpPr>
          <p:nvPr/>
        </p:nvCxnSpPr>
        <p:spPr>
          <a:xfrm flipV="1">
            <a:off x="7462564" y="4077072"/>
            <a:ext cx="0" cy="151216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/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42F85-48AE-4818-A240-423ED29B0F26}"/>
              </a:ext>
            </a:extLst>
          </p:cNvPr>
          <p:cNvCxnSpPr>
            <a:cxnSpLocks/>
          </p:cNvCxnSpPr>
          <p:nvPr/>
        </p:nvCxnSpPr>
        <p:spPr>
          <a:xfrm>
            <a:off x="5374332" y="4077072"/>
            <a:ext cx="2088232" cy="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591C2-0985-4F20-AB2E-F2B55C6C53DF}"/>
              </a:ext>
            </a:extLst>
          </p:cNvPr>
          <p:cNvCxnSpPr>
            <a:cxnSpLocks/>
          </p:cNvCxnSpPr>
          <p:nvPr/>
        </p:nvCxnSpPr>
        <p:spPr>
          <a:xfrm>
            <a:off x="5370057" y="3330140"/>
            <a:ext cx="2956603" cy="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0078126-B361-41B0-A7AE-B3356287542C}"/>
              </a:ext>
            </a:extLst>
          </p:cNvPr>
          <p:cNvSpPr/>
          <p:nvPr/>
        </p:nvSpPr>
        <p:spPr>
          <a:xfrm>
            <a:off x="5082025" y="3330140"/>
            <a:ext cx="288032" cy="720080"/>
          </a:xfrm>
          <a:prstGeom prst="leftBrac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7600AC-EED2-4682-8A10-6BEBADB5A05F}"/>
                  </a:ext>
                </a:extLst>
              </p:cNvPr>
              <p:cNvSpPr txBox="1"/>
              <p:nvPr/>
            </p:nvSpPr>
            <p:spPr>
              <a:xfrm>
                <a:off x="4726260" y="35010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7600AC-EED2-4682-8A10-6BEBADB5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0" y="3501008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D9E-C413-471B-A7E3-73EE7AD1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D962B7-4F5B-4700-9B94-49CFF3069F16}"/>
              </a:ext>
            </a:extLst>
          </p:cNvPr>
          <p:cNvSpPr/>
          <p:nvPr/>
        </p:nvSpPr>
        <p:spPr>
          <a:xfrm>
            <a:off x="6094412" y="1988840"/>
            <a:ext cx="5040560" cy="2876672"/>
          </a:xfrm>
          <a:custGeom>
            <a:avLst/>
            <a:gdLst>
              <a:gd name="connsiteX0" fmla="*/ 0 w 2878667"/>
              <a:gd name="connsiteY0" fmla="*/ 0 h 2878667"/>
              <a:gd name="connsiteX1" fmla="*/ 1433689 w 2878667"/>
              <a:gd name="connsiteY1" fmla="*/ 2878667 h 2878667"/>
              <a:gd name="connsiteX2" fmla="*/ 2878667 w 2878667"/>
              <a:gd name="connsiteY2" fmla="*/ 0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67" h="2878667">
                <a:moveTo>
                  <a:pt x="0" y="0"/>
                </a:moveTo>
                <a:cubicBezTo>
                  <a:pt x="476955" y="1439333"/>
                  <a:pt x="953911" y="2878667"/>
                  <a:pt x="1433689" y="2878667"/>
                </a:cubicBezTo>
                <a:cubicBezTo>
                  <a:pt x="1913467" y="2878667"/>
                  <a:pt x="2396067" y="1439333"/>
                  <a:pt x="2878667" y="0"/>
                </a:cubicBezTo>
              </a:path>
            </a:pathLst>
          </a:cu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68CDC-0CE7-4A07-8407-79D114A76115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F073C1-6809-4838-83D0-0F42778E3DF7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16380-D7EF-44E5-8173-718927D2D13B}"/>
              </a:ext>
            </a:extLst>
          </p:cNvPr>
          <p:cNvSpPr txBox="1"/>
          <p:nvPr/>
        </p:nvSpPr>
        <p:spPr>
          <a:xfrm>
            <a:off x="10126860" y="5517232"/>
            <a:ext cx="3241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A190-6224-432F-9A21-728B4CE9D3A2}"/>
              </a:ext>
            </a:extLst>
          </p:cNvPr>
          <p:cNvCxnSpPr>
            <a:cxnSpLocks/>
          </p:cNvCxnSpPr>
          <p:nvPr/>
        </p:nvCxnSpPr>
        <p:spPr>
          <a:xfrm flipV="1">
            <a:off x="6526460" y="2708920"/>
            <a:ext cx="0" cy="288032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/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DF54CD-30AF-4A64-AC3B-A1C3E8E91E69}"/>
              </a:ext>
            </a:extLst>
          </p:cNvPr>
          <p:cNvCxnSpPr>
            <a:cxnSpLocks/>
          </p:cNvCxnSpPr>
          <p:nvPr/>
        </p:nvCxnSpPr>
        <p:spPr>
          <a:xfrm flipV="1">
            <a:off x="7462564" y="3356992"/>
            <a:ext cx="864096" cy="720000"/>
          </a:xfrm>
          <a:prstGeom prst="line">
            <a:avLst/>
          </a:prstGeom>
          <a:ln w="25400">
            <a:solidFill>
              <a:schemeClr val="accent3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F3902C-20AF-4B21-9ECC-CB581BAAFA3E}"/>
              </a:ext>
            </a:extLst>
          </p:cNvPr>
          <p:cNvCxnSpPr>
            <a:cxnSpLocks/>
          </p:cNvCxnSpPr>
          <p:nvPr/>
        </p:nvCxnSpPr>
        <p:spPr>
          <a:xfrm flipV="1">
            <a:off x="7462564" y="4077072"/>
            <a:ext cx="0" cy="151216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/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42F85-48AE-4818-A240-423ED29B0F26}"/>
              </a:ext>
            </a:extLst>
          </p:cNvPr>
          <p:cNvCxnSpPr>
            <a:cxnSpLocks/>
          </p:cNvCxnSpPr>
          <p:nvPr/>
        </p:nvCxnSpPr>
        <p:spPr>
          <a:xfrm>
            <a:off x="5374332" y="4077072"/>
            <a:ext cx="2088232" cy="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591C2-0985-4F20-AB2E-F2B55C6C53DF}"/>
              </a:ext>
            </a:extLst>
          </p:cNvPr>
          <p:cNvCxnSpPr>
            <a:cxnSpLocks/>
          </p:cNvCxnSpPr>
          <p:nvPr/>
        </p:nvCxnSpPr>
        <p:spPr>
          <a:xfrm>
            <a:off x="5370057" y="3330140"/>
            <a:ext cx="2956603" cy="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0078126-B361-41B0-A7AE-B3356287542C}"/>
              </a:ext>
            </a:extLst>
          </p:cNvPr>
          <p:cNvSpPr/>
          <p:nvPr/>
        </p:nvSpPr>
        <p:spPr>
          <a:xfrm>
            <a:off x="5082025" y="3330140"/>
            <a:ext cx="288032" cy="720080"/>
          </a:xfrm>
          <a:prstGeom prst="leftBrac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7600AC-EED2-4682-8A10-6BEBADB5A05F}"/>
                  </a:ext>
                </a:extLst>
              </p:cNvPr>
              <p:cNvSpPr txBox="1"/>
              <p:nvPr/>
            </p:nvSpPr>
            <p:spPr>
              <a:xfrm>
                <a:off x="4726260" y="35010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7600AC-EED2-4682-8A10-6BEBADB5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0" y="3501008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48378-9DE2-48FF-B34B-298FA2C1FE48}"/>
              </a:ext>
            </a:extLst>
          </p:cNvPr>
          <p:cNvCxnSpPr>
            <a:cxnSpLocks/>
          </p:cNvCxnSpPr>
          <p:nvPr/>
        </p:nvCxnSpPr>
        <p:spPr>
          <a:xfrm flipV="1">
            <a:off x="8326660" y="3356992"/>
            <a:ext cx="0" cy="223224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7960-108C-4172-B35D-6A5A790CB8FE}"/>
                  </a:ext>
                </a:extLst>
              </p:cNvPr>
              <p:cNvSpPr txBox="1"/>
              <p:nvPr/>
            </p:nvSpPr>
            <p:spPr>
              <a:xfrm>
                <a:off x="81106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7960-108C-4172-B35D-6A5A790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5517232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D9E-C413-471B-A7E3-73EE7AD1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D962B7-4F5B-4700-9B94-49CFF3069F16}"/>
              </a:ext>
            </a:extLst>
          </p:cNvPr>
          <p:cNvSpPr/>
          <p:nvPr/>
        </p:nvSpPr>
        <p:spPr>
          <a:xfrm>
            <a:off x="6094412" y="1988840"/>
            <a:ext cx="5040560" cy="2876672"/>
          </a:xfrm>
          <a:custGeom>
            <a:avLst/>
            <a:gdLst>
              <a:gd name="connsiteX0" fmla="*/ 0 w 2878667"/>
              <a:gd name="connsiteY0" fmla="*/ 0 h 2878667"/>
              <a:gd name="connsiteX1" fmla="*/ 1433689 w 2878667"/>
              <a:gd name="connsiteY1" fmla="*/ 2878667 h 2878667"/>
              <a:gd name="connsiteX2" fmla="*/ 2878667 w 2878667"/>
              <a:gd name="connsiteY2" fmla="*/ 0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67" h="2878667">
                <a:moveTo>
                  <a:pt x="0" y="0"/>
                </a:moveTo>
                <a:cubicBezTo>
                  <a:pt x="476955" y="1439333"/>
                  <a:pt x="953911" y="2878667"/>
                  <a:pt x="1433689" y="2878667"/>
                </a:cubicBezTo>
                <a:cubicBezTo>
                  <a:pt x="1913467" y="2878667"/>
                  <a:pt x="2396067" y="1439333"/>
                  <a:pt x="2878667" y="0"/>
                </a:cubicBezTo>
              </a:path>
            </a:pathLst>
          </a:cu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68CDC-0CE7-4A07-8407-79D114A76115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F073C1-6809-4838-83D0-0F42778E3DF7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16380-D7EF-44E5-8173-718927D2D13B}"/>
              </a:ext>
            </a:extLst>
          </p:cNvPr>
          <p:cNvSpPr txBox="1"/>
          <p:nvPr/>
        </p:nvSpPr>
        <p:spPr>
          <a:xfrm>
            <a:off x="10126860" y="5517232"/>
            <a:ext cx="3241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A190-6224-432F-9A21-728B4CE9D3A2}"/>
              </a:ext>
            </a:extLst>
          </p:cNvPr>
          <p:cNvCxnSpPr>
            <a:cxnSpLocks/>
          </p:cNvCxnSpPr>
          <p:nvPr/>
        </p:nvCxnSpPr>
        <p:spPr>
          <a:xfrm flipV="1">
            <a:off x="6526460" y="2708920"/>
            <a:ext cx="0" cy="288032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/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F3902C-20AF-4B21-9ECC-CB581BAAFA3E}"/>
              </a:ext>
            </a:extLst>
          </p:cNvPr>
          <p:cNvCxnSpPr>
            <a:cxnSpLocks/>
          </p:cNvCxnSpPr>
          <p:nvPr/>
        </p:nvCxnSpPr>
        <p:spPr>
          <a:xfrm flipV="1">
            <a:off x="7462564" y="4077072"/>
            <a:ext cx="0" cy="151216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/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42F85-48AE-4818-A240-423ED29B0F26}"/>
              </a:ext>
            </a:extLst>
          </p:cNvPr>
          <p:cNvCxnSpPr>
            <a:cxnSpLocks/>
          </p:cNvCxnSpPr>
          <p:nvPr/>
        </p:nvCxnSpPr>
        <p:spPr>
          <a:xfrm>
            <a:off x="5374332" y="4797152"/>
            <a:ext cx="2952328" cy="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48378-9DE2-48FF-B34B-298FA2C1FE48}"/>
              </a:ext>
            </a:extLst>
          </p:cNvPr>
          <p:cNvCxnSpPr>
            <a:cxnSpLocks/>
          </p:cNvCxnSpPr>
          <p:nvPr/>
        </p:nvCxnSpPr>
        <p:spPr>
          <a:xfrm flipV="1">
            <a:off x="8326660" y="4797152"/>
            <a:ext cx="0" cy="79208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7960-108C-4172-B35D-6A5A790CB8FE}"/>
                  </a:ext>
                </a:extLst>
              </p:cNvPr>
              <p:cNvSpPr txBox="1"/>
              <p:nvPr/>
            </p:nvSpPr>
            <p:spPr>
              <a:xfrm>
                <a:off x="81106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7960-108C-4172-B35D-6A5A790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5517232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6CBD20-3608-4255-83E1-CA1B972BA01E}"/>
                  </a:ext>
                </a:extLst>
              </p:cNvPr>
              <p:cNvSpPr txBox="1"/>
              <p:nvPr/>
            </p:nvSpPr>
            <p:spPr>
              <a:xfrm>
                <a:off x="4582244" y="4581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6CBD20-3608-4255-83E1-CA1B972BA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44" y="4581128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 l="-7042" r="-90141" b="-163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1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D521-6DD8-4FA5-A1CB-B8F80CCD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introduction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0B7F-2BF7-4A03-AC29-97D69EEE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vs non-Markov</a:t>
            </a:r>
          </a:p>
          <a:p>
            <a:r>
              <a:rPr lang="en-US" dirty="0"/>
              <a:t>Bootstrapping vs non-bootstrapping</a:t>
            </a:r>
          </a:p>
        </p:txBody>
      </p:sp>
    </p:spTree>
    <p:extLst>
      <p:ext uri="{BB962C8B-B14F-4D97-AF65-F5344CB8AC3E}">
        <p14:creationId xmlns:p14="http://schemas.microsoft.com/office/powerpoint/2010/main" val="37852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D9E-C413-471B-A7E3-73EE7AD1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D962B7-4F5B-4700-9B94-49CFF3069F16}"/>
              </a:ext>
            </a:extLst>
          </p:cNvPr>
          <p:cNvSpPr/>
          <p:nvPr/>
        </p:nvSpPr>
        <p:spPr>
          <a:xfrm>
            <a:off x="6094412" y="1988840"/>
            <a:ext cx="5040560" cy="2876672"/>
          </a:xfrm>
          <a:custGeom>
            <a:avLst/>
            <a:gdLst>
              <a:gd name="connsiteX0" fmla="*/ 0 w 2878667"/>
              <a:gd name="connsiteY0" fmla="*/ 0 h 2878667"/>
              <a:gd name="connsiteX1" fmla="*/ 1433689 w 2878667"/>
              <a:gd name="connsiteY1" fmla="*/ 2878667 h 2878667"/>
              <a:gd name="connsiteX2" fmla="*/ 2878667 w 2878667"/>
              <a:gd name="connsiteY2" fmla="*/ 0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67" h="2878667">
                <a:moveTo>
                  <a:pt x="0" y="0"/>
                </a:moveTo>
                <a:cubicBezTo>
                  <a:pt x="476955" y="1439333"/>
                  <a:pt x="953911" y="2878667"/>
                  <a:pt x="1433689" y="2878667"/>
                </a:cubicBezTo>
                <a:cubicBezTo>
                  <a:pt x="1913467" y="2878667"/>
                  <a:pt x="2396067" y="1439333"/>
                  <a:pt x="2878667" y="0"/>
                </a:cubicBezTo>
              </a:path>
            </a:pathLst>
          </a:cu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68CDC-0CE7-4A07-8407-79D114A76115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F073C1-6809-4838-83D0-0F42778E3DF7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16380-D7EF-44E5-8173-718927D2D13B}"/>
              </a:ext>
            </a:extLst>
          </p:cNvPr>
          <p:cNvSpPr txBox="1"/>
          <p:nvPr/>
        </p:nvSpPr>
        <p:spPr>
          <a:xfrm>
            <a:off x="10126860" y="5517232"/>
            <a:ext cx="3241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A190-6224-432F-9A21-728B4CE9D3A2}"/>
              </a:ext>
            </a:extLst>
          </p:cNvPr>
          <p:cNvCxnSpPr>
            <a:cxnSpLocks/>
          </p:cNvCxnSpPr>
          <p:nvPr/>
        </p:nvCxnSpPr>
        <p:spPr>
          <a:xfrm flipV="1">
            <a:off x="6526460" y="2708920"/>
            <a:ext cx="0" cy="288032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/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F3902C-20AF-4B21-9ECC-CB581BAAFA3E}"/>
              </a:ext>
            </a:extLst>
          </p:cNvPr>
          <p:cNvCxnSpPr>
            <a:cxnSpLocks/>
          </p:cNvCxnSpPr>
          <p:nvPr/>
        </p:nvCxnSpPr>
        <p:spPr>
          <a:xfrm flipV="1">
            <a:off x="7462564" y="4077072"/>
            <a:ext cx="0" cy="151216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/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42F85-48AE-4818-A240-423ED29B0F26}"/>
              </a:ext>
            </a:extLst>
          </p:cNvPr>
          <p:cNvCxnSpPr>
            <a:cxnSpLocks/>
          </p:cNvCxnSpPr>
          <p:nvPr/>
        </p:nvCxnSpPr>
        <p:spPr>
          <a:xfrm>
            <a:off x="5374332" y="4797152"/>
            <a:ext cx="2952328" cy="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48378-9DE2-48FF-B34B-298FA2C1FE48}"/>
              </a:ext>
            </a:extLst>
          </p:cNvPr>
          <p:cNvCxnSpPr>
            <a:cxnSpLocks/>
          </p:cNvCxnSpPr>
          <p:nvPr/>
        </p:nvCxnSpPr>
        <p:spPr>
          <a:xfrm flipV="1">
            <a:off x="8326660" y="4797152"/>
            <a:ext cx="0" cy="79208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7960-108C-4172-B35D-6A5A790CB8FE}"/>
                  </a:ext>
                </a:extLst>
              </p:cNvPr>
              <p:cNvSpPr txBox="1"/>
              <p:nvPr/>
            </p:nvSpPr>
            <p:spPr>
              <a:xfrm>
                <a:off x="81106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7960-108C-4172-B35D-6A5A790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5517232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213C63-A8CB-4550-9D6B-C96C1507AAB3}"/>
              </a:ext>
            </a:extLst>
          </p:cNvPr>
          <p:cNvCxnSpPr>
            <a:cxnSpLocks/>
          </p:cNvCxnSpPr>
          <p:nvPr/>
        </p:nvCxnSpPr>
        <p:spPr>
          <a:xfrm flipV="1">
            <a:off x="8326660" y="4077072"/>
            <a:ext cx="216024" cy="720000"/>
          </a:xfrm>
          <a:prstGeom prst="line">
            <a:avLst/>
          </a:prstGeom>
          <a:ln w="25400">
            <a:solidFill>
              <a:schemeClr val="accent3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924CB9-D2C3-49D8-9E18-D21314800AB0}"/>
              </a:ext>
            </a:extLst>
          </p:cNvPr>
          <p:cNvCxnSpPr>
            <a:cxnSpLocks/>
          </p:cNvCxnSpPr>
          <p:nvPr/>
        </p:nvCxnSpPr>
        <p:spPr>
          <a:xfrm>
            <a:off x="5370057" y="4050220"/>
            <a:ext cx="3172627" cy="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71D07C57-FF92-4B1F-9D0C-C975E1BC853E}"/>
              </a:ext>
            </a:extLst>
          </p:cNvPr>
          <p:cNvSpPr/>
          <p:nvPr/>
        </p:nvSpPr>
        <p:spPr>
          <a:xfrm>
            <a:off x="5082025" y="4050220"/>
            <a:ext cx="288032" cy="720080"/>
          </a:xfrm>
          <a:prstGeom prst="leftBrac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6CBD20-3608-4255-83E1-CA1B972BA01E}"/>
                  </a:ext>
                </a:extLst>
              </p:cNvPr>
              <p:cNvSpPr txBox="1"/>
              <p:nvPr/>
            </p:nvSpPr>
            <p:spPr>
              <a:xfrm>
                <a:off x="4726260" y="42210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6CBD20-3608-4255-83E1-CA1B972BA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0" y="4221088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E74CEE-5958-40BF-9D77-F60F7F141137}"/>
              </a:ext>
            </a:extLst>
          </p:cNvPr>
          <p:cNvCxnSpPr>
            <a:cxnSpLocks/>
          </p:cNvCxnSpPr>
          <p:nvPr/>
        </p:nvCxnSpPr>
        <p:spPr>
          <a:xfrm flipV="1">
            <a:off x="8542684" y="4077072"/>
            <a:ext cx="0" cy="151216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D73B54-0AC1-45BB-A4C5-82A2FC8F7F64}"/>
                  </a:ext>
                </a:extLst>
              </p:cNvPr>
              <p:cNvSpPr txBox="1"/>
              <p:nvPr/>
            </p:nvSpPr>
            <p:spPr>
              <a:xfrm>
                <a:off x="8398668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D73B54-0AC1-45BB-A4C5-82A2FC8F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68" y="5517232"/>
                <a:ext cx="432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1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D9E-C413-471B-A7E3-73EE7AD1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2A14D-7998-4723-AD47-EB138241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D962B7-4F5B-4700-9B94-49CFF3069F16}"/>
              </a:ext>
            </a:extLst>
          </p:cNvPr>
          <p:cNvSpPr/>
          <p:nvPr/>
        </p:nvSpPr>
        <p:spPr>
          <a:xfrm>
            <a:off x="6094412" y="1988840"/>
            <a:ext cx="5040560" cy="2876672"/>
          </a:xfrm>
          <a:custGeom>
            <a:avLst/>
            <a:gdLst>
              <a:gd name="connsiteX0" fmla="*/ 0 w 2878667"/>
              <a:gd name="connsiteY0" fmla="*/ 0 h 2878667"/>
              <a:gd name="connsiteX1" fmla="*/ 1433689 w 2878667"/>
              <a:gd name="connsiteY1" fmla="*/ 2878667 h 2878667"/>
              <a:gd name="connsiteX2" fmla="*/ 2878667 w 2878667"/>
              <a:gd name="connsiteY2" fmla="*/ 0 h 28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67" h="2878667">
                <a:moveTo>
                  <a:pt x="0" y="0"/>
                </a:moveTo>
                <a:cubicBezTo>
                  <a:pt x="476955" y="1439333"/>
                  <a:pt x="953911" y="2878667"/>
                  <a:pt x="1433689" y="2878667"/>
                </a:cubicBezTo>
                <a:cubicBezTo>
                  <a:pt x="1913467" y="2878667"/>
                  <a:pt x="2396067" y="1439333"/>
                  <a:pt x="2878667" y="0"/>
                </a:cubicBezTo>
              </a:path>
            </a:pathLst>
          </a:custGeom>
          <a:noFill/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68CDC-0CE7-4A07-8407-79D114A76115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F073C1-6809-4838-83D0-0F42778E3DF7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16380-D7EF-44E5-8173-718927D2D13B}"/>
              </a:ext>
            </a:extLst>
          </p:cNvPr>
          <p:cNvSpPr txBox="1"/>
          <p:nvPr/>
        </p:nvSpPr>
        <p:spPr>
          <a:xfrm>
            <a:off x="10126860" y="5517232"/>
            <a:ext cx="3241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A190-6224-432F-9A21-728B4CE9D3A2}"/>
              </a:ext>
            </a:extLst>
          </p:cNvPr>
          <p:cNvCxnSpPr>
            <a:cxnSpLocks/>
          </p:cNvCxnSpPr>
          <p:nvPr/>
        </p:nvCxnSpPr>
        <p:spPr>
          <a:xfrm flipV="1">
            <a:off x="6526460" y="2708920"/>
            <a:ext cx="0" cy="288032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/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551CD8-A2F0-4CC2-8522-D332FAE5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6" y="5517232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F3902C-20AF-4B21-9ECC-CB581BAAFA3E}"/>
              </a:ext>
            </a:extLst>
          </p:cNvPr>
          <p:cNvCxnSpPr>
            <a:cxnSpLocks/>
          </p:cNvCxnSpPr>
          <p:nvPr/>
        </p:nvCxnSpPr>
        <p:spPr>
          <a:xfrm flipV="1">
            <a:off x="7462564" y="4077072"/>
            <a:ext cx="0" cy="151216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/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441C25-C422-4496-AB4C-6F1BC3F8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5517232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42F85-48AE-4818-A240-423ED29B0F2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374332" y="4865512"/>
            <a:ext cx="3230476" cy="364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48378-9DE2-48FF-B34B-298FA2C1FE48}"/>
              </a:ext>
            </a:extLst>
          </p:cNvPr>
          <p:cNvCxnSpPr>
            <a:cxnSpLocks/>
          </p:cNvCxnSpPr>
          <p:nvPr/>
        </p:nvCxnSpPr>
        <p:spPr>
          <a:xfrm flipV="1">
            <a:off x="8326660" y="4797152"/>
            <a:ext cx="0" cy="79208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7960-108C-4172-B35D-6A5A790CB8FE}"/>
                  </a:ext>
                </a:extLst>
              </p:cNvPr>
              <p:cNvSpPr txBox="1"/>
              <p:nvPr/>
            </p:nvSpPr>
            <p:spPr>
              <a:xfrm>
                <a:off x="8110636" y="55172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7960-108C-4172-B35D-6A5A790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5517232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213C63-A8CB-4550-9D6B-C96C1507AAB3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8604808" y="4149080"/>
            <a:ext cx="0" cy="716432"/>
          </a:xfrm>
          <a:prstGeom prst="line">
            <a:avLst/>
          </a:prstGeom>
          <a:ln w="25400">
            <a:solidFill>
              <a:schemeClr val="accent3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E74CEE-5958-40BF-9D77-F60F7F14113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604808" y="4865512"/>
            <a:ext cx="0" cy="723728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D73B54-0AC1-45BB-A4C5-82A2FC8F7F64}"/>
                  </a:ext>
                </a:extLst>
              </p:cNvPr>
              <p:cNvSpPr txBox="1"/>
              <p:nvPr/>
            </p:nvSpPr>
            <p:spPr>
              <a:xfrm>
                <a:off x="8436810" y="553279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D73B54-0AC1-45BB-A4C5-82A2FC8F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10" y="5532795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EB76-F76A-45C1-8098-12CCDA13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descent: 2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83789-4E3B-4161-BC06-D6D7FA6D6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83789-4E3B-4161-BC06-D6D7FA6D6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E1547C5-7895-4153-B0CB-20C48B33F8F6}"/>
              </a:ext>
            </a:extLst>
          </p:cNvPr>
          <p:cNvSpPr/>
          <p:nvPr/>
        </p:nvSpPr>
        <p:spPr>
          <a:xfrm>
            <a:off x="2998068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F0337-42FB-4B73-8D92-31E6C79692CD}"/>
              </a:ext>
            </a:extLst>
          </p:cNvPr>
          <p:cNvSpPr/>
          <p:nvPr/>
        </p:nvSpPr>
        <p:spPr>
          <a:xfrm>
            <a:off x="3718148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3D8DF-8077-4D3B-976F-831E48C38599}"/>
              </a:ext>
            </a:extLst>
          </p:cNvPr>
          <p:cNvSpPr/>
          <p:nvPr/>
        </p:nvSpPr>
        <p:spPr>
          <a:xfrm>
            <a:off x="4582244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4F8BF0-7566-4E5A-AA6B-AE56D9AABED1}"/>
              </a:ext>
            </a:extLst>
          </p:cNvPr>
          <p:cNvSpPr/>
          <p:nvPr/>
        </p:nvSpPr>
        <p:spPr>
          <a:xfrm>
            <a:off x="6022404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D05A5-5A65-4C59-AA08-3E8CCA82FF62}"/>
              </a:ext>
            </a:extLst>
          </p:cNvPr>
          <p:cNvCxnSpPr/>
          <p:nvPr/>
        </p:nvCxnSpPr>
        <p:spPr>
          <a:xfrm>
            <a:off x="3718148" y="3429000"/>
            <a:ext cx="288032" cy="36004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F95516-0EF0-4D15-994D-48EC808F5099}"/>
              </a:ext>
            </a:extLst>
          </p:cNvPr>
          <p:cNvCxnSpPr>
            <a:cxnSpLocks/>
          </p:cNvCxnSpPr>
          <p:nvPr/>
        </p:nvCxnSpPr>
        <p:spPr>
          <a:xfrm>
            <a:off x="3934172" y="3717032"/>
            <a:ext cx="242717" cy="279235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EF353-4D29-4A6E-A4F7-44AA5AEB0892}"/>
              </a:ext>
            </a:extLst>
          </p:cNvPr>
          <p:cNvCxnSpPr>
            <a:cxnSpLocks/>
          </p:cNvCxnSpPr>
          <p:nvPr/>
        </p:nvCxnSpPr>
        <p:spPr>
          <a:xfrm>
            <a:off x="4138907" y="3982486"/>
            <a:ext cx="227313" cy="166594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03FB0-8711-4A3F-980E-A6D3BFF0A4CD}"/>
              </a:ext>
            </a:extLst>
          </p:cNvPr>
          <p:cNvCxnSpPr>
            <a:cxnSpLocks/>
          </p:cNvCxnSpPr>
          <p:nvPr/>
        </p:nvCxnSpPr>
        <p:spPr>
          <a:xfrm>
            <a:off x="4366220" y="4149080"/>
            <a:ext cx="288032" cy="144016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305725B-7C07-4CE5-AD8D-55DDF1ECDF1E}"/>
              </a:ext>
            </a:extLst>
          </p:cNvPr>
          <p:cNvSpPr/>
          <p:nvPr/>
        </p:nvSpPr>
        <p:spPr>
          <a:xfrm>
            <a:off x="4734644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B5EB89-FD6B-4720-BD2A-65A1E2B00EBB}"/>
              </a:ext>
            </a:extLst>
          </p:cNvPr>
          <p:cNvCxnSpPr>
            <a:cxnSpLocks/>
          </p:cNvCxnSpPr>
          <p:nvPr/>
        </p:nvCxnSpPr>
        <p:spPr>
          <a:xfrm>
            <a:off x="4654252" y="4293096"/>
            <a:ext cx="576064" cy="144016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9F2DE8-B71A-4E57-8CA0-F49E32349E85}"/>
              </a:ext>
            </a:extLst>
          </p:cNvPr>
          <p:cNvCxnSpPr>
            <a:cxnSpLocks/>
          </p:cNvCxnSpPr>
          <p:nvPr/>
        </p:nvCxnSpPr>
        <p:spPr>
          <a:xfrm>
            <a:off x="5230316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07C51F-A911-4CFF-B69C-89137CE154BD}"/>
              </a:ext>
            </a:extLst>
          </p:cNvPr>
          <p:cNvCxnSpPr>
            <a:cxnSpLocks/>
          </p:cNvCxnSpPr>
          <p:nvPr/>
        </p:nvCxnSpPr>
        <p:spPr>
          <a:xfrm>
            <a:off x="5374332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F03801-4AFB-4AD8-B4EA-06E3DF0E6601}"/>
              </a:ext>
            </a:extLst>
          </p:cNvPr>
          <p:cNvCxnSpPr>
            <a:cxnSpLocks/>
          </p:cNvCxnSpPr>
          <p:nvPr/>
        </p:nvCxnSpPr>
        <p:spPr>
          <a:xfrm>
            <a:off x="5518348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22923E-4A3F-4085-BB15-DB8416196735}"/>
              </a:ext>
            </a:extLst>
          </p:cNvPr>
          <p:cNvCxnSpPr>
            <a:cxnSpLocks/>
          </p:cNvCxnSpPr>
          <p:nvPr/>
        </p:nvCxnSpPr>
        <p:spPr>
          <a:xfrm>
            <a:off x="5662364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7F1232-E425-47A9-9358-068A99015F92}"/>
              </a:ext>
            </a:extLst>
          </p:cNvPr>
          <p:cNvCxnSpPr>
            <a:cxnSpLocks/>
          </p:cNvCxnSpPr>
          <p:nvPr/>
        </p:nvCxnSpPr>
        <p:spPr>
          <a:xfrm>
            <a:off x="5806380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5FF619-D4B9-4EA9-89E4-198B194706D6}"/>
              </a:ext>
            </a:extLst>
          </p:cNvPr>
          <p:cNvCxnSpPr>
            <a:cxnSpLocks/>
          </p:cNvCxnSpPr>
          <p:nvPr/>
        </p:nvCxnSpPr>
        <p:spPr>
          <a:xfrm>
            <a:off x="5950396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16E0B6-3639-4962-8A9F-4234916FB088}"/>
              </a:ext>
            </a:extLst>
          </p:cNvPr>
          <p:cNvCxnSpPr>
            <a:cxnSpLocks/>
          </p:cNvCxnSpPr>
          <p:nvPr/>
        </p:nvCxnSpPr>
        <p:spPr>
          <a:xfrm>
            <a:off x="6094412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F96093-A689-4B17-AC82-71444802E2D9}"/>
              </a:ext>
            </a:extLst>
          </p:cNvPr>
          <p:cNvCxnSpPr>
            <a:cxnSpLocks/>
          </p:cNvCxnSpPr>
          <p:nvPr/>
        </p:nvCxnSpPr>
        <p:spPr>
          <a:xfrm>
            <a:off x="6238428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BC0E-2193-4353-9EDE-EA7A646C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 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83037-DE5D-4636-91A7-88A416E03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Formulation:</a:t>
                </a:r>
              </a:p>
              <a:p>
                <a:pPr lvl="1"/>
                <a:r>
                  <a:rPr lang="en-US" dirty="0"/>
                  <a:t>Prediction: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Error (or loss) to minimize: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Naïve u</a:t>
                </a:r>
                <a:r>
                  <a:rPr lang="en-US" b="0" dirty="0"/>
                  <a:t>pdate rule: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83037-DE5D-4636-91A7-88A416E03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BC0E-2193-4353-9EDE-EA7A646C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 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83037-DE5D-4636-91A7-88A416E03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big (all the different points and output of the dataset)</a:t>
                </a:r>
              </a:p>
              <a:p>
                <a:pPr lvl="1"/>
                <a:r>
                  <a:rPr lang="en-US" dirty="0"/>
                  <a:t>Evaluating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) takes a lot of time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Perform stochastic gradient descent:</a:t>
                </a:r>
              </a:p>
              <a:p>
                <a:pPr lvl="2"/>
                <a:r>
                  <a:rPr lang="en-US" dirty="0"/>
                  <a:t>break down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into batches of a few elements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83037-DE5D-4636-91A7-88A416E03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0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EB76-F76A-45C1-8098-12CCDA13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descent: 2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83789-4E3B-4161-BC06-D6D7FA6D6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3892" y="1556792"/>
                <a:ext cx="9144000" cy="4267200"/>
              </a:xfrm>
            </p:spPr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83789-4E3B-4161-BC06-D6D7FA6D6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3892" y="1556792"/>
                <a:ext cx="9144000" cy="4267200"/>
              </a:xfrm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E1547C5-7895-4153-B0CB-20C48B33F8F6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F0337-42FB-4B73-8D92-31E6C79692CD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3D8DF-8077-4D3B-976F-831E48C38599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4F8BF0-7566-4E5A-AA6B-AE56D9AABED1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D05A5-5A65-4C59-AA08-3E8CCA82FF62}"/>
              </a:ext>
            </a:extLst>
          </p:cNvPr>
          <p:cNvCxnSpPr/>
          <p:nvPr/>
        </p:nvCxnSpPr>
        <p:spPr>
          <a:xfrm>
            <a:off x="5446340" y="3429000"/>
            <a:ext cx="288032" cy="36004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F95516-0EF0-4D15-994D-48EC808F5099}"/>
              </a:ext>
            </a:extLst>
          </p:cNvPr>
          <p:cNvCxnSpPr>
            <a:cxnSpLocks/>
          </p:cNvCxnSpPr>
          <p:nvPr/>
        </p:nvCxnSpPr>
        <p:spPr>
          <a:xfrm>
            <a:off x="5662364" y="3717032"/>
            <a:ext cx="242717" cy="279235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EF353-4D29-4A6E-A4F7-44AA5AEB0892}"/>
              </a:ext>
            </a:extLst>
          </p:cNvPr>
          <p:cNvCxnSpPr>
            <a:cxnSpLocks/>
          </p:cNvCxnSpPr>
          <p:nvPr/>
        </p:nvCxnSpPr>
        <p:spPr>
          <a:xfrm>
            <a:off x="5867099" y="3982486"/>
            <a:ext cx="227313" cy="166594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03FB0-8711-4A3F-980E-A6D3BFF0A4CD}"/>
              </a:ext>
            </a:extLst>
          </p:cNvPr>
          <p:cNvCxnSpPr>
            <a:cxnSpLocks/>
          </p:cNvCxnSpPr>
          <p:nvPr/>
        </p:nvCxnSpPr>
        <p:spPr>
          <a:xfrm>
            <a:off x="6094412" y="4149080"/>
            <a:ext cx="288032" cy="144016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305725B-7C07-4CE5-AD8D-55DDF1ECDF1E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B5EB89-FD6B-4720-BD2A-65A1E2B00EBB}"/>
              </a:ext>
            </a:extLst>
          </p:cNvPr>
          <p:cNvCxnSpPr>
            <a:cxnSpLocks/>
          </p:cNvCxnSpPr>
          <p:nvPr/>
        </p:nvCxnSpPr>
        <p:spPr>
          <a:xfrm>
            <a:off x="6382444" y="4293096"/>
            <a:ext cx="576064" cy="144016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9F2DE8-B71A-4E57-8CA0-F49E32349E85}"/>
              </a:ext>
            </a:extLst>
          </p:cNvPr>
          <p:cNvCxnSpPr>
            <a:cxnSpLocks/>
          </p:cNvCxnSpPr>
          <p:nvPr/>
        </p:nvCxnSpPr>
        <p:spPr>
          <a:xfrm>
            <a:off x="6958508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07C51F-A911-4CFF-B69C-89137CE154BD}"/>
              </a:ext>
            </a:extLst>
          </p:cNvPr>
          <p:cNvCxnSpPr>
            <a:cxnSpLocks/>
          </p:cNvCxnSpPr>
          <p:nvPr/>
        </p:nvCxnSpPr>
        <p:spPr>
          <a:xfrm>
            <a:off x="7102524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F03801-4AFB-4AD8-B4EA-06E3DF0E6601}"/>
              </a:ext>
            </a:extLst>
          </p:cNvPr>
          <p:cNvCxnSpPr>
            <a:cxnSpLocks/>
          </p:cNvCxnSpPr>
          <p:nvPr/>
        </p:nvCxnSpPr>
        <p:spPr>
          <a:xfrm>
            <a:off x="7246540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22923E-4A3F-4085-BB15-DB8416196735}"/>
              </a:ext>
            </a:extLst>
          </p:cNvPr>
          <p:cNvCxnSpPr>
            <a:cxnSpLocks/>
          </p:cNvCxnSpPr>
          <p:nvPr/>
        </p:nvCxnSpPr>
        <p:spPr>
          <a:xfrm>
            <a:off x="7390556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7F1232-E425-47A9-9358-068A99015F92}"/>
              </a:ext>
            </a:extLst>
          </p:cNvPr>
          <p:cNvCxnSpPr>
            <a:cxnSpLocks/>
          </p:cNvCxnSpPr>
          <p:nvPr/>
        </p:nvCxnSpPr>
        <p:spPr>
          <a:xfrm>
            <a:off x="7534572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5FF619-D4B9-4EA9-89E4-198B194706D6}"/>
              </a:ext>
            </a:extLst>
          </p:cNvPr>
          <p:cNvCxnSpPr>
            <a:cxnSpLocks/>
          </p:cNvCxnSpPr>
          <p:nvPr/>
        </p:nvCxnSpPr>
        <p:spPr>
          <a:xfrm>
            <a:off x="7678588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16E0B6-3639-4962-8A9F-4234916FB088}"/>
              </a:ext>
            </a:extLst>
          </p:cNvPr>
          <p:cNvCxnSpPr>
            <a:cxnSpLocks/>
          </p:cNvCxnSpPr>
          <p:nvPr/>
        </p:nvCxnSpPr>
        <p:spPr>
          <a:xfrm>
            <a:off x="7822604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F96093-A689-4B17-AC82-71444802E2D9}"/>
              </a:ext>
            </a:extLst>
          </p:cNvPr>
          <p:cNvCxnSpPr>
            <a:cxnSpLocks/>
          </p:cNvCxnSpPr>
          <p:nvPr/>
        </p:nvCxnSpPr>
        <p:spPr>
          <a:xfrm>
            <a:off x="7966620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EB76-F76A-45C1-8098-12CCDA13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descent: 2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83789-4E3B-4161-BC06-D6D7FA6D6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3892" y="1556792"/>
                <a:ext cx="9144000" cy="4267200"/>
              </a:xfrm>
            </p:spPr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r>
                  <a:rPr lang="en-US" dirty="0"/>
                  <a:t>Stoch. grad descent: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83789-4E3B-4161-BC06-D6D7FA6D6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3892" y="1556792"/>
                <a:ext cx="9144000" cy="4267200"/>
              </a:xfrm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E1547C5-7895-4153-B0CB-20C48B33F8F6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F0337-42FB-4B73-8D92-31E6C79692CD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3D8DF-8077-4D3B-976F-831E48C38599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4F8BF0-7566-4E5A-AA6B-AE56D9AABED1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D05A5-5A65-4C59-AA08-3E8CCA82FF62}"/>
              </a:ext>
            </a:extLst>
          </p:cNvPr>
          <p:cNvCxnSpPr/>
          <p:nvPr/>
        </p:nvCxnSpPr>
        <p:spPr>
          <a:xfrm>
            <a:off x="5446340" y="3429000"/>
            <a:ext cx="288032" cy="36004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F95516-0EF0-4D15-994D-48EC808F5099}"/>
              </a:ext>
            </a:extLst>
          </p:cNvPr>
          <p:cNvCxnSpPr>
            <a:cxnSpLocks/>
          </p:cNvCxnSpPr>
          <p:nvPr/>
        </p:nvCxnSpPr>
        <p:spPr>
          <a:xfrm>
            <a:off x="5662364" y="3717032"/>
            <a:ext cx="242717" cy="279235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EF353-4D29-4A6E-A4F7-44AA5AEB0892}"/>
              </a:ext>
            </a:extLst>
          </p:cNvPr>
          <p:cNvCxnSpPr>
            <a:cxnSpLocks/>
          </p:cNvCxnSpPr>
          <p:nvPr/>
        </p:nvCxnSpPr>
        <p:spPr>
          <a:xfrm>
            <a:off x="5867099" y="3982486"/>
            <a:ext cx="227313" cy="166594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03FB0-8711-4A3F-980E-A6D3BFF0A4CD}"/>
              </a:ext>
            </a:extLst>
          </p:cNvPr>
          <p:cNvCxnSpPr>
            <a:cxnSpLocks/>
          </p:cNvCxnSpPr>
          <p:nvPr/>
        </p:nvCxnSpPr>
        <p:spPr>
          <a:xfrm>
            <a:off x="6094412" y="4149080"/>
            <a:ext cx="288032" cy="144016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305725B-7C07-4CE5-AD8D-55DDF1ECDF1E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B5EB89-FD6B-4720-BD2A-65A1E2B00EBB}"/>
              </a:ext>
            </a:extLst>
          </p:cNvPr>
          <p:cNvCxnSpPr>
            <a:cxnSpLocks/>
          </p:cNvCxnSpPr>
          <p:nvPr/>
        </p:nvCxnSpPr>
        <p:spPr>
          <a:xfrm>
            <a:off x="6382444" y="4293096"/>
            <a:ext cx="576064" cy="144016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9F2DE8-B71A-4E57-8CA0-F49E32349E85}"/>
              </a:ext>
            </a:extLst>
          </p:cNvPr>
          <p:cNvCxnSpPr>
            <a:cxnSpLocks/>
          </p:cNvCxnSpPr>
          <p:nvPr/>
        </p:nvCxnSpPr>
        <p:spPr>
          <a:xfrm>
            <a:off x="6958508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07C51F-A911-4CFF-B69C-89137CE154BD}"/>
              </a:ext>
            </a:extLst>
          </p:cNvPr>
          <p:cNvCxnSpPr>
            <a:cxnSpLocks/>
          </p:cNvCxnSpPr>
          <p:nvPr/>
        </p:nvCxnSpPr>
        <p:spPr>
          <a:xfrm>
            <a:off x="7102524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F03801-4AFB-4AD8-B4EA-06E3DF0E6601}"/>
              </a:ext>
            </a:extLst>
          </p:cNvPr>
          <p:cNvCxnSpPr>
            <a:cxnSpLocks/>
          </p:cNvCxnSpPr>
          <p:nvPr/>
        </p:nvCxnSpPr>
        <p:spPr>
          <a:xfrm>
            <a:off x="7246540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22923E-4A3F-4085-BB15-DB8416196735}"/>
              </a:ext>
            </a:extLst>
          </p:cNvPr>
          <p:cNvCxnSpPr>
            <a:cxnSpLocks/>
          </p:cNvCxnSpPr>
          <p:nvPr/>
        </p:nvCxnSpPr>
        <p:spPr>
          <a:xfrm>
            <a:off x="7390556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7F1232-E425-47A9-9358-068A99015F92}"/>
              </a:ext>
            </a:extLst>
          </p:cNvPr>
          <p:cNvCxnSpPr>
            <a:cxnSpLocks/>
          </p:cNvCxnSpPr>
          <p:nvPr/>
        </p:nvCxnSpPr>
        <p:spPr>
          <a:xfrm>
            <a:off x="7534572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5FF619-D4B9-4EA9-89E4-198B194706D6}"/>
              </a:ext>
            </a:extLst>
          </p:cNvPr>
          <p:cNvCxnSpPr>
            <a:cxnSpLocks/>
          </p:cNvCxnSpPr>
          <p:nvPr/>
        </p:nvCxnSpPr>
        <p:spPr>
          <a:xfrm>
            <a:off x="7678588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16E0B6-3639-4962-8A9F-4234916FB088}"/>
              </a:ext>
            </a:extLst>
          </p:cNvPr>
          <p:cNvCxnSpPr>
            <a:cxnSpLocks/>
          </p:cNvCxnSpPr>
          <p:nvPr/>
        </p:nvCxnSpPr>
        <p:spPr>
          <a:xfrm>
            <a:off x="7822604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F96093-A689-4B17-AC82-71444802E2D9}"/>
              </a:ext>
            </a:extLst>
          </p:cNvPr>
          <p:cNvCxnSpPr>
            <a:cxnSpLocks/>
          </p:cNvCxnSpPr>
          <p:nvPr/>
        </p:nvCxnSpPr>
        <p:spPr>
          <a:xfrm>
            <a:off x="7966620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739ABE-0133-43CC-86D3-D2868BD6ED84}"/>
              </a:ext>
            </a:extLst>
          </p:cNvPr>
          <p:cNvCxnSpPr>
            <a:cxnSpLocks/>
          </p:cNvCxnSpPr>
          <p:nvPr/>
        </p:nvCxnSpPr>
        <p:spPr>
          <a:xfrm>
            <a:off x="5446340" y="3429000"/>
            <a:ext cx="72008" cy="432048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1E2F65-F965-4A0E-8BA9-5675ECBD7E7F}"/>
              </a:ext>
            </a:extLst>
          </p:cNvPr>
          <p:cNvCxnSpPr>
            <a:cxnSpLocks/>
          </p:cNvCxnSpPr>
          <p:nvPr/>
        </p:nvCxnSpPr>
        <p:spPr>
          <a:xfrm>
            <a:off x="5518348" y="3861048"/>
            <a:ext cx="288032" cy="0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F09A0B-DC8C-48E3-978C-2A53BC12117E}"/>
              </a:ext>
            </a:extLst>
          </p:cNvPr>
          <p:cNvCxnSpPr>
            <a:cxnSpLocks/>
          </p:cNvCxnSpPr>
          <p:nvPr/>
        </p:nvCxnSpPr>
        <p:spPr>
          <a:xfrm>
            <a:off x="5806380" y="3861048"/>
            <a:ext cx="288032" cy="0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672F3F-3E6C-4012-9E78-3C400E0E9C73}"/>
              </a:ext>
            </a:extLst>
          </p:cNvPr>
          <p:cNvCxnSpPr>
            <a:cxnSpLocks/>
          </p:cNvCxnSpPr>
          <p:nvPr/>
        </p:nvCxnSpPr>
        <p:spPr>
          <a:xfrm flipH="1">
            <a:off x="5950396" y="3861048"/>
            <a:ext cx="144016" cy="360040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638850-6B39-46D7-9D29-B8DD8CB3E263}"/>
              </a:ext>
            </a:extLst>
          </p:cNvPr>
          <p:cNvCxnSpPr>
            <a:cxnSpLocks/>
          </p:cNvCxnSpPr>
          <p:nvPr/>
        </p:nvCxnSpPr>
        <p:spPr>
          <a:xfrm>
            <a:off x="5950396" y="4221088"/>
            <a:ext cx="360040" cy="0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0EFD92-636C-42D3-B3F1-5F3A7267A8A4}"/>
              </a:ext>
            </a:extLst>
          </p:cNvPr>
          <p:cNvCxnSpPr>
            <a:cxnSpLocks/>
          </p:cNvCxnSpPr>
          <p:nvPr/>
        </p:nvCxnSpPr>
        <p:spPr>
          <a:xfrm flipV="1">
            <a:off x="6310436" y="4077072"/>
            <a:ext cx="792088" cy="144016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DF23D1-97F9-4524-8A98-BC00403FB1C5}"/>
              </a:ext>
            </a:extLst>
          </p:cNvPr>
          <p:cNvCxnSpPr>
            <a:cxnSpLocks/>
          </p:cNvCxnSpPr>
          <p:nvPr/>
        </p:nvCxnSpPr>
        <p:spPr>
          <a:xfrm>
            <a:off x="7102524" y="4077072"/>
            <a:ext cx="152400" cy="152400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E65990-B06F-46D6-A903-2816EE4069DE}"/>
              </a:ext>
            </a:extLst>
          </p:cNvPr>
          <p:cNvCxnSpPr>
            <a:cxnSpLocks/>
          </p:cNvCxnSpPr>
          <p:nvPr/>
        </p:nvCxnSpPr>
        <p:spPr>
          <a:xfrm flipV="1">
            <a:off x="7246540" y="4077072"/>
            <a:ext cx="216024" cy="144016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DDD428-7956-4D7E-95A8-4A9FE0EBB980}"/>
              </a:ext>
            </a:extLst>
          </p:cNvPr>
          <p:cNvCxnSpPr>
            <a:cxnSpLocks/>
          </p:cNvCxnSpPr>
          <p:nvPr/>
        </p:nvCxnSpPr>
        <p:spPr>
          <a:xfrm>
            <a:off x="7462564" y="4077072"/>
            <a:ext cx="152400" cy="152400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9E1D4F-CDB6-45BA-80B8-783F5AF35161}"/>
              </a:ext>
            </a:extLst>
          </p:cNvPr>
          <p:cNvCxnSpPr>
            <a:cxnSpLocks/>
          </p:cNvCxnSpPr>
          <p:nvPr/>
        </p:nvCxnSpPr>
        <p:spPr>
          <a:xfrm>
            <a:off x="7606580" y="4221088"/>
            <a:ext cx="288032" cy="0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C4DEF-2F61-43F4-930E-77DC34F32B91}"/>
              </a:ext>
            </a:extLst>
          </p:cNvPr>
          <p:cNvCxnSpPr>
            <a:cxnSpLocks/>
          </p:cNvCxnSpPr>
          <p:nvPr/>
        </p:nvCxnSpPr>
        <p:spPr>
          <a:xfrm>
            <a:off x="7894612" y="4221088"/>
            <a:ext cx="144016" cy="72008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7BEF5D-691F-4C34-AE1C-A0443C8F23BE}"/>
              </a:ext>
            </a:extLst>
          </p:cNvPr>
          <p:cNvCxnSpPr>
            <a:cxnSpLocks/>
          </p:cNvCxnSpPr>
          <p:nvPr/>
        </p:nvCxnSpPr>
        <p:spPr>
          <a:xfrm>
            <a:off x="8038628" y="4293096"/>
            <a:ext cx="216024" cy="144016"/>
          </a:xfrm>
          <a:prstGeom prst="straightConnector1">
            <a:avLst/>
          </a:prstGeom>
          <a:ln w="28575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2994-9999-42D3-AE1C-EDE9453F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gradient descent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7D86A-A42A-4293-B336-695C02379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CE79-F721-4F34-ACF3-15443675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41B1-89EC-49A5-A41B-04EADF8D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optimization</a:t>
            </a:r>
          </a:p>
          <a:p>
            <a:pPr lvl="1"/>
            <a:r>
              <a:rPr lang="en-US" dirty="0"/>
              <a:t>Can get stuck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DBA830-003B-4C35-B434-613713DEF6B0}"/>
              </a:ext>
            </a:extLst>
          </p:cNvPr>
          <p:cNvSpPr/>
          <p:nvPr/>
        </p:nvSpPr>
        <p:spPr>
          <a:xfrm>
            <a:off x="6094412" y="1988840"/>
            <a:ext cx="4052711" cy="2880284"/>
          </a:xfrm>
          <a:custGeom>
            <a:avLst/>
            <a:gdLst>
              <a:gd name="connsiteX0" fmla="*/ 0 w 4052711"/>
              <a:gd name="connsiteY0" fmla="*/ 0 h 2880284"/>
              <a:gd name="connsiteX1" fmla="*/ 745067 w 4052711"/>
              <a:gd name="connsiteY1" fmla="*/ 1456267 h 2880284"/>
              <a:gd name="connsiteX2" fmla="*/ 1456267 w 4052711"/>
              <a:gd name="connsiteY2" fmla="*/ 496711 h 2880284"/>
              <a:gd name="connsiteX3" fmla="*/ 2212623 w 4052711"/>
              <a:gd name="connsiteY3" fmla="*/ 2878667 h 2880284"/>
              <a:gd name="connsiteX4" fmla="*/ 4052711 w 4052711"/>
              <a:gd name="connsiteY4" fmla="*/ 790223 h 288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2711" h="2880284">
                <a:moveTo>
                  <a:pt x="0" y="0"/>
                </a:moveTo>
                <a:cubicBezTo>
                  <a:pt x="251178" y="686741"/>
                  <a:pt x="502356" y="1373482"/>
                  <a:pt x="745067" y="1456267"/>
                </a:cubicBezTo>
                <a:cubicBezTo>
                  <a:pt x="987778" y="1539052"/>
                  <a:pt x="1211674" y="259644"/>
                  <a:pt x="1456267" y="496711"/>
                </a:cubicBezTo>
                <a:cubicBezTo>
                  <a:pt x="1700860" y="733778"/>
                  <a:pt x="1779882" y="2829748"/>
                  <a:pt x="2212623" y="2878667"/>
                </a:cubicBezTo>
                <a:cubicBezTo>
                  <a:pt x="2645364" y="2927586"/>
                  <a:pt x="3349037" y="1858904"/>
                  <a:pt x="4052711" y="790223"/>
                </a:cubicBezTo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D7AA2C-26BE-4799-AAA4-3B4138304E0E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89D9A2-1FBC-4599-A97F-23ED68428B3D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23A1DE-7463-4F3C-B799-7A0FE36CF3B4}"/>
              </a:ext>
            </a:extLst>
          </p:cNvPr>
          <p:cNvCxnSpPr>
            <a:cxnSpLocks/>
          </p:cNvCxnSpPr>
          <p:nvPr/>
        </p:nvCxnSpPr>
        <p:spPr>
          <a:xfrm flipV="1">
            <a:off x="6238428" y="2348880"/>
            <a:ext cx="0" cy="324036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ADF7-63C1-4EDD-9C23-C98E749D5AAC}"/>
              </a:ext>
            </a:extLst>
          </p:cNvPr>
          <p:cNvCxnSpPr>
            <a:cxnSpLocks/>
          </p:cNvCxnSpPr>
          <p:nvPr/>
        </p:nvCxnSpPr>
        <p:spPr>
          <a:xfrm flipV="1">
            <a:off x="6526460" y="3068960"/>
            <a:ext cx="0" cy="252028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DEA57-41E0-47CA-921C-AF45312EC5C5}"/>
              </a:ext>
            </a:extLst>
          </p:cNvPr>
          <p:cNvCxnSpPr>
            <a:cxnSpLocks/>
          </p:cNvCxnSpPr>
          <p:nvPr/>
        </p:nvCxnSpPr>
        <p:spPr>
          <a:xfrm flipV="1">
            <a:off x="6886500" y="3429000"/>
            <a:ext cx="0" cy="216024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1E69-4A6C-49EB-BCEB-6815E389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BD56-6504-49E7-91B9-858C10F4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Worse in higher dimensions: </a:t>
            </a:r>
          </a:p>
          <a:p>
            <a:pPr lvl="1"/>
            <a:r>
              <a:rPr lang="en-US" dirty="0"/>
              <a:t>Saddle points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838506-79A5-464D-848E-523F91EF5C05}"/>
              </a:ext>
            </a:extLst>
          </p:cNvPr>
          <p:cNvSpPr/>
          <p:nvPr/>
        </p:nvSpPr>
        <p:spPr>
          <a:xfrm>
            <a:off x="2998068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683E104-133F-4E84-9991-08F8205D00E9}"/>
              </a:ext>
            </a:extLst>
          </p:cNvPr>
          <p:cNvSpPr/>
          <p:nvPr/>
        </p:nvSpPr>
        <p:spPr>
          <a:xfrm>
            <a:off x="3590901" y="3113864"/>
            <a:ext cx="5669263" cy="2820814"/>
          </a:xfrm>
          <a:custGeom>
            <a:avLst/>
            <a:gdLst>
              <a:gd name="connsiteX0" fmla="*/ 202166 w 5669263"/>
              <a:gd name="connsiteY0" fmla="*/ 1006580 h 2820814"/>
              <a:gd name="connsiteX1" fmla="*/ 868210 w 5669263"/>
              <a:gd name="connsiteY1" fmla="*/ 363114 h 2820814"/>
              <a:gd name="connsiteX2" fmla="*/ 2651855 w 5669263"/>
              <a:gd name="connsiteY2" fmla="*/ 1869 h 2820814"/>
              <a:gd name="connsiteX3" fmla="*/ 4638699 w 5669263"/>
              <a:gd name="connsiteY3" fmla="*/ 250225 h 2820814"/>
              <a:gd name="connsiteX4" fmla="*/ 5530521 w 5669263"/>
              <a:gd name="connsiteY4" fmla="*/ 848536 h 2820814"/>
              <a:gd name="connsiteX5" fmla="*/ 3261455 w 5669263"/>
              <a:gd name="connsiteY5" fmla="*/ 1221069 h 2820814"/>
              <a:gd name="connsiteX6" fmla="*/ 5609543 w 5669263"/>
              <a:gd name="connsiteY6" fmla="*/ 1785514 h 2820814"/>
              <a:gd name="connsiteX7" fmla="*/ 4762877 w 5669263"/>
              <a:gd name="connsiteY7" fmla="*/ 2587025 h 2820814"/>
              <a:gd name="connsiteX8" fmla="*/ 2538966 w 5669263"/>
              <a:gd name="connsiteY8" fmla="*/ 2745069 h 2820814"/>
              <a:gd name="connsiteX9" fmla="*/ 2697010 w 5669263"/>
              <a:gd name="connsiteY9" fmla="*/ 1503292 h 2820814"/>
              <a:gd name="connsiteX10" fmla="*/ 744032 w 5669263"/>
              <a:gd name="connsiteY10" fmla="*/ 2214492 h 2820814"/>
              <a:gd name="connsiteX11" fmla="*/ 32832 w 5669263"/>
              <a:gd name="connsiteY11" fmla="*/ 1875825 h 2820814"/>
              <a:gd name="connsiteX12" fmla="*/ 202166 w 5669263"/>
              <a:gd name="connsiteY12" fmla="*/ 1006580 h 28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69263" h="2820814">
                <a:moveTo>
                  <a:pt x="202166" y="1006580"/>
                </a:moveTo>
                <a:cubicBezTo>
                  <a:pt x="341396" y="754462"/>
                  <a:pt x="459929" y="530566"/>
                  <a:pt x="868210" y="363114"/>
                </a:cubicBezTo>
                <a:cubicBezTo>
                  <a:pt x="1276491" y="195662"/>
                  <a:pt x="2023440" y="20684"/>
                  <a:pt x="2651855" y="1869"/>
                </a:cubicBezTo>
                <a:cubicBezTo>
                  <a:pt x="3280270" y="-16946"/>
                  <a:pt x="4158921" y="109114"/>
                  <a:pt x="4638699" y="250225"/>
                </a:cubicBezTo>
                <a:cubicBezTo>
                  <a:pt x="5118477" y="391336"/>
                  <a:pt x="5760062" y="686729"/>
                  <a:pt x="5530521" y="848536"/>
                </a:cubicBezTo>
                <a:cubicBezTo>
                  <a:pt x="5300980" y="1010343"/>
                  <a:pt x="3248285" y="1064906"/>
                  <a:pt x="3261455" y="1221069"/>
                </a:cubicBezTo>
                <a:cubicBezTo>
                  <a:pt x="3274625" y="1377232"/>
                  <a:pt x="5359306" y="1557855"/>
                  <a:pt x="5609543" y="1785514"/>
                </a:cubicBezTo>
                <a:cubicBezTo>
                  <a:pt x="5859780" y="2013173"/>
                  <a:pt x="5274640" y="2427099"/>
                  <a:pt x="4762877" y="2587025"/>
                </a:cubicBezTo>
                <a:cubicBezTo>
                  <a:pt x="4251114" y="2746951"/>
                  <a:pt x="2883277" y="2925691"/>
                  <a:pt x="2538966" y="2745069"/>
                </a:cubicBezTo>
                <a:cubicBezTo>
                  <a:pt x="2194655" y="2564447"/>
                  <a:pt x="2996166" y="1591722"/>
                  <a:pt x="2697010" y="1503292"/>
                </a:cubicBezTo>
                <a:cubicBezTo>
                  <a:pt x="2397854" y="1414862"/>
                  <a:pt x="1188062" y="2152403"/>
                  <a:pt x="744032" y="2214492"/>
                </a:cubicBezTo>
                <a:cubicBezTo>
                  <a:pt x="300002" y="2276581"/>
                  <a:pt x="126906" y="2073381"/>
                  <a:pt x="32832" y="1875825"/>
                </a:cubicBezTo>
                <a:cubicBezTo>
                  <a:pt x="-61242" y="1678269"/>
                  <a:pt x="62936" y="1258698"/>
                  <a:pt x="202166" y="1006580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8ADC5AD-4D49-4DD3-B671-70D2C04B876A}"/>
              </a:ext>
            </a:extLst>
          </p:cNvPr>
          <p:cNvSpPr/>
          <p:nvPr/>
        </p:nvSpPr>
        <p:spPr>
          <a:xfrm rot="20705533">
            <a:off x="4590511" y="3480379"/>
            <a:ext cx="2198087" cy="911649"/>
          </a:xfrm>
          <a:prstGeom prst="flowChartConnector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FAF0862-7C8D-4F70-8AED-06D486B538EC}"/>
              </a:ext>
            </a:extLst>
          </p:cNvPr>
          <p:cNvSpPr/>
          <p:nvPr/>
        </p:nvSpPr>
        <p:spPr>
          <a:xfrm rot="20917074">
            <a:off x="6578514" y="4919085"/>
            <a:ext cx="2038265" cy="730649"/>
          </a:xfrm>
          <a:prstGeom prst="flowChartConnector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983B6-C2DC-4432-A3B7-57AACAD3737F}"/>
                  </a:ext>
                </a:extLst>
              </p:cNvPr>
              <p:cNvSpPr txBox="1"/>
              <p:nvPr/>
            </p:nvSpPr>
            <p:spPr>
              <a:xfrm>
                <a:off x="837828" y="3068960"/>
                <a:ext cx="26396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983B6-C2DC-4432-A3B7-57AACAD3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3068960"/>
                <a:ext cx="263961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702A648E-BCF0-448E-BC76-A9A72300A800}"/>
              </a:ext>
            </a:extLst>
          </p:cNvPr>
          <p:cNvSpPr/>
          <p:nvPr/>
        </p:nvSpPr>
        <p:spPr>
          <a:xfrm>
            <a:off x="6454452" y="4365104"/>
            <a:ext cx="216024" cy="216024"/>
          </a:xfrm>
          <a:prstGeom prst="flowChartSummingJuncti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F9CC4EFA-A398-4B1B-862E-F4C5402F46CD}"/>
              </a:ext>
            </a:extLst>
          </p:cNvPr>
          <p:cNvSpPr/>
          <p:nvPr/>
        </p:nvSpPr>
        <p:spPr>
          <a:xfrm>
            <a:off x="7462564" y="5157192"/>
            <a:ext cx="216024" cy="216024"/>
          </a:xfrm>
          <a:prstGeom prst="flowChartSummingJuncti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A67F795C-BB7F-44B0-AC7E-3AE5900C7E26}"/>
              </a:ext>
            </a:extLst>
          </p:cNvPr>
          <p:cNvSpPr/>
          <p:nvPr/>
        </p:nvSpPr>
        <p:spPr>
          <a:xfrm>
            <a:off x="5590356" y="3789040"/>
            <a:ext cx="216024" cy="216024"/>
          </a:xfrm>
          <a:prstGeom prst="flowChartSummingJuncti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19396209-77DB-46D8-95E2-F98C448C5A71}"/>
              </a:ext>
            </a:extLst>
          </p:cNvPr>
          <p:cNvSpPr/>
          <p:nvPr/>
        </p:nvSpPr>
        <p:spPr>
          <a:xfrm>
            <a:off x="1114571" y="3163546"/>
            <a:ext cx="216024" cy="216024"/>
          </a:xfrm>
          <a:prstGeom prst="flowChartSummingJuncti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C604-803C-4569-931E-5999D32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networks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E91-C797-4416-A98F-FA9EA100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is defined by several evolving states, each represented by a random variable </a:t>
            </a:r>
          </a:p>
          <a:p>
            <a:r>
              <a:rPr lang="en-US" dirty="0"/>
              <a:t>A graph can be drawn where each node is a state at a given time, and each connection is the influence between states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277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89D4-5B40-4C02-8A51-36082D17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C8E1-588D-4B63-8788-6E177590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“Shake things up”:</a:t>
            </a:r>
          </a:p>
          <a:p>
            <a:pPr lvl="1"/>
            <a:r>
              <a:rPr lang="en-US" dirty="0"/>
              <a:t>Use a noisy estimation of the gradient to get out of both local minima and saddle points</a:t>
            </a:r>
          </a:p>
        </p:txBody>
      </p:sp>
    </p:spTree>
    <p:extLst>
      <p:ext uri="{BB962C8B-B14F-4D97-AF65-F5344CB8AC3E}">
        <p14:creationId xmlns:p14="http://schemas.microsoft.com/office/powerpoint/2010/main" val="2937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CE79-F721-4F34-ACF3-15443675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41B1-89EC-49A5-A41B-04EADF8D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learning rate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DBA830-003B-4C35-B434-613713DEF6B0}"/>
              </a:ext>
            </a:extLst>
          </p:cNvPr>
          <p:cNvSpPr/>
          <p:nvPr/>
        </p:nvSpPr>
        <p:spPr>
          <a:xfrm>
            <a:off x="6094412" y="1988839"/>
            <a:ext cx="4052711" cy="3440075"/>
          </a:xfrm>
          <a:custGeom>
            <a:avLst/>
            <a:gdLst>
              <a:gd name="connsiteX0" fmla="*/ 0 w 4052711"/>
              <a:gd name="connsiteY0" fmla="*/ 0 h 2880284"/>
              <a:gd name="connsiteX1" fmla="*/ 745067 w 4052711"/>
              <a:gd name="connsiteY1" fmla="*/ 1456267 h 2880284"/>
              <a:gd name="connsiteX2" fmla="*/ 1456267 w 4052711"/>
              <a:gd name="connsiteY2" fmla="*/ 496711 h 2880284"/>
              <a:gd name="connsiteX3" fmla="*/ 2212623 w 4052711"/>
              <a:gd name="connsiteY3" fmla="*/ 2878667 h 2880284"/>
              <a:gd name="connsiteX4" fmla="*/ 4052711 w 4052711"/>
              <a:gd name="connsiteY4" fmla="*/ 790223 h 2880284"/>
              <a:gd name="connsiteX0" fmla="*/ 0 w 4052711"/>
              <a:gd name="connsiteY0" fmla="*/ 0 h 3241133"/>
              <a:gd name="connsiteX1" fmla="*/ 745067 w 4052711"/>
              <a:gd name="connsiteY1" fmla="*/ 1456267 h 3241133"/>
              <a:gd name="connsiteX2" fmla="*/ 1456267 w 4052711"/>
              <a:gd name="connsiteY2" fmla="*/ 496711 h 3241133"/>
              <a:gd name="connsiteX3" fmla="*/ 2269068 w 4052711"/>
              <a:gd name="connsiteY3" fmla="*/ 3239911 h 3241133"/>
              <a:gd name="connsiteX4" fmla="*/ 4052711 w 4052711"/>
              <a:gd name="connsiteY4" fmla="*/ 790223 h 3241133"/>
              <a:gd name="connsiteX0" fmla="*/ 0 w 4052711"/>
              <a:gd name="connsiteY0" fmla="*/ 0 h 3551601"/>
              <a:gd name="connsiteX1" fmla="*/ 745067 w 4052711"/>
              <a:gd name="connsiteY1" fmla="*/ 1456267 h 3551601"/>
              <a:gd name="connsiteX2" fmla="*/ 1456267 w 4052711"/>
              <a:gd name="connsiteY2" fmla="*/ 496711 h 3551601"/>
              <a:gd name="connsiteX3" fmla="*/ 2269068 w 4052711"/>
              <a:gd name="connsiteY3" fmla="*/ 3239911 h 3551601"/>
              <a:gd name="connsiteX4" fmla="*/ 2225499 w 4052711"/>
              <a:gd name="connsiteY4" fmla="*/ 3215338 h 3551601"/>
              <a:gd name="connsiteX5" fmla="*/ 4052711 w 4052711"/>
              <a:gd name="connsiteY5" fmla="*/ 790223 h 3551601"/>
              <a:gd name="connsiteX0" fmla="*/ 0 w 4052711"/>
              <a:gd name="connsiteY0" fmla="*/ 0 h 3401756"/>
              <a:gd name="connsiteX1" fmla="*/ 745067 w 4052711"/>
              <a:gd name="connsiteY1" fmla="*/ 1456267 h 3401756"/>
              <a:gd name="connsiteX2" fmla="*/ 1456267 w 4052711"/>
              <a:gd name="connsiteY2" fmla="*/ 496711 h 3401756"/>
              <a:gd name="connsiteX3" fmla="*/ 2269068 w 4052711"/>
              <a:gd name="connsiteY3" fmla="*/ 3239911 h 3401756"/>
              <a:gd name="connsiteX4" fmla="*/ 3218922 w 4052711"/>
              <a:gd name="connsiteY4" fmla="*/ 2684761 h 3401756"/>
              <a:gd name="connsiteX5" fmla="*/ 4052711 w 4052711"/>
              <a:gd name="connsiteY5" fmla="*/ 790223 h 3401756"/>
              <a:gd name="connsiteX0" fmla="*/ 0 w 4052711"/>
              <a:gd name="connsiteY0" fmla="*/ 0 h 3364737"/>
              <a:gd name="connsiteX1" fmla="*/ 745067 w 4052711"/>
              <a:gd name="connsiteY1" fmla="*/ 1456267 h 3364737"/>
              <a:gd name="connsiteX2" fmla="*/ 1456267 w 4052711"/>
              <a:gd name="connsiteY2" fmla="*/ 496711 h 3364737"/>
              <a:gd name="connsiteX3" fmla="*/ 2269068 w 4052711"/>
              <a:gd name="connsiteY3" fmla="*/ 3239911 h 3364737"/>
              <a:gd name="connsiteX4" fmla="*/ 3218922 w 4052711"/>
              <a:gd name="connsiteY4" fmla="*/ 2684761 h 3364737"/>
              <a:gd name="connsiteX5" fmla="*/ 3230210 w 4052711"/>
              <a:gd name="connsiteY5" fmla="*/ 2707338 h 3364737"/>
              <a:gd name="connsiteX6" fmla="*/ 4052711 w 4052711"/>
              <a:gd name="connsiteY6" fmla="*/ 790223 h 3364737"/>
              <a:gd name="connsiteX0" fmla="*/ 0 w 4052711"/>
              <a:gd name="connsiteY0" fmla="*/ 0 h 3364737"/>
              <a:gd name="connsiteX1" fmla="*/ 745067 w 4052711"/>
              <a:gd name="connsiteY1" fmla="*/ 1456267 h 3364737"/>
              <a:gd name="connsiteX2" fmla="*/ 1456267 w 4052711"/>
              <a:gd name="connsiteY2" fmla="*/ 496711 h 3364737"/>
              <a:gd name="connsiteX3" fmla="*/ 2269068 w 4052711"/>
              <a:gd name="connsiteY3" fmla="*/ 3239911 h 3364737"/>
              <a:gd name="connsiteX4" fmla="*/ 3218922 w 4052711"/>
              <a:gd name="connsiteY4" fmla="*/ 2684761 h 3364737"/>
              <a:gd name="connsiteX5" fmla="*/ 2914121 w 4052711"/>
              <a:gd name="connsiteY5" fmla="*/ 2628316 h 3364737"/>
              <a:gd name="connsiteX6" fmla="*/ 4052711 w 4052711"/>
              <a:gd name="connsiteY6" fmla="*/ 790223 h 3364737"/>
              <a:gd name="connsiteX0" fmla="*/ 0 w 4052711"/>
              <a:gd name="connsiteY0" fmla="*/ 0 h 3538110"/>
              <a:gd name="connsiteX1" fmla="*/ 745067 w 4052711"/>
              <a:gd name="connsiteY1" fmla="*/ 1456267 h 3538110"/>
              <a:gd name="connsiteX2" fmla="*/ 1456267 w 4052711"/>
              <a:gd name="connsiteY2" fmla="*/ 496711 h 3538110"/>
              <a:gd name="connsiteX3" fmla="*/ 2269068 w 4052711"/>
              <a:gd name="connsiteY3" fmla="*/ 3239911 h 3538110"/>
              <a:gd name="connsiteX4" fmla="*/ 2485144 w 4052711"/>
              <a:gd name="connsiteY4" fmla="*/ 3429827 h 3538110"/>
              <a:gd name="connsiteX5" fmla="*/ 2914121 w 4052711"/>
              <a:gd name="connsiteY5" fmla="*/ 2628316 h 3538110"/>
              <a:gd name="connsiteX6" fmla="*/ 4052711 w 4052711"/>
              <a:gd name="connsiteY6" fmla="*/ 790223 h 3538110"/>
              <a:gd name="connsiteX0" fmla="*/ 0 w 4052711"/>
              <a:gd name="connsiteY0" fmla="*/ 0 h 3538110"/>
              <a:gd name="connsiteX1" fmla="*/ 745067 w 4052711"/>
              <a:gd name="connsiteY1" fmla="*/ 1456267 h 3538110"/>
              <a:gd name="connsiteX2" fmla="*/ 1456267 w 4052711"/>
              <a:gd name="connsiteY2" fmla="*/ 496711 h 3538110"/>
              <a:gd name="connsiteX3" fmla="*/ 2269068 w 4052711"/>
              <a:gd name="connsiteY3" fmla="*/ 3239911 h 3538110"/>
              <a:gd name="connsiteX4" fmla="*/ 2485144 w 4052711"/>
              <a:gd name="connsiteY4" fmla="*/ 3429827 h 3538110"/>
              <a:gd name="connsiteX5" fmla="*/ 2496432 w 4052711"/>
              <a:gd name="connsiteY5" fmla="*/ 3147604 h 3538110"/>
              <a:gd name="connsiteX6" fmla="*/ 4052711 w 4052711"/>
              <a:gd name="connsiteY6" fmla="*/ 790223 h 3538110"/>
              <a:gd name="connsiteX0" fmla="*/ 0 w 4052711"/>
              <a:gd name="connsiteY0" fmla="*/ 0 h 3538110"/>
              <a:gd name="connsiteX1" fmla="*/ 745067 w 4052711"/>
              <a:gd name="connsiteY1" fmla="*/ 1456267 h 3538110"/>
              <a:gd name="connsiteX2" fmla="*/ 1456267 w 4052711"/>
              <a:gd name="connsiteY2" fmla="*/ 496711 h 3538110"/>
              <a:gd name="connsiteX3" fmla="*/ 2269068 w 4052711"/>
              <a:gd name="connsiteY3" fmla="*/ 3239911 h 3538110"/>
              <a:gd name="connsiteX4" fmla="*/ 2485144 w 4052711"/>
              <a:gd name="connsiteY4" fmla="*/ 3429827 h 3538110"/>
              <a:gd name="connsiteX5" fmla="*/ 2586743 w 4052711"/>
              <a:gd name="connsiteY5" fmla="*/ 3170181 h 3538110"/>
              <a:gd name="connsiteX6" fmla="*/ 4052711 w 4052711"/>
              <a:gd name="connsiteY6" fmla="*/ 790223 h 3538110"/>
              <a:gd name="connsiteX0" fmla="*/ 0 w 4052711"/>
              <a:gd name="connsiteY0" fmla="*/ 0 h 3440075"/>
              <a:gd name="connsiteX1" fmla="*/ 745067 w 4052711"/>
              <a:gd name="connsiteY1" fmla="*/ 1456267 h 3440075"/>
              <a:gd name="connsiteX2" fmla="*/ 1456267 w 4052711"/>
              <a:gd name="connsiteY2" fmla="*/ 496711 h 3440075"/>
              <a:gd name="connsiteX3" fmla="*/ 2269068 w 4052711"/>
              <a:gd name="connsiteY3" fmla="*/ 3239911 h 3440075"/>
              <a:gd name="connsiteX4" fmla="*/ 2417410 w 4052711"/>
              <a:gd name="connsiteY4" fmla="*/ 3158893 h 3440075"/>
              <a:gd name="connsiteX5" fmla="*/ 2586743 w 4052711"/>
              <a:gd name="connsiteY5" fmla="*/ 3170181 h 3440075"/>
              <a:gd name="connsiteX6" fmla="*/ 4052711 w 4052711"/>
              <a:gd name="connsiteY6" fmla="*/ 790223 h 34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2711" h="3440075">
                <a:moveTo>
                  <a:pt x="0" y="0"/>
                </a:moveTo>
                <a:cubicBezTo>
                  <a:pt x="251178" y="686741"/>
                  <a:pt x="502356" y="1373482"/>
                  <a:pt x="745067" y="1456267"/>
                </a:cubicBezTo>
                <a:cubicBezTo>
                  <a:pt x="987778" y="1539052"/>
                  <a:pt x="1202267" y="199437"/>
                  <a:pt x="1456267" y="496711"/>
                </a:cubicBezTo>
                <a:cubicBezTo>
                  <a:pt x="1710267" y="793985"/>
                  <a:pt x="2140863" y="2786807"/>
                  <a:pt x="2269068" y="3239911"/>
                </a:cubicBezTo>
                <a:cubicBezTo>
                  <a:pt x="2397273" y="3693016"/>
                  <a:pt x="2257220" y="3247655"/>
                  <a:pt x="2417410" y="3158893"/>
                </a:cubicBezTo>
                <a:cubicBezTo>
                  <a:pt x="2577600" y="3070131"/>
                  <a:pt x="2447778" y="3485937"/>
                  <a:pt x="2586743" y="3170181"/>
                </a:cubicBezTo>
                <a:cubicBezTo>
                  <a:pt x="2725708" y="2854425"/>
                  <a:pt x="3915628" y="1109742"/>
                  <a:pt x="4052711" y="790223"/>
                </a:cubicBezTo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D7AA2C-26BE-4799-AAA4-3B4138304E0E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89D9A2-1FBC-4599-A97F-23ED68428B3D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23A1DE-7463-4F3C-B799-7A0FE36CF3B4}"/>
              </a:ext>
            </a:extLst>
          </p:cNvPr>
          <p:cNvCxnSpPr>
            <a:cxnSpLocks/>
          </p:cNvCxnSpPr>
          <p:nvPr/>
        </p:nvCxnSpPr>
        <p:spPr>
          <a:xfrm flipV="1">
            <a:off x="6238428" y="2348880"/>
            <a:ext cx="0" cy="324036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ADF7-63C1-4EDD-9C23-C98E749D5AAC}"/>
              </a:ext>
            </a:extLst>
          </p:cNvPr>
          <p:cNvCxnSpPr>
            <a:cxnSpLocks/>
          </p:cNvCxnSpPr>
          <p:nvPr/>
        </p:nvCxnSpPr>
        <p:spPr>
          <a:xfrm flipV="1">
            <a:off x="6382444" y="2780928"/>
            <a:ext cx="0" cy="2808312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DEA57-41E0-47CA-921C-AF45312EC5C5}"/>
              </a:ext>
            </a:extLst>
          </p:cNvPr>
          <p:cNvCxnSpPr>
            <a:cxnSpLocks/>
          </p:cNvCxnSpPr>
          <p:nvPr/>
        </p:nvCxnSpPr>
        <p:spPr>
          <a:xfrm flipV="1">
            <a:off x="6526460" y="3068960"/>
            <a:ext cx="0" cy="252028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310B81-D020-4DFD-A4D7-46DBBC3FA9C1}"/>
              </a:ext>
            </a:extLst>
          </p:cNvPr>
          <p:cNvCxnSpPr>
            <a:cxnSpLocks/>
          </p:cNvCxnSpPr>
          <p:nvPr/>
        </p:nvCxnSpPr>
        <p:spPr>
          <a:xfrm flipV="1">
            <a:off x="6670476" y="3284984"/>
            <a:ext cx="0" cy="2304256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7A2CF-0FCD-4B8E-8450-BEB5E0F2D06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814492" y="3445106"/>
            <a:ext cx="24987" cy="2144134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CE79-F721-4F34-ACF3-15443675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41B1-89EC-49A5-A41B-04EADF8D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learning rate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DBA830-003B-4C35-B434-613713DEF6B0}"/>
              </a:ext>
            </a:extLst>
          </p:cNvPr>
          <p:cNvSpPr/>
          <p:nvPr/>
        </p:nvSpPr>
        <p:spPr>
          <a:xfrm>
            <a:off x="6094412" y="1988839"/>
            <a:ext cx="4052711" cy="3440075"/>
          </a:xfrm>
          <a:custGeom>
            <a:avLst/>
            <a:gdLst>
              <a:gd name="connsiteX0" fmla="*/ 0 w 4052711"/>
              <a:gd name="connsiteY0" fmla="*/ 0 h 2880284"/>
              <a:gd name="connsiteX1" fmla="*/ 745067 w 4052711"/>
              <a:gd name="connsiteY1" fmla="*/ 1456267 h 2880284"/>
              <a:gd name="connsiteX2" fmla="*/ 1456267 w 4052711"/>
              <a:gd name="connsiteY2" fmla="*/ 496711 h 2880284"/>
              <a:gd name="connsiteX3" fmla="*/ 2212623 w 4052711"/>
              <a:gd name="connsiteY3" fmla="*/ 2878667 h 2880284"/>
              <a:gd name="connsiteX4" fmla="*/ 4052711 w 4052711"/>
              <a:gd name="connsiteY4" fmla="*/ 790223 h 2880284"/>
              <a:gd name="connsiteX0" fmla="*/ 0 w 4052711"/>
              <a:gd name="connsiteY0" fmla="*/ 0 h 3241133"/>
              <a:gd name="connsiteX1" fmla="*/ 745067 w 4052711"/>
              <a:gd name="connsiteY1" fmla="*/ 1456267 h 3241133"/>
              <a:gd name="connsiteX2" fmla="*/ 1456267 w 4052711"/>
              <a:gd name="connsiteY2" fmla="*/ 496711 h 3241133"/>
              <a:gd name="connsiteX3" fmla="*/ 2269068 w 4052711"/>
              <a:gd name="connsiteY3" fmla="*/ 3239911 h 3241133"/>
              <a:gd name="connsiteX4" fmla="*/ 4052711 w 4052711"/>
              <a:gd name="connsiteY4" fmla="*/ 790223 h 3241133"/>
              <a:gd name="connsiteX0" fmla="*/ 0 w 4052711"/>
              <a:gd name="connsiteY0" fmla="*/ 0 h 3551601"/>
              <a:gd name="connsiteX1" fmla="*/ 745067 w 4052711"/>
              <a:gd name="connsiteY1" fmla="*/ 1456267 h 3551601"/>
              <a:gd name="connsiteX2" fmla="*/ 1456267 w 4052711"/>
              <a:gd name="connsiteY2" fmla="*/ 496711 h 3551601"/>
              <a:gd name="connsiteX3" fmla="*/ 2269068 w 4052711"/>
              <a:gd name="connsiteY3" fmla="*/ 3239911 h 3551601"/>
              <a:gd name="connsiteX4" fmla="*/ 2225499 w 4052711"/>
              <a:gd name="connsiteY4" fmla="*/ 3215338 h 3551601"/>
              <a:gd name="connsiteX5" fmla="*/ 4052711 w 4052711"/>
              <a:gd name="connsiteY5" fmla="*/ 790223 h 3551601"/>
              <a:gd name="connsiteX0" fmla="*/ 0 w 4052711"/>
              <a:gd name="connsiteY0" fmla="*/ 0 h 3401756"/>
              <a:gd name="connsiteX1" fmla="*/ 745067 w 4052711"/>
              <a:gd name="connsiteY1" fmla="*/ 1456267 h 3401756"/>
              <a:gd name="connsiteX2" fmla="*/ 1456267 w 4052711"/>
              <a:gd name="connsiteY2" fmla="*/ 496711 h 3401756"/>
              <a:gd name="connsiteX3" fmla="*/ 2269068 w 4052711"/>
              <a:gd name="connsiteY3" fmla="*/ 3239911 h 3401756"/>
              <a:gd name="connsiteX4" fmla="*/ 3218922 w 4052711"/>
              <a:gd name="connsiteY4" fmla="*/ 2684761 h 3401756"/>
              <a:gd name="connsiteX5" fmla="*/ 4052711 w 4052711"/>
              <a:gd name="connsiteY5" fmla="*/ 790223 h 3401756"/>
              <a:gd name="connsiteX0" fmla="*/ 0 w 4052711"/>
              <a:gd name="connsiteY0" fmla="*/ 0 h 3364737"/>
              <a:gd name="connsiteX1" fmla="*/ 745067 w 4052711"/>
              <a:gd name="connsiteY1" fmla="*/ 1456267 h 3364737"/>
              <a:gd name="connsiteX2" fmla="*/ 1456267 w 4052711"/>
              <a:gd name="connsiteY2" fmla="*/ 496711 h 3364737"/>
              <a:gd name="connsiteX3" fmla="*/ 2269068 w 4052711"/>
              <a:gd name="connsiteY3" fmla="*/ 3239911 h 3364737"/>
              <a:gd name="connsiteX4" fmla="*/ 3218922 w 4052711"/>
              <a:gd name="connsiteY4" fmla="*/ 2684761 h 3364737"/>
              <a:gd name="connsiteX5" fmla="*/ 3230210 w 4052711"/>
              <a:gd name="connsiteY5" fmla="*/ 2707338 h 3364737"/>
              <a:gd name="connsiteX6" fmla="*/ 4052711 w 4052711"/>
              <a:gd name="connsiteY6" fmla="*/ 790223 h 3364737"/>
              <a:gd name="connsiteX0" fmla="*/ 0 w 4052711"/>
              <a:gd name="connsiteY0" fmla="*/ 0 h 3364737"/>
              <a:gd name="connsiteX1" fmla="*/ 745067 w 4052711"/>
              <a:gd name="connsiteY1" fmla="*/ 1456267 h 3364737"/>
              <a:gd name="connsiteX2" fmla="*/ 1456267 w 4052711"/>
              <a:gd name="connsiteY2" fmla="*/ 496711 h 3364737"/>
              <a:gd name="connsiteX3" fmla="*/ 2269068 w 4052711"/>
              <a:gd name="connsiteY3" fmla="*/ 3239911 h 3364737"/>
              <a:gd name="connsiteX4" fmla="*/ 3218922 w 4052711"/>
              <a:gd name="connsiteY4" fmla="*/ 2684761 h 3364737"/>
              <a:gd name="connsiteX5" fmla="*/ 2914121 w 4052711"/>
              <a:gd name="connsiteY5" fmla="*/ 2628316 h 3364737"/>
              <a:gd name="connsiteX6" fmla="*/ 4052711 w 4052711"/>
              <a:gd name="connsiteY6" fmla="*/ 790223 h 3364737"/>
              <a:gd name="connsiteX0" fmla="*/ 0 w 4052711"/>
              <a:gd name="connsiteY0" fmla="*/ 0 h 3538110"/>
              <a:gd name="connsiteX1" fmla="*/ 745067 w 4052711"/>
              <a:gd name="connsiteY1" fmla="*/ 1456267 h 3538110"/>
              <a:gd name="connsiteX2" fmla="*/ 1456267 w 4052711"/>
              <a:gd name="connsiteY2" fmla="*/ 496711 h 3538110"/>
              <a:gd name="connsiteX3" fmla="*/ 2269068 w 4052711"/>
              <a:gd name="connsiteY3" fmla="*/ 3239911 h 3538110"/>
              <a:gd name="connsiteX4" fmla="*/ 2485144 w 4052711"/>
              <a:gd name="connsiteY4" fmla="*/ 3429827 h 3538110"/>
              <a:gd name="connsiteX5" fmla="*/ 2914121 w 4052711"/>
              <a:gd name="connsiteY5" fmla="*/ 2628316 h 3538110"/>
              <a:gd name="connsiteX6" fmla="*/ 4052711 w 4052711"/>
              <a:gd name="connsiteY6" fmla="*/ 790223 h 3538110"/>
              <a:gd name="connsiteX0" fmla="*/ 0 w 4052711"/>
              <a:gd name="connsiteY0" fmla="*/ 0 h 3538110"/>
              <a:gd name="connsiteX1" fmla="*/ 745067 w 4052711"/>
              <a:gd name="connsiteY1" fmla="*/ 1456267 h 3538110"/>
              <a:gd name="connsiteX2" fmla="*/ 1456267 w 4052711"/>
              <a:gd name="connsiteY2" fmla="*/ 496711 h 3538110"/>
              <a:gd name="connsiteX3" fmla="*/ 2269068 w 4052711"/>
              <a:gd name="connsiteY3" fmla="*/ 3239911 h 3538110"/>
              <a:gd name="connsiteX4" fmla="*/ 2485144 w 4052711"/>
              <a:gd name="connsiteY4" fmla="*/ 3429827 h 3538110"/>
              <a:gd name="connsiteX5" fmla="*/ 2496432 w 4052711"/>
              <a:gd name="connsiteY5" fmla="*/ 3147604 h 3538110"/>
              <a:gd name="connsiteX6" fmla="*/ 4052711 w 4052711"/>
              <a:gd name="connsiteY6" fmla="*/ 790223 h 3538110"/>
              <a:gd name="connsiteX0" fmla="*/ 0 w 4052711"/>
              <a:gd name="connsiteY0" fmla="*/ 0 h 3538110"/>
              <a:gd name="connsiteX1" fmla="*/ 745067 w 4052711"/>
              <a:gd name="connsiteY1" fmla="*/ 1456267 h 3538110"/>
              <a:gd name="connsiteX2" fmla="*/ 1456267 w 4052711"/>
              <a:gd name="connsiteY2" fmla="*/ 496711 h 3538110"/>
              <a:gd name="connsiteX3" fmla="*/ 2269068 w 4052711"/>
              <a:gd name="connsiteY3" fmla="*/ 3239911 h 3538110"/>
              <a:gd name="connsiteX4" fmla="*/ 2485144 w 4052711"/>
              <a:gd name="connsiteY4" fmla="*/ 3429827 h 3538110"/>
              <a:gd name="connsiteX5" fmla="*/ 2586743 w 4052711"/>
              <a:gd name="connsiteY5" fmla="*/ 3170181 h 3538110"/>
              <a:gd name="connsiteX6" fmla="*/ 4052711 w 4052711"/>
              <a:gd name="connsiteY6" fmla="*/ 790223 h 3538110"/>
              <a:gd name="connsiteX0" fmla="*/ 0 w 4052711"/>
              <a:gd name="connsiteY0" fmla="*/ 0 h 3440075"/>
              <a:gd name="connsiteX1" fmla="*/ 745067 w 4052711"/>
              <a:gd name="connsiteY1" fmla="*/ 1456267 h 3440075"/>
              <a:gd name="connsiteX2" fmla="*/ 1456267 w 4052711"/>
              <a:gd name="connsiteY2" fmla="*/ 496711 h 3440075"/>
              <a:gd name="connsiteX3" fmla="*/ 2269068 w 4052711"/>
              <a:gd name="connsiteY3" fmla="*/ 3239911 h 3440075"/>
              <a:gd name="connsiteX4" fmla="*/ 2417410 w 4052711"/>
              <a:gd name="connsiteY4" fmla="*/ 3158893 h 3440075"/>
              <a:gd name="connsiteX5" fmla="*/ 2586743 w 4052711"/>
              <a:gd name="connsiteY5" fmla="*/ 3170181 h 3440075"/>
              <a:gd name="connsiteX6" fmla="*/ 4052711 w 4052711"/>
              <a:gd name="connsiteY6" fmla="*/ 790223 h 34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2711" h="3440075">
                <a:moveTo>
                  <a:pt x="0" y="0"/>
                </a:moveTo>
                <a:cubicBezTo>
                  <a:pt x="251178" y="686741"/>
                  <a:pt x="502356" y="1373482"/>
                  <a:pt x="745067" y="1456267"/>
                </a:cubicBezTo>
                <a:cubicBezTo>
                  <a:pt x="987778" y="1539052"/>
                  <a:pt x="1202267" y="199437"/>
                  <a:pt x="1456267" y="496711"/>
                </a:cubicBezTo>
                <a:cubicBezTo>
                  <a:pt x="1710267" y="793985"/>
                  <a:pt x="2140863" y="2786807"/>
                  <a:pt x="2269068" y="3239911"/>
                </a:cubicBezTo>
                <a:cubicBezTo>
                  <a:pt x="2397273" y="3693016"/>
                  <a:pt x="2257220" y="3247655"/>
                  <a:pt x="2417410" y="3158893"/>
                </a:cubicBezTo>
                <a:cubicBezTo>
                  <a:pt x="2577600" y="3070131"/>
                  <a:pt x="2447778" y="3485937"/>
                  <a:pt x="2586743" y="3170181"/>
                </a:cubicBezTo>
                <a:cubicBezTo>
                  <a:pt x="2725708" y="2854425"/>
                  <a:pt x="3915628" y="1109742"/>
                  <a:pt x="4052711" y="790223"/>
                </a:cubicBezTo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D7AA2C-26BE-4799-AAA4-3B4138304E0E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89D9A2-1FBC-4599-A97F-23ED68428B3D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23A1DE-7463-4F3C-B799-7A0FE36CF3B4}"/>
              </a:ext>
            </a:extLst>
          </p:cNvPr>
          <p:cNvCxnSpPr>
            <a:cxnSpLocks/>
          </p:cNvCxnSpPr>
          <p:nvPr/>
        </p:nvCxnSpPr>
        <p:spPr>
          <a:xfrm flipV="1">
            <a:off x="6238428" y="2348880"/>
            <a:ext cx="0" cy="324036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ADF7-63C1-4EDD-9C23-C98E749D5AAC}"/>
              </a:ext>
            </a:extLst>
          </p:cNvPr>
          <p:cNvCxnSpPr>
            <a:cxnSpLocks/>
          </p:cNvCxnSpPr>
          <p:nvPr/>
        </p:nvCxnSpPr>
        <p:spPr>
          <a:xfrm flipV="1">
            <a:off x="9694812" y="3573016"/>
            <a:ext cx="0" cy="2016224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DEA57-41E0-47CA-921C-AF45312EC5C5}"/>
              </a:ext>
            </a:extLst>
          </p:cNvPr>
          <p:cNvCxnSpPr>
            <a:cxnSpLocks/>
          </p:cNvCxnSpPr>
          <p:nvPr/>
        </p:nvCxnSpPr>
        <p:spPr>
          <a:xfrm flipV="1">
            <a:off x="6670476" y="3284984"/>
            <a:ext cx="0" cy="2304256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310B81-D020-4DFD-A4D7-46DBBC3FA9C1}"/>
              </a:ext>
            </a:extLst>
          </p:cNvPr>
          <p:cNvCxnSpPr>
            <a:cxnSpLocks/>
          </p:cNvCxnSpPr>
          <p:nvPr/>
        </p:nvCxnSpPr>
        <p:spPr>
          <a:xfrm flipV="1">
            <a:off x="7606580" y="2564904"/>
            <a:ext cx="0" cy="3024336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7A2CF-0FCD-4B8E-8450-BEB5E0F2D067}"/>
              </a:ext>
            </a:extLst>
          </p:cNvPr>
          <p:cNvCxnSpPr>
            <a:cxnSpLocks/>
          </p:cNvCxnSpPr>
          <p:nvPr/>
        </p:nvCxnSpPr>
        <p:spPr>
          <a:xfrm flipV="1">
            <a:off x="8110636" y="4149080"/>
            <a:ext cx="0" cy="1424054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CE79-F721-4F34-ACF3-15443675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41B1-89EC-49A5-A41B-04EADF8D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batches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DBA830-003B-4C35-B434-613713DEF6B0}"/>
              </a:ext>
            </a:extLst>
          </p:cNvPr>
          <p:cNvSpPr/>
          <p:nvPr/>
        </p:nvSpPr>
        <p:spPr>
          <a:xfrm>
            <a:off x="6094412" y="1988839"/>
            <a:ext cx="4052711" cy="3440075"/>
          </a:xfrm>
          <a:custGeom>
            <a:avLst/>
            <a:gdLst>
              <a:gd name="connsiteX0" fmla="*/ 0 w 4052711"/>
              <a:gd name="connsiteY0" fmla="*/ 0 h 2880284"/>
              <a:gd name="connsiteX1" fmla="*/ 745067 w 4052711"/>
              <a:gd name="connsiteY1" fmla="*/ 1456267 h 2880284"/>
              <a:gd name="connsiteX2" fmla="*/ 1456267 w 4052711"/>
              <a:gd name="connsiteY2" fmla="*/ 496711 h 2880284"/>
              <a:gd name="connsiteX3" fmla="*/ 2212623 w 4052711"/>
              <a:gd name="connsiteY3" fmla="*/ 2878667 h 2880284"/>
              <a:gd name="connsiteX4" fmla="*/ 4052711 w 4052711"/>
              <a:gd name="connsiteY4" fmla="*/ 790223 h 2880284"/>
              <a:gd name="connsiteX0" fmla="*/ 0 w 4052711"/>
              <a:gd name="connsiteY0" fmla="*/ 0 h 3241133"/>
              <a:gd name="connsiteX1" fmla="*/ 745067 w 4052711"/>
              <a:gd name="connsiteY1" fmla="*/ 1456267 h 3241133"/>
              <a:gd name="connsiteX2" fmla="*/ 1456267 w 4052711"/>
              <a:gd name="connsiteY2" fmla="*/ 496711 h 3241133"/>
              <a:gd name="connsiteX3" fmla="*/ 2269068 w 4052711"/>
              <a:gd name="connsiteY3" fmla="*/ 3239911 h 3241133"/>
              <a:gd name="connsiteX4" fmla="*/ 4052711 w 4052711"/>
              <a:gd name="connsiteY4" fmla="*/ 790223 h 3241133"/>
              <a:gd name="connsiteX0" fmla="*/ 0 w 4052711"/>
              <a:gd name="connsiteY0" fmla="*/ 0 h 3551601"/>
              <a:gd name="connsiteX1" fmla="*/ 745067 w 4052711"/>
              <a:gd name="connsiteY1" fmla="*/ 1456267 h 3551601"/>
              <a:gd name="connsiteX2" fmla="*/ 1456267 w 4052711"/>
              <a:gd name="connsiteY2" fmla="*/ 496711 h 3551601"/>
              <a:gd name="connsiteX3" fmla="*/ 2269068 w 4052711"/>
              <a:gd name="connsiteY3" fmla="*/ 3239911 h 3551601"/>
              <a:gd name="connsiteX4" fmla="*/ 2225499 w 4052711"/>
              <a:gd name="connsiteY4" fmla="*/ 3215338 h 3551601"/>
              <a:gd name="connsiteX5" fmla="*/ 4052711 w 4052711"/>
              <a:gd name="connsiteY5" fmla="*/ 790223 h 3551601"/>
              <a:gd name="connsiteX0" fmla="*/ 0 w 4052711"/>
              <a:gd name="connsiteY0" fmla="*/ 0 h 3401756"/>
              <a:gd name="connsiteX1" fmla="*/ 745067 w 4052711"/>
              <a:gd name="connsiteY1" fmla="*/ 1456267 h 3401756"/>
              <a:gd name="connsiteX2" fmla="*/ 1456267 w 4052711"/>
              <a:gd name="connsiteY2" fmla="*/ 496711 h 3401756"/>
              <a:gd name="connsiteX3" fmla="*/ 2269068 w 4052711"/>
              <a:gd name="connsiteY3" fmla="*/ 3239911 h 3401756"/>
              <a:gd name="connsiteX4" fmla="*/ 3218922 w 4052711"/>
              <a:gd name="connsiteY4" fmla="*/ 2684761 h 3401756"/>
              <a:gd name="connsiteX5" fmla="*/ 4052711 w 4052711"/>
              <a:gd name="connsiteY5" fmla="*/ 790223 h 3401756"/>
              <a:gd name="connsiteX0" fmla="*/ 0 w 4052711"/>
              <a:gd name="connsiteY0" fmla="*/ 0 h 3364737"/>
              <a:gd name="connsiteX1" fmla="*/ 745067 w 4052711"/>
              <a:gd name="connsiteY1" fmla="*/ 1456267 h 3364737"/>
              <a:gd name="connsiteX2" fmla="*/ 1456267 w 4052711"/>
              <a:gd name="connsiteY2" fmla="*/ 496711 h 3364737"/>
              <a:gd name="connsiteX3" fmla="*/ 2269068 w 4052711"/>
              <a:gd name="connsiteY3" fmla="*/ 3239911 h 3364737"/>
              <a:gd name="connsiteX4" fmla="*/ 3218922 w 4052711"/>
              <a:gd name="connsiteY4" fmla="*/ 2684761 h 3364737"/>
              <a:gd name="connsiteX5" fmla="*/ 3230210 w 4052711"/>
              <a:gd name="connsiteY5" fmla="*/ 2707338 h 3364737"/>
              <a:gd name="connsiteX6" fmla="*/ 4052711 w 4052711"/>
              <a:gd name="connsiteY6" fmla="*/ 790223 h 3364737"/>
              <a:gd name="connsiteX0" fmla="*/ 0 w 4052711"/>
              <a:gd name="connsiteY0" fmla="*/ 0 h 3364737"/>
              <a:gd name="connsiteX1" fmla="*/ 745067 w 4052711"/>
              <a:gd name="connsiteY1" fmla="*/ 1456267 h 3364737"/>
              <a:gd name="connsiteX2" fmla="*/ 1456267 w 4052711"/>
              <a:gd name="connsiteY2" fmla="*/ 496711 h 3364737"/>
              <a:gd name="connsiteX3" fmla="*/ 2269068 w 4052711"/>
              <a:gd name="connsiteY3" fmla="*/ 3239911 h 3364737"/>
              <a:gd name="connsiteX4" fmla="*/ 3218922 w 4052711"/>
              <a:gd name="connsiteY4" fmla="*/ 2684761 h 3364737"/>
              <a:gd name="connsiteX5" fmla="*/ 2914121 w 4052711"/>
              <a:gd name="connsiteY5" fmla="*/ 2628316 h 3364737"/>
              <a:gd name="connsiteX6" fmla="*/ 4052711 w 4052711"/>
              <a:gd name="connsiteY6" fmla="*/ 790223 h 3364737"/>
              <a:gd name="connsiteX0" fmla="*/ 0 w 4052711"/>
              <a:gd name="connsiteY0" fmla="*/ 0 h 3538110"/>
              <a:gd name="connsiteX1" fmla="*/ 745067 w 4052711"/>
              <a:gd name="connsiteY1" fmla="*/ 1456267 h 3538110"/>
              <a:gd name="connsiteX2" fmla="*/ 1456267 w 4052711"/>
              <a:gd name="connsiteY2" fmla="*/ 496711 h 3538110"/>
              <a:gd name="connsiteX3" fmla="*/ 2269068 w 4052711"/>
              <a:gd name="connsiteY3" fmla="*/ 3239911 h 3538110"/>
              <a:gd name="connsiteX4" fmla="*/ 2485144 w 4052711"/>
              <a:gd name="connsiteY4" fmla="*/ 3429827 h 3538110"/>
              <a:gd name="connsiteX5" fmla="*/ 2914121 w 4052711"/>
              <a:gd name="connsiteY5" fmla="*/ 2628316 h 3538110"/>
              <a:gd name="connsiteX6" fmla="*/ 4052711 w 4052711"/>
              <a:gd name="connsiteY6" fmla="*/ 790223 h 3538110"/>
              <a:gd name="connsiteX0" fmla="*/ 0 w 4052711"/>
              <a:gd name="connsiteY0" fmla="*/ 0 h 3538110"/>
              <a:gd name="connsiteX1" fmla="*/ 745067 w 4052711"/>
              <a:gd name="connsiteY1" fmla="*/ 1456267 h 3538110"/>
              <a:gd name="connsiteX2" fmla="*/ 1456267 w 4052711"/>
              <a:gd name="connsiteY2" fmla="*/ 496711 h 3538110"/>
              <a:gd name="connsiteX3" fmla="*/ 2269068 w 4052711"/>
              <a:gd name="connsiteY3" fmla="*/ 3239911 h 3538110"/>
              <a:gd name="connsiteX4" fmla="*/ 2485144 w 4052711"/>
              <a:gd name="connsiteY4" fmla="*/ 3429827 h 3538110"/>
              <a:gd name="connsiteX5" fmla="*/ 2496432 w 4052711"/>
              <a:gd name="connsiteY5" fmla="*/ 3147604 h 3538110"/>
              <a:gd name="connsiteX6" fmla="*/ 4052711 w 4052711"/>
              <a:gd name="connsiteY6" fmla="*/ 790223 h 3538110"/>
              <a:gd name="connsiteX0" fmla="*/ 0 w 4052711"/>
              <a:gd name="connsiteY0" fmla="*/ 0 h 3538110"/>
              <a:gd name="connsiteX1" fmla="*/ 745067 w 4052711"/>
              <a:gd name="connsiteY1" fmla="*/ 1456267 h 3538110"/>
              <a:gd name="connsiteX2" fmla="*/ 1456267 w 4052711"/>
              <a:gd name="connsiteY2" fmla="*/ 496711 h 3538110"/>
              <a:gd name="connsiteX3" fmla="*/ 2269068 w 4052711"/>
              <a:gd name="connsiteY3" fmla="*/ 3239911 h 3538110"/>
              <a:gd name="connsiteX4" fmla="*/ 2485144 w 4052711"/>
              <a:gd name="connsiteY4" fmla="*/ 3429827 h 3538110"/>
              <a:gd name="connsiteX5" fmla="*/ 2586743 w 4052711"/>
              <a:gd name="connsiteY5" fmla="*/ 3170181 h 3538110"/>
              <a:gd name="connsiteX6" fmla="*/ 4052711 w 4052711"/>
              <a:gd name="connsiteY6" fmla="*/ 790223 h 3538110"/>
              <a:gd name="connsiteX0" fmla="*/ 0 w 4052711"/>
              <a:gd name="connsiteY0" fmla="*/ 0 h 3440075"/>
              <a:gd name="connsiteX1" fmla="*/ 745067 w 4052711"/>
              <a:gd name="connsiteY1" fmla="*/ 1456267 h 3440075"/>
              <a:gd name="connsiteX2" fmla="*/ 1456267 w 4052711"/>
              <a:gd name="connsiteY2" fmla="*/ 496711 h 3440075"/>
              <a:gd name="connsiteX3" fmla="*/ 2269068 w 4052711"/>
              <a:gd name="connsiteY3" fmla="*/ 3239911 h 3440075"/>
              <a:gd name="connsiteX4" fmla="*/ 2417410 w 4052711"/>
              <a:gd name="connsiteY4" fmla="*/ 3158893 h 3440075"/>
              <a:gd name="connsiteX5" fmla="*/ 2586743 w 4052711"/>
              <a:gd name="connsiteY5" fmla="*/ 3170181 h 3440075"/>
              <a:gd name="connsiteX6" fmla="*/ 4052711 w 4052711"/>
              <a:gd name="connsiteY6" fmla="*/ 790223 h 34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2711" h="3440075">
                <a:moveTo>
                  <a:pt x="0" y="0"/>
                </a:moveTo>
                <a:cubicBezTo>
                  <a:pt x="251178" y="686741"/>
                  <a:pt x="502356" y="1373482"/>
                  <a:pt x="745067" y="1456267"/>
                </a:cubicBezTo>
                <a:cubicBezTo>
                  <a:pt x="987778" y="1539052"/>
                  <a:pt x="1202267" y="199437"/>
                  <a:pt x="1456267" y="496711"/>
                </a:cubicBezTo>
                <a:cubicBezTo>
                  <a:pt x="1710267" y="793985"/>
                  <a:pt x="2140863" y="2786807"/>
                  <a:pt x="2269068" y="3239911"/>
                </a:cubicBezTo>
                <a:cubicBezTo>
                  <a:pt x="2397273" y="3693016"/>
                  <a:pt x="2257220" y="3247655"/>
                  <a:pt x="2417410" y="3158893"/>
                </a:cubicBezTo>
                <a:cubicBezTo>
                  <a:pt x="2577600" y="3070131"/>
                  <a:pt x="2447778" y="3485937"/>
                  <a:pt x="2586743" y="3170181"/>
                </a:cubicBezTo>
                <a:cubicBezTo>
                  <a:pt x="2725708" y="2854425"/>
                  <a:pt x="3915628" y="1109742"/>
                  <a:pt x="4052711" y="790223"/>
                </a:cubicBezTo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D7AA2C-26BE-4799-AAA4-3B4138304E0E}"/>
              </a:ext>
            </a:extLst>
          </p:cNvPr>
          <p:cNvCxnSpPr>
            <a:cxnSpLocks/>
          </p:cNvCxnSpPr>
          <p:nvPr/>
        </p:nvCxnSpPr>
        <p:spPr>
          <a:xfrm>
            <a:off x="5374332" y="5589240"/>
            <a:ext cx="511256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89D9A2-1FBC-4599-A97F-23ED68428B3D}"/>
              </a:ext>
            </a:extLst>
          </p:cNvPr>
          <p:cNvCxnSpPr>
            <a:cxnSpLocks/>
          </p:cNvCxnSpPr>
          <p:nvPr/>
        </p:nvCxnSpPr>
        <p:spPr>
          <a:xfrm flipV="1">
            <a:off x="5374332" y="1628800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23A1DE-7463-4F3C-B799-7A0FE36CF3B4}"/>
              </a:ext>
            </a:extLst>
          </p:cNvPr>
          <p:cNvCxnSpPr>
            <a:cxnSpLocks/>
          </p:cNvCxnSpPr>
          <p:nvPr/>
        </p:nvCxnSpPr>
        <p:spPr>
          <a:xfrm flipV="1">
            <a:off x="6238428" y="1700808"/>
            <a:ext cx="0" cy="3888432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ADF7-63C1-4EDD-9C23-C98E749D5AAC}"/>
              </a:ext>
            </a:extLst>
          </p:cNvPr>
          <p:cNvCxnSpPr>
            <a:cxnSpLocks/>
          </p:cNvCxnSpPr>
          <p:nvPr/>
        </p:nvCxnSpPr>
        <p:spPr>
          <a:xfrm flipV="1">
            <a:off x="6382444" y="3140968"/>
            <a:ext cx="0" cy="2448272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DEA57-41E0-47CA-921C-AF45312EC5C5}"/>
              </a:ext>
            </a:extLst>
          </p:cNvPr>
          <p:cNvCxnSpPr>
            <a:cxnSpLocks/>
          </p:cNvCxnSpPr>
          <p:nvPr/>
        </p:nvCxnSpPr>
        <p:spPr>
          <a:xfrm flipV="1">
            <a:off x="6526460" y="2492896"/>
            <a:ext cx="0" cy="3096344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310B81-D020-4DFD-A4D7-46DBBC3FA9C1}"/>
              </a:ext>
            </a:extLst>
          </p:cNvPr>
          <p:cNvCxnSpPr>
            <a:cxnSpLocks/>
          </p:cNvCxnSpPr>
          <p:nvPr/>
        </p:nvCxnSpPr>
        <p:spPr>
          <a:xfrm flipV="1">
            <a:off x="6670476" y="2348880"/>
            <a:ext cx="0" cy="3240360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7A2CF-0FCD-4B8E-8450-BEB5E0F2D067}"/>
              </a:ext>
            </a:extLst>
          </p:cNvPr>
          <p:cNvCxnSpPr>
            <a:cxnSpLocks/>
          </p:cNvCxnSpPr>
          <p:nvPr/>
        </p:nvCxnSpPr>
        <p:spPr>
          <a:xfrm flipV="1">
            <a:off x="6454452" y="1964267"/>
            <a:ext cx="2792" cy="3608867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49BA9F-6E49-477E-8682-215CFA8A6871}"/>
              </a:ext>
            </a:extLst>
          </p:cNvPr>
          <p:cNvCxnSpPr>
            <a:cxnSpLocks/>
          </p:cNvCxnSpPr>
          <p:nvPr/>
        </p:nvCxnSpPr>
        <p:spPr>
          <a:xfrm flipV="1">
            <a:off x="7174532" y="3356992"/>
            <a:ext cx="0" cy="2240715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0AD6C4-A077-4B4B-8168-E2B4443F4516}"/>
              </a:ext>
            </a:extLst>
          </p:cNvPr>
          <p:cNvCxnSpPr>
            <a:cxnSpLocks/>
          </p:cNvCxnSpPr>
          <p:nvPr/>
        </p:nvCxnSpPr>
        <p:spPr>
          <a:xfrm flipV="1">
            <a:off x="7894612" y="3645024"/>
            <a:ext cx="0" cy="1952683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EBF0ED-91E1-469C-A30A-CAE224011ACF}"/>
              </a:ext>
            </a:extLst>
          </p:cNvPr>
          <p:cNvCxnSpPr>
            <a:cxnSpLocks/>
          </p:cNvCxnSpPr>
          <p:nvPr/>
        </p:nvCxnSpPr>
        <p:spPr>
          <a:xfrm flipV="1">
            <a:off x="8110636" y="3501008"/>
            <a:ext cx="0" cy="2096699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2E8050-7707-4822-9355-F387F6D63EE2}"/>
              </a:ext>
            </a:extLst>
          </p:cNvPr>
          <p:cNvCxnSpPr>
            <a:cxnSpLocks/>
          </p:cNvCxnSpPr>
          <p:nvPr/>
        </p:nvCxnSpPr>
        <p:spPr>
          <a:xfrm flipV="1">
            <a:off x="7750596" y="2636912"/>
            <a:ext cx="0" cy="2960795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78EF2D-602E-4D2A-B32D-E45D666249AE}"/>
              </a:ext>
            </a:extLst>
          </p:cNvPr>
          <p:cNvCxnSpPr>
            <a:cxnSpLocks/>
          </p:cNvCxnSpPr>
          <p:nvPr/>
        </p:nvCxnSpPr>
        <p:spPr>
          <a:xfrm flipV="1">
            <a:off x="8974732" y="4293096"/>
            <a:ext cx="0" cy="1304611"/>
          </a:xfrm>
          <a:prstGeom prst="line">
            <a:avLst/>
          </a:prstGeom>
          <a:ln w="25400"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669B-C71D-4CB6-995B-99553F79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739F-F1D1-4D4B-9623-49DF4A0A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use (stochastic) gradient descent to optimize their weights</a:t>
            </a:r>
          </a:p>
          <a:p>
            <a:r>
              <a:rPr lang="en-US" dirty="0"/>
              <a:t>One can get out of local minima by increasing the stochasticity of a model</a:t>
            </a:r>
          </a:p>
          <a:p>
            <a:pPr lvl="1"/>
            <a:r>
              <a:rPr lang="en-US" dirty="0"/>
              <a:t>Note: Sometimes, getting to the global minimum is not wanted (see the part about generalization)</a:t>
            </a:r>
          </a:p>
          <a:p>
            <a:r>
              <a:rPr lang="en-US" dirty="0"/>
              <a:t>Method to increase stochasticity:</a:t>
            </a:r>
          </a:p>
          <a:p>
            <a:pPr lvl="1"/>
            <a:r>
              <a:rPr lang="en-US" dirty="0"/>
              <a:t>Large learning rate</a:t>
            </a:r>
          </a:p>
          <a:p>
            <a:pPr lvl="1"/>
            <a:r>
              <a:rPr lang="en-US" dirty="0"/>
              <a:t>Small batches</a:t>
            </a:r>
          </a:p>
        </p:txBody>
      </p:sp>
    </p:spTree>
    <p:extLst>
      <p:ext uri="{BB962C8B-B14F-4D97-AF65-F5344CB8AC3E}">
        <p14:creationId xmlns:p14="http://schemas.microsoft.com/office/powerpoint/2010/main" val="8860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DB571D-D7EF-4D3F-B5AB-A3048724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learning rate to chose?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BD377-E769-4F81-AAA0-0804B36BB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13CF5-11AF-47CC-A4FB-24C3512D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17B03-B3CD-4D69-A067-1B03B674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slides, the error was smooth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3CBAB7-D618-437D-821C-4DDA4BC4FAB4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4551F2-F804-40C0-80B2-1DAAEA7FDF6E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8040A8-0158-4C3B-B5C8-B46AC7A3D142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8DC507-EC85-4D47-A83E-3BA3B78C4D62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4FDC97-02E0-4C12-96EF-37A21CF78C4C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13CF5-11AF-47CC-A4FB-24C3512D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17B03-B3CD-4D69-A067-1B03B674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4211958" cy="4267200"/>
          </a:xfrm>
        </p:spPr>
        <p:txBody>
          <a:bodyPr/>
          <a:lstStyle/>
          <a:p>
            <a:r>
              <a:rPr lang="en-US" dirty="0"/>
              <a:t>In reality, the error is noisy</a:t>
            </a:r>
          </a:p>
          <a:p>
            <a:pPr lvl="1"/>
            <a:r>
              <a:rPr lang="en-US" dirty="0"/>
              <a:t>It cannot be precisely measured</a:t>
            </a:r>
          </a:p>
          <a:p>
            <a:pPr lvl="1"/>
            <a:r>
              <a:rPr lang="en-US" dirty="0"/>
              <a:t>The more dimensions they are, the noisier it gets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83166E-C2AF-4C08-B5C3-2AA71B0A4797}"/>
              </a:ext>
            </a:extLst>
          </p:cNvPr>
          <p:cNvSpPr/>
          <p:nvPr/>
        </p:nvSpPr>
        <p:spPr>
          <a:xfrm>
            <a:off x="7668082" y="3870939"/>
            <a:ext cx="1206688" cy="973666"/>
          </a:xfrm>
          <a:custGeom>
            <a:avLst/>
            <a:gdLst>
              <a:gd name="connsiteX0" fmla="*/ 30940 w 1206688"/>
              <a:gd name="connsiteY0" fmla="*/ 531728 h 973666"/>
              <a:gd name="connsiteX1" fmla="*/ 19651 w 1206688"/>
              <a:gd name="connsiteY1" fmla="*/ 351105 h 973666"/>
              <a:gd name="connsiteX2" fmla="*/ 290585 w 1206688"/>
              <a:gd name="connsiteY2" fmla="*/ 384972 h 973666"/>
              <a:gd name="connsiteX3" fmla="*/ 121251 w 1206688"/>
              <a:gd name="connsiteY3" fmla="*/ 226928 h 973666"/>
              <a:gd name="connsiteX4" fmla="*/ 380896 w 1206688"/>
              <a:gd name="connsiteY4" fmla="*/ 260794 h 973666"/>
              <a:gd name="connsiteX5" fmla="*/ 324451 w 1206688"/>
              <a:gd name="connsiteY5" fmla="*/ 80172 h 973666"/>
              <a:gd name="connsiteX6" fmla="*/ 448629 w 1206688"/>
              <a:gd name="connsiteY6" fmla="*/ 226928 h 973666"/>
              <a:gd name="connsiteX7" fmla="*/ 516362 w 1206688"/>
              <a:gd name="connsiteY7" fmla="*/ 1150 h 973666"/>
              <a:gd name="connsiteX8" fmla="*/ 696985 w 1206688"/>
              <a:gd name="connsiteY8" fmla="*/ 136617 h 973666"/>
              <a:gd name="connsiteX9" fmla="*/ 843740 w 1206688"/>
              <a:gd name="connsiteY9" fmla="*/ 80172 h 973666"/>
              <a:gd name="connsiteX10" fmla="*/ 922762 w 1206688"/>
              <a:gd name="connsiteY10" fmla="*/ 294661 h 973666"/>
              <a:gd name="connsiteX11" fmla="*/ 1182407 w 1206688"/>
              <a:gd name="connsiteY11" fmla="*/ 294661 h 973666"/>
              <a:gd name="connsiteX12" fmla="*/ 1103385 w 1206688"/>
              <a:gd name="connsiteY12" fmla="*/ 531728 h 973666"/>
              <a:gd name="connsiteX13" fmla="*/ 1204985 w 1206688"/>
              <a:gd name="connsiteY13" fmla="*/ 701061 h 973666"/>
              <a:gd name="connsiteX14" fmla="*/ 1001785 w 1206688"/>
              <a:gd name="connsiteY14" fmla="*/ 802661 h 973666"/>
              <a:gd name="connsiteX15" fmla="*/ 798585 w 1206688"/>
              <a:gd name="connsiteY15" fmla="*/ 802661 h 973666"/>
              <a:gd name="connsiteX16" fmla="*/ 877607 w 1206688"/>
              <a:gd name="connsiteY16" fmla="*/ 915550 h 973666"/>
              <a:gd name="connsiteX17" fmla="*/ 663118 w 1206688"/>
              <a:gd name="connsiteY17" fmla="*/ 938128 h 973666"/>
              <a:gd name="connsiteX18" fmla="*/ 572807 w 1206688"/>
              <a:gd name="connsiteY18" fmla="*/ 971994 h 973666"/>
              <a:gd name="connsiteX19" fmla="*/ 301874 w 1206688"/>
              <a:gd name="connsiteY19" fmla="*/ 949417 h 973666"/>
              <a:gd name="connsiteX20" fmla="*/ 234140 w 1206688"/>
              <a:gd name="connsiteY20" fmla="*/ 791372 h 973666"/>
              <a:gd name="connsiteX21" fmla="*/ 109962 w 1206688"/>
              <a:gd name="connsiteY21" fmla="*/ 791372 h 973666"/>
              <a:gd name="connsiteX22" fmla="*/ 109962 w 1206688"/>
              <a:gd name="connsiteY22" fmla="*/ 554305 h 973666"/>
              <a:gd name="connsiteX23" fmla="*/ 30940 w 1206688"/>
              <a:gd name="connsiteY23" fmla="*/ 531728 h 97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06688" h="973666">
                <a:moveTo>
                  <a:pt x="30940" y="531728"/>
                </a:moveTo>
                <a:cubicBezTo>
                  <a:pt x="15888" y="497861"/>
                  <a:pt x="-23623" y="375564"/>
                  <a:pt x="19651" y="351105"/>
                </a:cubicBezTo>
                <a:cubicBezTo>
                  <a:pt x="62925" y="326646"/>
                  <a:pt x="273652" y="405668"/>
                  <a:pt x="290585" y="384972"/>
                </a:cubicBezTo>
                <a:cubicBezTo>
                  <a:pt x="307518" y="364276"/>
                  <a:pt x="106199" y="247624"/>
                  <a:pt x="121251" y="226928"/>
                </a:cubicBezTo>
                <a:cubicBezTo>
                  <a:pt x="136303" y="206232"/>
                  <a:pt x="347029" y="285253"/>
                  <a:pt x="380896" y="260794"/>
                </a:cubicBezTo>
                <a:cubicBezTo>
                  <a:pt x="414763" y="236335"/>
                  <a:pt x="313162" y="85816"/>
                  <a:pt x="324451" y="80172"/>
                </a:cubicBezTo>
                <a:cubicBezTo>
                  <a:pt x="335740" y="74528"/>
                  <a:pt x="416644" y="240098"/>
                  <a:pt x="448629" y="226928"/>
                </a:cubicBezTo>
                <a:cubicBezTo>
                  <a:pt x="480614" y="213758"/>
                  <a:pt x="474969" y="16202"/>
                  <a:pt x="516362" y="1150"/>
                </a:cubicBezTo>
                <a:cubicBezTo>
                  <a:pt x="557755" y="-13902"/>
                  <a:pt x="642422" y="123447"/>
                  <a:pt x="696985" y="136617"/>
                </a:cubicBezTo>
                <a:cubicBezTo>
                  <a:pt x="751548" y="149787"/>
                  <a:pt x="806111" y="53831"/>
                  <a:pt x="843740" y="80172"/>
                </a:cubicBezTo>
                <a:cubicBezTo>
                  <a:pt x="881369" y="106513"/>
                  <a:pt x="866318" y="258913"/>
                  <a:pt x="922762" y="294661"/>
                </a:cubicBezTo>
                <a:cubicBezTo>
                  <a:pt x="979206" y="330409"/>
                  <a:pt x="1152303" y="255150"/>
                  <a:pt x="1182407" y="294661"/>
                </a:cubicBezTo>
                <a:cubicBezTo>
                  <a:pt x="1212511" y="334172"/>
                  <a:pt x="1099622" y="463995"/>
                  <a:pt x="1103385" y="531728"/>
                </a:cubicBezTo>
                <a:cubicBezTo>
                  <a:pt x="1107148" y="599461"/>
                  <a:pt x="1221918" y="655906"/>
                  <a:pt x="1204985" y="701061"/>
                </a:cubicBezTo>
                <a:cubicBezTo>
                  <a:pt x="1188052" y="746216"/>
                  <a:pt x="1069518" y="785728"/>
                  <a:pt x="1001785" y="802661"/>
                </a:cubicBezTo>
                <a:cubicBezTo>
                  <a:pt x="934052" y="819594"/>
                  <a:pt x="819281" y="783846"/>
                  <a:pt x="798585" y="802661"/>
                </a:cubicBezTo>
                <a:cubicBezTo>
                  <a:pt x="777889" y="821476"/>
                  <a:pt x="900185" y="892972"/>
                  <a:pt x="877607" y="915550"/>
                </a:cubicBezTo>
                <a:cubicBezTo>
                  <a:pt x="855029" y="938128"/>
                  <a:pt x="713918" y="928721"/>
                  <a:pt x="663118" y="938128"/>
                </a:cubicBezTo>
                <a:cubicBezTo>
                  <a:pt x="612318" y="947535"/>
                  <a:pt x="633014" y="970112"/>
                  <a:pt x="572807" y="971994"/>
                </a:cubicBezTo>
                <a:cubicBezTo>
                  <a:pt x="512600" y="973876"/>
                  <a:pt x="358318" y="979521"/>
                  <a:pt x="301874" y="949417"/>
                </a:cubicBezTo>
                <a:cubicBezTo>
                  <a:pt x="245430" y="919313"/>
                  <a:pt x="266125" y="817713"/>
                  <a:pt x="234140" y="791372"/>
                </a:cubicBezTo>
                <a:cubicBezTo>
                  <a:pt x="202155" y="765031"/>
                  <a:pt x="130658" y="830883"/>
                  <a:pt x="109962" y="791372"/>
                </a:cubicBezTo>
                <a:cubicBezTo>
                  <a:pt x="89266" y="751861"/>
                  <a:pt x="128777" y="597579"/>
                  <a:pt x="109962" y="554305"/>
                </a:cubicBezTo>
                <a:cubicBezTo>
                  <a:pt x="91147" y="511031"/>
                  <a:pt x="45992" y="565595"/>
                  <a:pt x="30940" y="531728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715772D-32A9-405D-A6BB-53559D576115}"/>
              </a:ext>
            </a:extLst>
          </p:cNvPr>
          <p:cNvSpPr/>
          <p:nvPr/>
        </p:nvSpPr>
        <p:spPr>
          <a:xfrm>
            <a:off x="6997288" y="4166160"/>
            <a:ext cx="228081" cy="231215"/>
          </a:xfrm>
          <a:custGeom>
            <a:avLst/>
            <a:gdLst>
              <a:gd name="connsiteX0" fmla="*/ 114712 w 228081"/>
              <a:gd name="connsiteY0" fmla="*/ 10729 h 231215"/>
              <a:gd name="connsiteX1" fmla="*/ 1823 w 228081"/>
              <a:gd name="connsiteY1" fmla="*/ 44596 h 231215"/>
              <a:gd name="connsiteX2" fmla="*/ 58268 w 228081"/>
              <a:gd name="connsiteY2" fmla="*/ 213929 h 231215"/>
              <a:gd name="connsiteX3" fmla="*/ 227601 w 228081"/>
              <a:gd name="connsiteY3" fmla="*/ 202640 h 231215"/>
              <a:gd name="connsiteX4" fmla="*/ 114712 w 228081"/>
              <a:gd name="connsiteY4" fmla="*/ 10729 h 23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81" h="231215">
                <a:moveTo>
                  <a:pt x="114712" y="10729"/>
                </a:moveTo>
                <a:cubicBezTo>
                  <a:pt x="77082" y="-15612"/>
                  <a:pt x="11230" y="10729"/>
                  <a:pt x="1823" y="44596"/>
                </a:cubicBezTo>
                <a:cubicBezTo>
                  <a:pt x="-7584" y="78463"/>
                  <a:pt x="20638" y="187588"/>
                  <a:pt x="58268" y="213929"/>
                </a:cubicBezTo>
                <a:cubicBezTo>
                  <a:pt x="95898" y="240270"/>
                  <a:pt x="220075" y="236507"/>
                  <a:pt x="227601" y="202640"/>
                </a:cubicBezTo>
                <a:cubicBezTo>
                  <a:pt x="235127" y="168773"/>
                  <a:pt x="152342" y="37070"/>
                  <a:pt x="114712" y="10729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88A56B-8099-4138-BA76-305AB25A21DB}"/>
              </a:ext>
            </a:extLst>
          </p:cNvPr>
          <p:cNvSpPr/>
          <p:nvPr/>
        </p:nvSpPr>
        <p:spPr>
          <a:xfrm>
            <a:off x="10439910" y="4030115"/>
            <a:ext cx="332386" cy="383857"/>
          </a:xfrm>
          <a:custGeom>
            <a:avLst/>
            <a:gdLst>
              <a:gd name="connsiteX0" fmla="*/ 137779 w 332386"/>
              <a:gd name="connsiteY0" fmla="*/ 18 h 383857"/>
              <a:gd name="connsiteX1" fmla="*/ 2312 w 332386"/>
              <a:gd name="connsiteY1" fmla="*/ 180641 h 383857"/>
              <a:gd name="connsiteX2" fmla="*/ 261957 w 332386"/>
              <a:gd name="connsiteY2" fmla="*/ 383841 h 383857"/>
              <a:gd name="connsiteX3" fmla="*/ 329690 w 332386"/>
              <a:gd name="connsiteY3" fmla="*/ 191929 h 383857"/>
              <a:gd name="connsiteX4" fmla="*/ 194223 w 332386"/>
              <a:gd name="connsiteY4" fmla="*/ 169352 h 383857"/>
              <a:gd name="connsiteX5" fmla="*/ 137779 w 332386"/>
              <a:gd name="connsiteY5" fmla="*/ 18 h 38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386" h="383857">
                <a:moveTo>
                  <a:pt x="137779" y="18"/>
                </a:moveTo>
                <a:cubicBezTo>
                  <a:pt x="105794" y="1899"/>
                  <a:pt x="-18384" y="116671"/>
                  <a:pt x="2312" y="180641"/>
                </a:cubicBezTo>
                <a:cubicBezTo>
                  <a:pt x="23008" y="244611"/>
                  <a:pt x="207394" y="381960"/>
                  <a:pt x="261957" y="383841"/>
                </a:cubicBezTo>
                <a:cubicBezTo>
                  <a:pt x="316520" y="385722"/>
                  <a:pt x="340979" y="227677"/>
                  <a:pt x="329690" y="191929"/>
                </a:cubicBezTo>
                <a:cubicBezTo>
                  <a:pt x="318401" y="156181"/>
                  <a:pt x="224327" y="195693"/>
                  <a:pt x="194223" y="169352"/>
                </a:cubicBezTo>
                <a:cubicBezTo>
                  <a:pt x="164119" y="143011"/>
                  <a:pt x="169764" y="-1863"/>
                  <a:pt x="137779" y="18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68FEBA-8871-4F1C-A2D3-A61072981756}"/>
              </a:ext>
            </a:extLst>
          </p:cNvPr>
          <p:cNvSpPr/>
          <p:nvPr/>
        </p:nvSpPr>
        <p:spPr>
          <a:xfrm>
            <a:off x="6531791" y="3824487"/>
            <a:ext cx="3346918" cy="1109398"/>
          </a:xfrm>
          <a:custGeom>
            <a:avLst/>
            <a:gdLst>
              <a:gd name="connsiteX0" fmla="*/ 4476 w 3346918"/>
              <a:gd name="connsiteY0" fmla="*/ 589469 h 1109398"/>
              <a:gd name="connsiteX1" fmla="*/ 162520 w 3346918"/>
              <a:gd name="connsiteY1" fmla="*/ 250802 h 1109398"/>
              <a:gd name="connsiteX2" fmla="*/ 625365 w 3346918"/>
              <a:gd name="connsiteY2" fmla="*/ 239513 h 1109398"/>
              <a:gd name="connsiteX3" fmla="*/ 964031 w 3346918"/>
              <a:gd name="connsiteY3" fmla="*/ 487869 h 1109398"/>
              <a:gd name="connsiteX4" fmla="*/ 1065631 w 3346918"/>
              <a:gd name="connsiteY4" fmla="*/ 149202 h 1109398"/>
              <a:gd name="connsiteX5" fmla="*/ 1178520 w 3346918"/>
              <a:gd name="connsiteY5" fmla="*/ 70180 h 1109398"/>
              <a:gd name="connsiteX6" fmla="*/ 2002609 w 3346918"/>
              <a:gd name="connsiteY6" fmla="*/ 2446 h 1109398"/>
              <a:gd name="connsiteX7" fmla="*/ 2939587 w 3346918"/>
              <a:gd name="connsiteY7" fmla="*/ 160491 h 1109398"/>
              <a:gd name="connsiteX8" fmla="*/ 2837987 w 3346918"/>
              <a:gd name="connsiteY8" fmla="*/ 363691 h 1109398"/>
              <a:gd name="connsiteX9" fmla="*/ 3345987 w 3346918"/>
              <a:gd name="connsiteY9" fmla="*/ 363691 h 1109398"/>
              <a:gd name="connsiteX10" fmla="*/ 2691231 w 3346918"/>
              <a:gd name="connsiteY10" fmla="*/ 612046 h 1109398"/>
              <a:gd name="connsiteX11" fmla="*/ 3244387 w 3346918"/>
              <a:gd name="connsiteY11" fmla="*/ 679780 h 1109398"/>
              <a:gd name="connsiteX12" fmla="*/ 2928298 w 3346918"/>
              <a:gd name="connsiteY12" fmla="*/ 939424 h 1109398"/>
              <a:gd name="connsiteX13" fmla="*/ 2488031 w 3346918"/>
              <a:gd name="connsiteY13" fmla="*/ 815246 h 1109398"/>
              <a:gd name="connsiteX14" fmla="*/ 2318698 w 3346918"/>
              <a:gd name="connsiteY14" fmla="*/ 1007157 h 1109398"/>
              <a:gd name="connsiteX15" fmla="*/ 1821987 w 3346918"/>
              <a:gd name="connsiteY15" fmla="*/ 1108757 h 1109398"/>
              <a:gd name="connsiteX16" fmla="*/ 1099498 w 3346918"/>
              <a:gd name="connsiteY16" fmla="*/ 962002 h 1109398"/>
              <a:gd name="connsiteX17" fmla="*/ 309276 w 3346918"/>
              <a:gd name="connsiteY17" fmla="*/ 758802 h 1109398"/>
              <a:gd name="connsiteX18" fmla="*/ 4476 w 3346918"/>
              <a:gd name="connsiteY18" fmla="*/ 589469 h 11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46918" h="1109398">
                <a:moveTo>
                  <a:pt x="4476" y="589469"/>
                </a:moveTo>
                <a:cubicBezTo>
                  <a:pt x="-19983" y="504802"/>
                  <a:pt x="59039" y="309128"/>
                  <a:pt x="162520" y="250802"/>
                </a:cubicBezTo>
                <a:cubicBezTo>
                  <a:pt x="266001" y="192476"/>
                  <a:pt x="491780" y="200002"/>
                  <a:pt x="625365" y="239513"/>
                </a:cubicBezTo>
                <a:cubicBezTo>
                  <a:pt x="758950" y="279024"/>
                  <a:pt x="890653" y="502921"/>
                  <a:pt x="964031" y="487869"/>
                </a:cubicBezTo>
                <a:cubicBezTo>
                  <a:pt x="1037409" y="472817"/>
                  <a:pt x="1029883" y="218817"/>
                  <a:pt x="1065631" y="149202"/>
                </a:cubicBezTo>
                <a:cubicBezTo>
                  <a:pt x="1101379" y="79587"/>
                  <a:pt x="1022357" y="94639"/>
                  <a:pt x="1178520" y="70180"/>
                </a:cubicBezTo>
                <a:cubicBezTo>
                  <a:pt x="1334683" y="45721"/>
                  <a:pt x="1709098" y="-12606"/>
                  <a:pt x="2002609" y="2446"/>
                </a:cubicBezTo>
                <a:cubicBezTo>
                  <a:pt x="2296120" y="17498"/>
                  <a:pt x="2800358" y="100284"/>
                  <a:pt x="2939587" y="160491"/>
                </a:cubicBezTo>
                <a:cubicBezTo>
                  <a:pt x="3078816" y="220698"/>
                  <a:pt x="2770254" y="329824"/>
                  <a:pt x="2837987" y="363691"/>
                </a:cubicBezTo>
                <a:cubicBezTo>
                  <a:pt x="2905720" y="397558"/>
                  <a:pt x="3370446" y="322299"/>
                  <a:pt x="3345987" y="363691"/>
                </a:cubicBezTo>
                <a:cubicBezTo>
                  <a:pt x="3321528" y="405083"/>
                  <a:pt x="2708164" y="559364"/>
                  <a:pt x="2691231" y="612046"/>
                </a:cubicBezTo>
                <a:cubicBezTo>
                  <a:pt x="2674298" y="664728"/>
                  <a:pt x="3204876" y="625217"/>
                  <a:pt x="3244387" y="679780"/>
                </a:cubicBezTo>
                <a:cubicBezTo>
                  <a:pt x="3283898" y="734343"/>
                  <a:pt x="3054357" y="916846"/>
                  <a:pt x="2928298" y="939424"/>
                </a:cubicBezTo>
                <a:cubicBezTo>
                  <a:pt x="2802239" y="962002"/>
                  <a:pt x="2589631" y="803957"/>
                  <a:pt x="2488031" y="815246"/>
                </a:cubicBezTo>
                <a:cubicBezTo>
                  <a:pt x="2386431" y="826535"/>
                  <a:pt x="2429705" y="958239"/>
                  <a:pt x="2318698" y="1007157"/>
                </a:cubicBezTo>
                <a:cubicBezTo>
                  <a:pt x="2207691" y="1056076"/>
                  <a:pt x="2025187" y="1116283"/>
                  <a:pt x="1821987" y="1108757"/>
                </a:cubicBezTo>
                <a:cubicBezTo>
                  <a:pt x="1618787" y="1101231"/>
                  <a:pt x="1351617" y="1020328"/>
                  <a:pt x="1099498" y="962002"/>
                </a:cubicBezTo>
                <a:cubicBezTo>
                  <a:pt x="847379" y="903676"/>
                  <a:pt x="491780" y="819009"/>
                  <a:pt x="309276" y="758802"/>
                </a:cubicBezTo>
                <a:cubicBezTo>
                  <a:pt x="126772" y="698595"/>
                  <a:pt x="28935" y="674136"/>
                  <a:pt x="4476" y="589469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E76C38-A73C-447E-9C35-2BA1DA2B8999}"/>
              </a:ext>
            </a:extLst>
          </p:cNvPr>
          <p:cNvSpPr/>
          <p:nvPr/>
        </p:nvSpPr>
        <p:spPr>
          <a:xfrm>
            <a:off x="6208791" y="3578495"/>
            <a:ext cx="4269910" cy="1668588"/>
          </a:xfrm>
          <a:custGeom>
            <a:avLst/>
            <a:gdLst>
              <a:gd name="connsiteX0" fmla="*/ 56542 w 4269910"/>
              <a:gd name="connsiteY0" fmla="*/ 869327 h 1668588"/>
              <a:gd name="connsiteX1" fmla="*/ 169431 w 4269910"/>
              <a:gd name="connsiteY1" fmla="*/ 451638 h 1668588"/>
              <a:gd name="connsiteX2" fmla="*/ 654853 w 4269910"/>
              <a:gd name="connsiteY2" fmla="*/ 395194 h 1668588"/>
              <a:gd name="connsiteX3" fmla="*/ 1083831 w 4269910"/>
              <a:gd name="connsiteY3" fmla="*/ 135549 h 1668588"/>
              <a:gd name="connsiteX4" fmla="*/ 1727298 w 4269910"/>
              <a:gd name="connsiteY4" fmla="*/ 180705 h 1668588"/>
              <a:gd name="connsiteX5" fmla="*/ 2190142 w 4269910"/>
              <a:gd name="connsiteY5" fmla="*/ 83 h 1668588"/>
              <a:gd name="connsiteX6" fmla="*/ 2720720 w 4269910"/>
              <a:gd name="connsiteY6" fmla="*/ 158127 h 1668588"/>
              <a:gd name="connsiteX7" fmla="*/ 3499653 w 4269910"/>
              <a:gd name="connsiteY7" fmla="*/ 225861 h 1668588"/>
              <a:gd name="connsiteX8" fmla="*/ 3860898 w 4269910"/>
              <a:gd name="connsiteY8" fmla="*/ 632261 h 1668588"/>
              <a:gd name="connsiteX9" fmla="*/ 4256009 w 4269910"/>
              <a:gd name="connsiteY9" fmla="*/ 982216 h 1668588"/>
              <a:gd name="connsiteX10" fmla="*/ 3330320 w 4269910"/>
              <a:gd name="connsiteY10" fmla="*/ 1275727 h 1668588"/>
              <a:gd name="connsiteX11" fmla="*/ 3160987 w 4269910"/>
              <a:gd name="connsiteY11" fmla="*/ 1614394 h 1668588"/>
              <a:gd name="connsiteX12" fmla="*/ 2235298 w 4269910"/>
              <a:gd name="connsiteY12" fmla="*/ 1467638 h 1668588"/>
              <a:gd name="connsiteX13" fmla="*/ 1320898 w 4269910"/>
              <a:gd name="connsiteY13" fmla="*/ 1659549 h 1668588"/>
              <a:gd name="connsiteX14" fmla="*/ 395209 w 4269910"/>
              <a:gd name="connsiteY14" fmla="*/ 1117683 h 1668588"/>
              <a:gd name="connsiteX15" fmla="*/ 22676 w 4269910"/>
              <a:gd name="connsiteY15" fmla="*/ 1140261 h 1668588"/>
              <a:gd name="connsiteX16" fmla="*/ 45253 w 4269910"/>
              <a:gd name="connsiteY16" fmla="*/ 937061 h 1668588"/>
              <a:gd name="connsiteX17" fmla="*/ 56542 w 4269910"/>
              <a:gd name="connsiteY17" fmla="*/ 869327 h 16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69910" h="1668588">
                <a:moveTo>
                  <a:pt x="56542" y="869327"/>
                </a:moveTo>
                <a:cubicBezTo>
                  <a:pt x="77238" y="788423"/>
                  <a:pt x="69713" y="530660"/>
                  <a:pt x="169431" y="451638"/>
                </a:cubicBezTo>
                <a:cubicBezTo>
                  <a:pt x="269149" y="372616"/>
                  <a:pt x="502453" y="447875"/>
                  <a:pt x="654853" y="395194"/>
                </a:cubicBezTo>
                <a:cubicBezTo>
                  <a:pt x="807253" y="342512"/>
                  <a:pt x="905090" y="171297"/>
                  <a:pt x="1083831" y="135549"/>
                </a:cubicBezTo>
                <a:cubicBezTo>
                  <a:pt x="1262572" y="99801"/>
                  <a:pt x="1542913" y="203283"/>
                  <a:pt x="1727298" y="180705"/>
                </a:cubicBezTo>
                <a:cubicBezTo>
                  <a:pt x="1911683" y="158127"/>
                  <a:pt x="2024572" y="3846"/>
                  <a:pt x="2190142" y="83"/>
                </a:cubicBezTo>
                <a:cubicBezTo>
                  <a:pt x="2355712" y="-3680"/>
                  <a:pt x="2502468" y="120497"/>
                  <a:pt x="2720720" y="158127"/>
                </a:cubicBezTo>
                <a:cubicBezTo>
                  <a:pt x="2938972" y="195757"/>
                  <a:pt x="3309623" y="146839"/>
                  <a:pt x="3499653" y="225861"/>
                </a:cubicBezTo>
                <a:cubicBezTo>
                  <a:pt x="3689683" y="304883"/>
                  <a:pt x="3734839" y="506202"/>
                  <a:pt x="3860898" y="632261"/>
                </a:cubicBezTo>
                <a:cubicBezTo>
                  <a:pt x="3986957" y="758320"/>
                  <a:pt x="4344439" y="874972"/>
                  <a:pt x="4256009" y="982216"/>
                </a:cubicBezTo>
                <a:cubicBezTo>
                  <a:pt x="4167579" y="1089460"/>
                  <a:pt x="3512824" y="1170364"/>
                  <a:pt x="3330320" y="1275727"/>
                </a:cubicBezTo>
                <a:cubicBezTo>
                  <a:pt x="3147816" y="1381090"/>
                  <a:pt x="3343490" y="1582409"/>
                  <a:pt x="3160987" y="1614394"/>
                </a:cubicBezTo>
                <a:cubicBezTo>
                  <a:pt x="2978484" y="1646379"/>
                  <a:pt x="2541979" y="1460112"/>
                  <a:pt x="2235298" y="1467638"/>
                </a:cubicBezTo>
                <a:cubicBezTo>
                  <a:pt x="1928617" y="1475164"/>
                  <a:pt x="1627580" y="1717875"/>
                  <a:pt x="1320898" y="1659549"/>
                </a:cubicBezTo>
                <a:cubicBezTo>
                  <a:pt x="1014216" y="1601223"/>
                  <a:pt x="611579" y="1204231"/>
                  <a:pt x="395209" y="1117683"/>
                </a:cubicBezTo>
                <a:cubicBezTo>
                  <a:pt x="178839" y="1031135"/>
                  <a:pt x="81002" y="1170365"/>
                  <a:pt x="22676" y="1140261"/>
                </a:cubicBezTo>
                <a:cubicBezTo>
                  <a:pt x="-35650" y="1110157"/>
                  <a:pt x="35846" y="984098"/>
                  <a:pt x="45253" y="937061"/>
                </a:cubicBezTo>
                <a:cubicBezTo>
                  <a:pt x="54660" y="890024"/>
                  <a:pt x="35846" y="950231"/>
                  <a:pt x="56542" y="869327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C99A6-A30C-4534-B1C7-9D1124AE4035}"/>
              </a:ext>
            </a:extLst>
          </p:cNvPr>
          <p:cNvSpPr/>
          <p:nvPr/>
        </p:nvSpPr>
        <p:spPr>
          <a:xfrm>
            <a:off x="5237817" y="3050991"/>
            <a:ext cx="6338429" cy="2560933"/>
          </a:xfrm>
          <a:custGeom>
            <a:avLst/>
            <a:gdLst>
              <a:gd name="connsiteX0" fmla="*/ 553383 w 6338429"/>
              <a:gd name="connsiteY0" fmla="*/ 1995142 h 2560933"/>
              <a:gd name="connsiteX1" fmla="*/ 406627 w 6338429"/>
              <a:gd name="connsiteY1" fmla="*/ 1543587 h 2560933"/>
              <a:gd name="connsiteX2" fmla="*/ 11516 w 6338429"/>
              <a:gd name="connsiteY2" fmla="*/ 1272653 h 2560933"/>
              <a:gd name="connsiteX3" fmla="*/ 903339 w 6338429"/>
              <a:gd name="connsiteY3" fmla="*/ 798520 h 2560933"/>
              <a:gd name="connsiteX4" fmla="*/ 1321027 w 6338429"/>
              <a:gd name="connsiteY4" fmla="*/ 211498 h 2560933"/>
              <a:gd name="connsiteX5" fmla="*/ 2551516 w 6338429"/>
              <a:gd name="connsiteY5" fmla="*/ 267942 h 2560933"/>
              <a:gd name="connsiteX6" fmla="*/ 3838450 w 6338429"/>
              <a:gd name="connsiteY6" fmla="*/ 8298 h 2560933"/>
              <a:gd name="connsiteX7" fmla="*/ 5147961 w 6338429"/>
              <a:gd name="connsiteY7" fmla="*/ 629187 h 2560933"/>
              <a:gd name="connsiteX8" fmla="*/ 6231694 w 6338429"/>
              <a:gd name="connsiteY8" fmla="*/ 798520 h 2560933"/>
              <a:gd name="connsiteX9" fmla="*/ 6152672 w 6338429"/>
              <a:gd name="connsiteY9" fmla="*/ 1690342 h 2560933"/>
              <a:gd name="connsiteX10" fmla="*/ 4944761 w 6338429"/>
              <a:gd name="connsiteY10" fmla="*/ 2051587 h 2560933"/>
              <a:gd name="connsiteX11" fmla="*/ 4188405 w 6338429"/>
              <a:gd name="connsiteY11" fmla="*/ 2559587 h 2560933"/>
              <a:gd name="connsiteX12" fmla="*/ 2370894 w 6338429"/>
              <a:gd name="connsiteY12" fmla="*/ 2209631 h 2560933"/>
              <a:gd name="connsiteX13" fmla="*/ 1546805 w 6338429"/>
              <a:gd name="connsiteY13" fmla="*/ 2514431 h 2560933"/>
              <a:gd name="connsiteX14" fmla="*/ 1129116 w 6338429"/>
              <a:gd name="connsiteY14" fmla="*/ 2164476 h 2560933"/>
              <a:gd name="connsiteX15" fmla="*/ 643694 w 6338429"/>
              <a:gd name="connsiteY15" fmla="*/ 2040298 h 2560933"/>
              <a:gd name="connsiteX16" fmla="*/ 598539 w 6338429"/>
              <a:gd name="connsiteY16" fmla="*/ 2243498 h 2560933"/>
              <a:gd name="connsiteX17" fmla="*/ 553383 w 6338429"/>
              <a:gd name="connsiteY17" fmla="*/ 1995142 h 256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38429" h="2560933">
                <a:moveTo>
                  <a:pt x="553383" y="1995142"/>
                </a:moveTo>
                <a:cubicBezTo>
                  <a:pt x="521398" y="1878490"/>
                  <a:pt x="496938" y="1664002"/>
                  <a:pt x="406627" y="1543587"/>
                </a:cubicBezTo>
                <a:cubicBezTo>
                  <a:pt x="316316" y="1423172"/>
                  <a:pt x="-71269" y="1396831"/>
                  <a:pt x="11516" y="1272653"/>
                </a:cubicBezTo>
                <a:cubicBezTo>
                  <a:pt x="94301" y="1148475"/>
                  <a:pt x="685087" y="975379"/>
                  <a:pt x="903339" y="798520"/>
                </a:cubicBezTo>
                <a:cubicBezTo>
                  <a:pt x="1121591" y="621661"/>
                  <a:pt x="1046331" y="299928"/>
                  <a:pt x="1321027" y="211498"/>
                </a:cubicBezTo>
                <a:cubicBezTo>
                  <a:pt x="1595723" y="123068"/>
                  <a:pt x="2131946" y="301809"/>
                  <a:pt x="2551516" y="267942"/>
                </a:cubicBezTo>
                <a:cubicBezTo>
                  <a:pt x="2971087" y="234075"/>
                  <a:pt x="3405709" y="-51909"/>
                  <a:pt x="3838450" y="8298"/>
                </a:cubicBezTo>
                <a:cubicBezTo>
                  <a:pt x="4271191" y="68505"/>
                  <a:pt x="4749087" y="497483"/>
                  <a:pt x="5147961" y="629187"/>
                </a:cubicBezTo>
                <a:cubicBezTo>
                  <a:pt x="5546835" y="760891"/>
                  <a:pt x="6064242" y="621661"/>
                  <a:pt x="6231694" y="798520"/>
                </a:cubicBezTo>
                <a:cubicBezTo>
                  <a:pt x="6399146" y="975379"/>
                  <a:pt x="6367161" y="1481498"/>
                  <a:pt x="6152672" y="1690342"/>
                </a:cubicBezTo>
                <a:cubicBezTo>
                  <a:pt x="5938183" y="1899186"/>
                  <a:pt x="5272139" y="1906713"/>
                  <a:pt x="4944761" y="2051587"/>
                </a:cubicBezTo>
                <a:cubicBezTo>
                  <a:pt x="4617383" y="2196461"/>
                  <a:pt x="4617383" y="2533246"/>
                  <a:pt x="4188405" y="2559587"/>
                </a:cubicBezTo>
                <a:cubicBezTo>
                  <a:pt x="3759427" y="2585928"/>
                  <a:pt x="2811161" y="2217157"/>
                  <a:pt x="2370894" y="2209631"/>
                </a:cubicBezTo>
                <a:cubicBezTo>
                  <a:pt x="1930627" y="2202105"/>
                  <a:pt x="1753768" y="2521957"/>
                  <a:pt x="1546805" y="2514431"/>
                </a:cubicBezTo>
                <a:cubicBezTo>
                  <a:pt x="1339842" y="2506905"/>
                  <a:pt x="1279635" y="2243498"/>
                  <a:pt x="1129116" y="2164476"/>
                </a:cubicBezTo>
                <a:cubicBezTo>
                  <a:pt x="978598" y="2085454"/>
                  <a:pt x="732124" y="2027128"/>
                  <a:pt x="643694" y="2040298"/>
                </a:cubicBezTo>
                <a:cubicBezTo>
                  <a:pt x="555265" y="2053468"/>
                  <a:pt x="607946" y="2254787"/>
                  <a:pt x="598539" y="2243498"/>
                </a:cubicBezTo>
                <a:cubicBezTo>
                  <a:pt x="589132" y="2232209"/>
                  <a:pt x="585368" y="2111794"/>
                  <a:pt x="553383" y="1995142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802EE9-5951-4811-B724-B6F496F74417}"/>
              </a:ext>
            </a:extLst>
          </p:cNvPr>
          <p:cNvSpPr/>
          <p:nvPr/>
        </p:nvSpPr>
        <p:spPr>
          <a:xfrm>
            <a:off x="4669650" y="2724728"/>
            <a:ext cx="7160890" cy="3924573"/>
          </a:xfrm>
          <a:custGeom>
            <a:avLst/>
            <a:gdLst>
              <a:gd name="connsiteX0" fmla="*/ 376483 w 7160890"/>
              <a:gd name="connsiteY0" fmla="*/ 1215094 h 3924573"/>
              <a:gd name="connsiteX1" fmla="*/ 376483 w 7160890"/>
              <a:gd name="connsiteY1" fmla="*/ 865139 h 3924573"/>
              <a:gd name="connsiteX2" fmla="*/ 1144128 w 7160890"/>
              <a:gd name="connsiteY2" fmla="*/ 684516 h 3924573"/>
              <a:gd name="connsiteX3" fmla="*/ 2442350 w 7160890"/>
              <a:gd name="connsiteY3" fmla="*/ 18472 h 3924573"/>
              <a:gd name="connsiteX4" fmla="*/ 3345461 w 7160890"/>
              <a:gd name="connsiteY4" fmla="*/ 176516 h 3924573"/>
              <a:gd name="connsiteX5" fmla="*/ 4598528 w 7160890"/>
              <a:gd name="connsiteY5" fmla="*/ 74916 h 3924573"/>
              <a:gd name="connsiteX6" fmla="*/ 5885461 w 7160890"/>
              <a:gd name="connsiteY6" fmla="*/ 515183 h 3924573"/>
              <a:gd name="connsiteX7" fmla="*/ 7036928 w 7160890"/>
              <a:gd name="connsiteY7" fmla="*/ 729672 h 3924573"/>
              <a:gd name="connsiteX8" fmla="*/ 7093372 w 7160890"/>
              <a:gd name="connsiteY8" fmla="*/ 1542472 h 3924573"/>
              <a:gd name="connsiteX9" fmla="*/ 7115950 w 7160890"/>
              <a:gd name="connsiteY9" fmla="*/ 2490739 h 3924573"/>
              <a:gd name="connsiteX10" fmla="*/ 6449906 w 7160890"/>
              <a:gd name="connsiteY10" fmla="*/ 2716516 h 3924573"/>
              <a:gd name="connsiteX11" fmla="*/ 5964483 w 7160890"/>
              <a:gd name="connsiteY11" fmla="*/ 3280961 h 3924573"/>
              <a:gd name="connsiteX12" fmla="*/ 4621106 w 7160890"/>
              <a:gd name="connsiteY12" fmla="*/ 3168072 h 3924573"/>
              <a:gd name="connsiteX13" fmla="*/ 3447061 w 7160890"/>
              <a:gd name="connsiteY13" fmla="*/ 3924428 h 3924573"/>
              <a:gd name="connsiteX14" fmla="*/ 2431061 w 7160890"/>
              <a:gd name="connsiteY14" fmla="*/ 3235805 h 3924573"/>
              <a:gd name="connsiteX15" fmla="*/ 895772 w 7160890"/>
              <a:gd name="connsiteY15" fmla="*/ 3619628 h 3924573"/>
              <a:gd name="connsiteX16" fmla="*/ 624839 w 7160890"/>
              <a:gd name="connsiteY16" fmla="*/ 2434294 h 3924573"/>
              <a:gd name="connsiteX17" fmla="*/ 3950 w 7160890"/>
              <a:gd name="connsiteY17" fmla="*/ 1948872 h 3924573"/>
              <a:gd name="connsiteX18" fmla="*/ 376483 w 7160890"/>
              <a:gd name="connsiteY18" fmla="*/ 1215094 h 392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60890" h="3924573">
                <a:moveTo>
                  <a:pt x="376483" y="1215094"/>
                </a:moveTo>
                <a:cubicBezTo>
                  <a:pt x="438572" y="1034472"/>
                  <a:pt x="248542" y="953569"/>
                  <a:pt x="376483" y="865139"/>
                </a:cubicBezTo>
                <a:cubicBezTo>
                  <a:pt x="504424" y="776709"/>
                  <a:pt x="799817" y="825627"/>
                  <a:pt x="1144128" y="684516"/>
                </a:cubicBezTo>
                <a:cubicBezTo>
                  <a:pt x="1488439" y="543405"/>
                  <a:pt x="2075461" y="103139"/>
                  <a:pt x="2442350" y="18472"/>
                </a:cubicBezTo>
                <a:cubicBezTo>
                  <a:pt x="2809239" y="-66195"/>
                  <a:pt x="2986098" y="167109"/>
                  <a:pt x="3345461" y="176516"/>
                </a:cubicBezTo>
                <a:cubicBezTo>
                  <a:pt x="3704824" y="185923"/>
                  <a:pt x="4175195" y="18471"/>
                  <a:pt x="4598528" y="74916"/>
                </a:cubicBezTo>
                <a:cubicBezTo>
                  <a:pt x="5021861" y="131360"/>
                  <a:pt x="5479061" y="406057"/>
                  <a:pt x="5885461" y="515183"/>
                </a:cubicBezTo>
                <a:cubicBezTo>
                  <a:pt x="6291861" y="624309"/>
                  <a:pt x="6835609" y="558457"/>
                  <a:pt x="7036928" y="729672"/>
                </a:cubicBezTo>
                <a:cubicBezTo>
                  <a:pt x="7238247" y="900887"/>
                  <a:pt x="7080202" y="1248961"/>
                  <a:pt x="7093372" y="1542472"/>
                </a:cubicBezTo>
                <a:cubicBezTo>
                  <a:pt x="7106542" y="1835983"/>
                  <a:pt x="7223194" y="2295065"/>
                  <a:pt x="7115950" y="2490739"/>
                </a:cubicBezTo>
                <a:cubicBezTo>
                  <a:pt x="7008706" y="2686413"/>
                  <a:pt x="6641817" y="2584812"/>
                  <a:pt x="6449906" y="2716516"/>
                </a:cubicBezTo>
                <a:cubicBezTo>
                  <a:pt x="6257995" y="2848220"/>
                  <a:pt x="6269283" y="3205702"/>
                  <a:pt x="5964483" y="3280961"/>
                </a:cubicBezTo>
                <a:cubicBezTo>
                  <a:pt x="5659683" y="3356220"/>
                  <a:pt x="5040676" y="3060828"/>
                  <a:pt x="4621106" y="3168072"/>
                </a:cubicBezTo>
                <a:cubicBezTo>
                  <a:pt x="4201536" y="3275316"/>
                  <a:pt x="3812068" y="3913139"/>
                  <a:pt x="3447061" y="3924428"/>
                </a:cubicBezTo>
                <a:cubicBezTo>
                  <a:pt x="3082054" y="3935717"/>
                  <a:pt x="2856276" y="3286605"/>
                  <a:pt x="2431061" y="3235805"/>
                </a:cubicBezTo>
                <a:cubicBezTo>
                  <a:pt x="2005846" y="3185005"/>
                  <a:pt x="1196809" y="3753213"/>
                  <a:pt x="895772" y="3619628"/>
                </a:cubicBezTo>
                <a:cubicBezTo>
                  <a:pt x="594735" y="3486043"/>
                  <a:pt x="773476" y="2712753"/>
                  <a:pt x="624839" y="2434294"/>
                </a:cubicBezTo>
                <a:cubicBezTo>
                  <a:pt x="476202" y="2155835"/>
                  <a:pt x="49105" y="2152072"/>
                  <a:pt x="3950" y="1948872"/>
                </a:cubicBezTo>
                <a:cubicBezTo>
                  <a:pt x="-41205" y="1745672"/>
                  <a:pt x="314394" y="1395716"/>
                  <a:pt x="376483" y="1215094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13CF5-11AF-47CC-A4FB-24C3512D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17B03-B3CD-4D69-A067-1B03B674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4716014" cy="4267200"/>
          </a:xfrm>
        </p:spPr>
        <p:txBody>
          <a:bodyPr/>
          <a:lstStyle/>
          <a:p>
            <a:r>
              <a:rPr lang="en-US" dirty="0"/>
              <a:t>Idea: More than a </a:t>
            </a:r>
            <a:r>
              <a:rPr lang="en-US" dirty="0">
                <a:solidFill>
                  <a:schemeClr val="accent3"/>
                </a:solidFill>
              </a:rPr>
              <a:t>steep</a:t>
            </a:r>
            <a:r>
              <a:rPr lang="en-US" dirty="0"/>
              <a:t> descent, priorities a </a:t>
            </a:r>
            <a:r>
              <a:rPr lang="en-US" dirty="0">
                <a:solidFill>
                  <a:schemeClr val="accent4"/>
                </a:solidFill>
              </a:rPr>
              <a:t>stable</a:t>
            </a:r>
            <a:r>
              <a:rPr lang="en-US" dirty="0"/>
              <a:t> one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B5F2DB-6894-498F-B5FA-DA237696A1C8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BF41DB-3BB2-488C-BEE3-D9552101D99C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BD0200D-2D0A-4137-ABAA-9C9461C395F9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6D54088-4295-46B8-B4B3-0361991E9E52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AF532A-CB11-46C3-A68F-74A4934DB624}"/>
              </a:ext>
            </a:extLst>
          </p:cNvPr>
          <p:cNvCxnSpPr/>
          <p:nvPr/>
        </p:nvCxnSpPr>
        <p:spPr>
          <a:xfrm>
            <a:off x="5446340" y="3429000"/>
            <a:ext cx="288032" cy="36004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D00F95-47B9-4770-B82E-9AC36854FEE2}"/>
              </a:ext>
            </a:extLst>
          </p:cNvPr>
          <p:cNvCxnSpPr>
            <a:cxnSpLocks/>
          </p:cNvCxnSpPr>
          <p:nvPr/>
        </p:nvCxnSpPr>
        <p:spPr>
          <a:xfrm>
            <a:off x="5662364" y="3717032"/>
            <a:ext cx="242717" cy="279235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79DC1F-2E1B-43C0-AB61-1380CDBA4D47}"/>
              </a:ext>
            </a:extLst>
          </p:cNvPr>
          <p:cNvCxnSpPr>
            <a:cxnSpLocks/>
          </p:cNvCxnSpPr>
          <p:nvPr/>
        </p:nvCxnSpPr>
        <p:spPr>
          <a:xfrm>
            <a:off x="5867099" y="3982486"/>
            <a:ext cx="227313" cy="166594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EA9195-803C-4903-9BF5-B63CCF8973EA}"/>
              </a:ext>
            </a:extLst>
          </p:cNvPr>
          <p:cNvCxnSpPr>
            <a:cxnSpLocks/>
          </p:cNvCxnSpPr>
          <p:nvPr/>
        </p:nvCxnSpPr>
        <p:spPr>
          <a:xfrm>
            <a:off x="6094412" y="4149080"/>
            <a:ext cx="288032" cy="144016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847EF98-D1A3-48D1-8B3F-405C4B6C51CA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2B59A5-55F2-44E1-B16A-18C162EA3CA9}"/>
              </a:ext>
            </a:extLst>
          </p:cNvPr>
          <p:cNvCxnSpPr>
            <a:cxnSpLocks/>
          </p:cNvCxnSpPr>
          <p:nvPr/>
        </p:nvCxnSpPr>
        <p:spPr>
          <a:xfrm>
            <a:off x="6382444" y="4293096"/>
            <a:ext cx="576064" cy="144016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1E86EB-C0C4-4D1B-BC6F-665571BC3829}"/>
              </a:ext>
            </a:extLst>
          </p:cNvPr>
          <p:cNvCxnSpPr>
            <a:cxnSpLocks/>
          </p:cNvCxnSpPr>
          <p:nvPr/>
        </p:nvCxnSpPr>
        <p:spPr>
          <a:xfrm>
            <a:off x="6958508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8AF2A6-76D4-4959-AA2E-586B531114C2}"/>
              </a:ext>
            </a:extLst>
          </p:cNvPr>
          <p:cNvCxnSpPr>
            <a:cxnSpLocks/>
          </p:cNvCxnSpPr>
          <p:nvPr/>
        </p:nvCxnSpPr>
        <p:spPr>
          <a:xfrm>
            <a:off x="7102524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EB3FC-5596-4762-AB4F-79FE0CD0E7C1}"/>
              </a:ext>
            </a:extLst>
          </p:cNvPr>
          <p:cNvCxnSpPr>
            <a:cxnSpLocks/>
          </p:cNvCxnSpPr>
          <p:nvPr/>
        </p:nvCxnSpPr>
        <p:spPr>
          <a:xfrm>
            <a:off x="7246540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080338-F56D-4D95-B289-1BCD78BAAE40}"/>
              </a:ext>
            </a:extLst>
          </p:cNvPr>
          <p:cNvCxnSpPr>
            <a:cxnSpLocks/>
          </p:cNvCxnSpPr>
          <p:nvPr/>
        </p:nvCxnSpPr>
        <p:spPr>
          <a:xfrm>
            <a:off x="7390556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109E35-5402-4B5B-9E1B-A9171F9CDBDF}"/>
              </a:ext>
            </a:extLst>
          </p:cNvPr>
          <p:cNvCxnSpPr>
            <a:cxnSpLocks/>
          </p:cNvCxnSpPr>
          <p:nvPr/>
        </p:nvCxnSpPr>
        <p:spPr>
          <a:xfrm>
            <a:off x="7534572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6F9E9E-1B98-4E0F-9D45-F158B31EB231}"/>
              </a:ext>
            </a:extLst>
          </p:cNvPr>
          <p:cNvCxnSpPr>
            <a:cxnSpLocks/>
          </p:cNvCxnSpPr>
          <p:nvPr/>
        </p:nvCxnSpPr>
        <p:spPr>
          <a:xfrm>
            <a:off x="7678588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2B9DD3-D092-4029-9903-0F0EDA47583A}"/>
              </a:ext>
            </a:extLst>
          </p:cNvPr>
          <p:cNvCxnSpPr>
            <a:cxnSpLocks/>
          </p:cNvCxnSpPr>
          <p:nvPr/>
        </p:nvCxnSpPr>
        <p:spPr>
          <a:xfrm>
            <a:off x="7822604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B38CEF-9B1D-4C63-872D-5B2BE51F88F0}"/>
              </a:ext>
            </a:extLst>
          </p:cNvPr>
          <p:cNvCxnSpPr>
            <a:cxnSpLocks/>
          </p:cNvCxnSpPr>
          <p:nvPr/>
        </p:nvCxnSpPr>
        <p:spPr>
          <a:xfrm>
            <a:off x="7966620" y="4437112"/>
            <a:ext cx="216024" cy="0"/>
          </a:xfrm>
          <a:prstGeom prst="straightConnector1">
            <a:avLst/>
          </a:prstGeom>
          <a:ln w="28575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FDB4A0E-82AA-4DD6-8ED6-B402AE4BA363}"/>
              </a:ext>
            </a:extLst>
          </p:cNvPr>
          <p:cNvCxnSpPr/>
          <p:nvPr/>
        </p:nvCxnSpPr>
        <p:spPr>
          <a:xfrm>
            <a:off x="5446340" y="3429000"/>
            <a:ext cx="216024" cy="288032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09BDE4-6942-41CE-B113-A56C6D36FCE2}"/>
              </a:ext>
            </a:extLst>
          </p:cNvPr>
          <p:cNvCxnSpPr>
            <a:cxnSpLocks/>
          </p:cNvCxnSpPr>
          <p:nvPr/>
        </p:nvCxnSpPr>
        <p:spPr>
          <a:xfrm>
            <a:off x="5662364" y="3717032"/>
            <a:ext cx="576064" cy="792088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641954-98B8-4087-8700-7C3C7404CA25}"/>
              </a:ext>
            </a:extLst>
          </p:cNvPr>
          <p:cNvCxnSpPr>
            <a:cxnSpLocks/>
          </p:cNvCxnSpPr>
          <p:nvPr/>
        </p:nvCxnSpPr>
        <p:spPr>
          <a:xfrm>
            <a:off x="6238428" y="4509120"/>
            <a:ext cx="576064" cy="576064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9F6C57-7D1B-4C72-A413-728648C51826}"/>
              </a:ext>
            </a:extLst>
          </p:cNvPr>
          <p:cNvCxnSpPr>
            <a:cxnSpLocks/>
          </p:cNvCxnSpPr>
          <p:nvPr/>
        </p:nvCxnSpPr>
        <p:spPr>
          <a:xfrm>
            <a:off x="6814492" y="5085184"/>
            <a:ext cx="1584176" cy="216024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7B14F63-59C2-462C-BE3F-CBD03560441B}"/>
              </a:ext>
            </a:extLst>
          </p:cNvPr>
          <p:cNvCxnSpPr>
            <a:cxnSpLocks/>
          </p:cNvCxnSpPr>
          <p:nvPr/>
        </p:nvCxnSpPr>
        <p:spPr>
          <a:xfrm flipV="1">
            <a:off x="8398668" y="4869160"/>
            <a:ext cx="936104" cy="432048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480EC7-34EA-41A2-A170-E5D15FED3DB1}"/>
              </a:ext>
            </a:extLst>
          </p:cNvPr>
          <p:cNvCxnSpPr>
            <a:cxnSpLocks/>
          </p:cNvCxnSpPr>
          <p:nvPr/>
        </p:nvCxnSpPr>
        <p:spPr>
          <a:xfrm flipV="1">
            <a:off x="9334772" y="4509120"/>
            <a:ext cx="360040" cy="360040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CA8A91-5D75-47D1-BFE4-2087E2FD6E96}"/>
              </a:ext>
            </a:extLst>
          </p:cNvPr>
          <p:cNvCxnSpPr>
            <a:cxnSpLocks/>
          </p:cNvCxnSpPr>
          <p:nvPr/>
        </p:nvCxnSpPr>
        <p:spPr>
          <a:xfrm flipV="1">
            <a:off x="9694812" y="4365104"/>
            <a:ext cx="72008" cy="144016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4B58FC-806B-4618-BA44-010D6DE54BA3}"/>
              </a:ext>
            </a:extLst>
          </p:cNvPr>
          <p:cNvCxnSpPr>
            <a:cxnSpLocks/>
          </p:cNvCxnSpPr>
          <p:nvPr/>
        </p:nvCxnSpPr>
        <p:spPr>
          <a:xfrm flipH="1" flipV="1">
            <a:off x="9262764" y="4293096"/>
            <a:ext cx="504056" cy="72008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B1CEEFF-E683-4EA0-9122-9A31FFF0F01F}"/>
              </a:ext>
            </a:extLst>
          </p:cNvPr>
          <p:cNvCxnSpPr>
            <a:cxnSpLocks/>
          </p:cNvCxnSpPr>
          <p:nvPr/>
        </p:nvCxnSpPr>
        <p:spPr>
          <a:xfrm flipH="1">
            <a:off x="8614692" y="4293096"/>
            <a:ext cx="720080" cy="144016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919685-B9C8-4FC8-92BD-C65A7578ADE1}"/>
              </a:ext>
            </a:extLst>
          </p:cNvPr>
          <p:cNvCxnSpPr>
            <a:stCxn id="4" idx="1"/>
          </p:cNvCxnSpPr>
          <p:nvPr/>
        </p:nvCxnSpPr>
        <p:spPr>
          <a:xfrm>
            <a:off x="5770247" y="3225641"/>
            <a:ext cx="180149" cy="27536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Summing Junction 32">
            <a:extLst>
              <a:ext uri="{FF2B5EF4-FFF2-40B4-BE49-F238E27FC236}">
                <a16:creationId xmlns:a16="http://schemas.microsoft.com/office/drawing/2014/main" id="{F850322D-ED00-46B9-B38A-7FA434E6D801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F22-4B65-4603-9891-20DDC2DD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0294-5AFF-4244-A73D-6BE2235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noise: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BB1FA-C25F-40E2-B6C8-A697E043CAFB}"/>
              </a:ext>
            </a:extLst>
          </p:cNvPr>
          <p:cNvSpPr/>
          <p:nvPr/>
        </p:nvSpPr>
        <p:spPr>
          <a:xfrm>
            <a:off x="1773932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34C52-746D-462B-BCBC-B2074C67FE09}"/>
              </a:ext>
            </a:extLst>
          </p:cNvPr>
          <p:cNvSpPr/>
          <p:nvPr/>
        </p:nvSpPr>
        <p:spPr>
          <a:xfrm>
            <a:off x="2638028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t+1</a:t>
            </a:r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FF4A1-8919-4F98-A3CF-297F71E25580}"/>
              </a:ext>
            </a:extLst>
          </p:cNvPr>
          <p:cNvSpPr/>
          <p:nvPr/>
        </p:nvSpPr>
        <p:spPr>
          <a:xfrm>
            <a:off x="3502124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t+2</a:t>
            </a:r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25CB12-C84B-4B42-9C25-ADEF55032DBF}"/>
              </a:ext>
            </a:extLst>
          </p:cNvPr>
          <p:cNvSpPr/>
          <p:nvPr/>
        </p:nvSpPr>
        <p:spPr>
          <a:xfrm>
            <a:off x="4366220" y="2708920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t+3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096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BE139D7B-D092-494F-8A28-E41E9FE62739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919685-B9C8-4FC8-92BD-C65A7578ADE1}"/>
              </a:ext>
            </a:extLst>
          </p:cNvPr>
          <p:cNvCxnSpPr>
            <a:stCxn id="4" idx="1"/>
          </p:cNvCxnSpPr>
          <p:nvPr/>
        </p:nvCxnSpPr>
        <p:spPr>
          <a:xfrm>
            <a:off x="5770247" y="3225641"/>
            <a:ext cx="180149" cy="275367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96780-B3CD-4C2F-A29A-C93BD040BDC5}"/>
              </a:ext>
            </a:extLst>
          </p:cNvPr>
          <p:cNvCxnSpPr/>
          <p:nvPr/>
        </p:nvCxnSpPr>
        <p:spPr>
          <a:xfrm>
            <a:off x="5950396" y="3501008"/>
            <a:ext cx="180149" cy="275367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99B9ABDA-18D8-4814-9EC7-84801ECAF175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93F71-2207-4DCA-85A2-1E7D4CF33B84}"/>
              </a:ext>
            </a:extLst>
          </p:cNvPr>
          <p:cNvCxnSpPr/>
          <p:nvPr/>
        </p:nvCxnSpPr>
        <p:spPr>
          <a:xfrm>
            <a:off x="5950396" y="3501008"/>
            <a:ext cx="180149" cy="275367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54F5C-3780-46E1-A3AA-EB7F1687A3FD}"/>
              </a:ext>
            </a:extLst>
          </p:cNvPr>
          <p:cNvCxnSpPr/>
          <p:nvPr/>
        </p:nvCxnSpPr>
        <p:spPr>
          <a:xfrm>
            <a:off x="6125390" y="3777317"/>
            <a:ext cx="180149" cy="275367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93F71-2207-4DCA-85A2-1E7D4CF33B84}"/>
              </a:ext>
            </a:extLst>
          </p:cNvPr>
          <p:cNvCxnSpPr>
            <a:cxnSpLocks/>
          </p:cNvCxnSpPr>
          <p:nvPr/>
        </p:nvCxnSpPr>
        <p:spPr>
          <a:xfrm>
            <a:off x="5950396" y="3501008"/>
            <a:ext cx="338009" cy="550927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54F5C-3780-46E1-A3AA-EB7F1687A3FD}"/>
              </a:ext>
            </a:extLst>
          </p:cNvPr>
          <p:cNvCxnSpPr>
            <a:cxnSpLocks/>
          </p:cNvCxnSpPr>
          <p:nvPr/>
        </p:nvCxnSpPr>
        <p:spPr>
          <a:xfrm>
            <a:off x="6310436" y="4077072"/>
            <a:ext cx="216024" cy="144016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93F71-2207-4DCA-85A2-1E7D4CF33B84}"/>
              </a:ext>
            </a:extLst>
          </p:cNvPr>
          <p:cNvCxnSpPr>
            <a:cxnSpLocks/>
          </p:cNvCxnSpPr>
          <p:nvPr/>
        </p:nvCxnSpPr>
        <p:spPr>
          <a:xfrm>
            <a:off x="6279961" y="4051553"/>
            <a:ext cx="338009" cy="550927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54F5C-3780-46E1-A3AA-EB7F1687A3FD}"/>
              </a:ext>
            </a:extLst>
          </p:cNvPr>
          <p:cNvCxnSpPr>
            <a:cxnSpLocks/>
          </p:cNvCxnSpPr>
          <p:nvPr/>
        </p:nvCxnSpPr>
        <p:spPr>
          <a:xfrm>
            <a:off x="6613331" y="4600947"/>
            <a:ext cx="216024" cy="144016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93F71-2207-4DCA-85A2-1E7D4CF33B84}"/>
              </a:ext>
            </a:extLst>
          </p:cNvPr>
          <p:cNvCxnSpPr>
            <a:cxnSpLocks/>
          </p:cNvCxnSpPr>
          <p:nvPr/>
        </p:nvCxnSpPr>
        <p:spPr>
          <a:xfrm>
            <a:off x="6279961" y="4051553"/>
            <a:ext cx="544835" cy="673698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54F5C-3780-46E1-A3AA-EB7F1687A3FD}"/>
              </a:ext>
            </a:extLst>
          </p:cNvPr>
          <p:cNvCxnSpPr>
            <a:cxnSpLocks/>
          </p:cNvCxnSpPr>
          <p:nvPr/>
        </p:nvCxnSpPr>
        <p:spPr>
          <a:xfrm flipV="1">
            <a:off x="6814492" y="4581128"/>
            <a:ext cx="72008" cy="144016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E4042A20-DE75-4A0E-9D69-364AB018EB78}"/>
              </a:ext>
            </a:extLst>
          </p:cNvPr>
          <p:cNvSpPr/>
          <p:nvPr/>
        </p:nvSpPr>
        <p:spPr>
          <a:xfrm>
            <a:off x="6742484" y="465313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E4042A20-DE75-4A0E-9D69-364AB018EB78}"/>
              </a:ext>
            </a:extLst>
          </p:cNvPr>
          <p:cNvSpPr/>
          <p:nvPr/>
        </p:nvSpPr>
        <p:spPr>
          <a:xfrm>
            <a:off x="6742484" y="465313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F351BE-948A-4195-A2B3-3F1BBECB170D}"/>
              </a:ext>
            </a:extLst>
          </p:cNvPr>
          <p:cNvCxnSpPr>
            <a:cxnSpLocks/>
          </p:cNvCxnSpPr>
          <p:nvPr/>
        </p:nvCxnSpPr>
        <p:spPr>
          <a:xfrm>
            <a:off x="6814492" y="4725144"/>
            <a:ext cx="544835" cy="673698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5A0C7-2813-4986-8186-3D886A03DB53}"/>
              </a:ext>
            </a:extLst>
          </p:cNvPr>
          <p:cNvCxnSpPr>
            <a:cxnSpLocks/>
          </p:cNvCxnSpPr>
          <p:nvPr/>
        </p:nvCxnSpPr>
        <p:spPr>
          <a:xfrm flipV="1">
            <a:off x="7349023" y="5254719"/>
            <a:ext cx="72008" cy="144016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E4042A20-DE75-4A0E-9D69-364AB018EB78}"/>
              </a:ext>
            </a:extLst>
          </p:cNvPr>
          <p:cNvSpPr/>
          <p:nvPr/>
        </p:nvSpPr>
        <p:spPr>
          <a:xfrm>
            <a:off x="6742484" y="465313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F351BE-948A-4195-A2B3-3F1BBECB170D}"/>
              </a:ext>
            </a:extLst>
          </p:cNvPr>
          <p:cNvCxnSpPr>
            <a:cxnSpLocks/>
          </p:cNvCxnSpPr>
          <p:nvPr/>
        </p:nvCxnSpPr>
        <p:spPr>
          <a:xfrm>
            <a:off x="6814492" y="4725144"/>
            <a:ext cx="595478" cy="530735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5A0C7-2813-4986-8186-3D886A03DB53}"/>
              </a:ext>
            </a:extLst>
          </p:cNvPr>
          <p:cNvCxnSpPr>
            <a:cxnSpLocks/>
          </p:cNvCxnSpPr>
          <p:nvPr/>
        </p:nvCxnSpPr>
        <p:spPr>
          <a:xfrm flipV="1">
            <a:off x="7404234" y="5013176"/>
            <a:ext cx="58330" cy="241348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63E86A5A-A642-44C4-8D15-33832D134C20}"/>
              </a:ext>
            </a:extLst>
          </p:cNvPr>
          <p:cNvSpPr/>
          <p:nvPr/>
        </p:nvSpPr>
        <p:spPr>
          <a:xfrm>
            <a:off x="7340558" y="518717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E4042A20-DE75-4A0E-9D69-364AB018EB78}"/>
              </a:ext>
            </a:extLst>
          </p:cNvPr>
          <p:cNvSpPr/>
          <p:nvPr/>
        </p:nvSpPr>
        <p:spPr>
          <a:xfrm>
            <a:off x="6742484" y="465313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63E86A5A-A642-44C4-8D15-33832D134C20}"/>
              </a:ext>
            </a:extLst>
          </p:cNvPr>
          <p:cNvSpPr/>
          <p:nvPr/>
        </p:nvSpPr>
        <p:spPr>
          <a:xfrm>
            <a:off x="7340558" y="518717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CB5D52-28A3-4E35-B3A2-413E842DD85F}"/>
              </a:ext>
            </a:extLst>
          </p:cNvPr>
          <p:cNvCxnSpPr>
            <a:cxnSpLocks/>
          </p:cNvCxnSpPr>
          <p:nvPr/>
        </p:nvCxnSpPr>
        <p:spPr>
          <a:xfrm>
            <a:off x="7413818" y="5257688"/>
            <a:ext cx="595478" cy="530735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40710E-CB36-4078-9F24-66DDFC7CC2FA}"/>
              </a:ext>
            </a:extLst>
          </p:cNvPr>
          <p:cNvCxnSpPr>
            <a:cxnSpLocks/>
          </p:cNvCxnSpPr>
          <p:nvPr/>
        </p:nvCxnSpPr>
        <p:spPr>
          <a:xfrm flipV="1">
            <a:off x="8003560" y="5545720"/>
            <a:ext cx="58330" cy="241348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E4042A20-DE75-4A0E-9D69-364AB018EB78}"/>
              </a:ext>
            </a:extLst>
          </p:cNvPr>
          <p:cNvSpPr/>
          <p:nvPr/>
        </p:nvSpPr>
        <p:spPr>
          <a:xfrm>
            <a:off x="6742484" y="465313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63E86A5A-A642-44C4-8D15-33832D134C20}"/>
              </a:ext>
            </a:extLst>
          </p:cNvPr>
          <p:cNvSpPr/>
          <p:nvPr/>
        </p:nvSpPr>
        <p:spPr>
          <a:xfrm>
            <a:off x="7340558" y="518717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CB5D52-28A3-4E35-B3A2-413E842DD85F}"/>
              </a:ext>
            </a:extLst>
          </p:cNvPr>
          <p:cNvCxnSpPr>
            <a:cxnSpLocks/>
          </p:cNvCxnSpPr>
          <p:nvPr/>
        </p:nvCxnSpPr>
        <p:spPr>
          <a:xfrm>
            <a:off x="7413818" y="5257688"/>
            <a:ext cx="651395" cy="287788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797C99D7-3BFA-4117-AD1E-C4F67BCA7F78}"/>
              </a:ext>
            </a:extLst>
          </p:cNvPr>
          <p:cNvSpPr/>
          <p:nvPr/>
        </p:nvSpPr>
        <p:spPr>
          <a:xfrm>
            <a:off x="7986513" y="5470787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8E2548-56A4-43F9-8064-D8E74529F430}"/>
              </a:ext>
            </a:extLst>
          </p:cNvPr>
          <p:cNvCxnSpPr>
            <a:cxnSpLocks/>
          </p:cNvCxnSpPr>
          <p:nvPr/>
        </p:nvCxnSpPr>
        <p:spPr>
          <a:xfrm flipV="1">
            <a:off x="8060068" y="5301208"/>
            <a:ext cx="0" cy="241849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5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EFEC-F6FA-4330-AF5A-B0A0ACB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4BC60E-9DEB-40C6-B2CC-289140728D99}"/>
              </a:ext>
            </a:extLst>
          </p:cNvPr>
          <p:cNvSpPr/>
          <p:nvPr/>
        </p:nvSpPr>
        <p:spPr>
          <a:xfrm>
            <a:off x="4726260" y="2708920"/>
            <a:ext cx="7128792" cy="352839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F260-6A64-446E-A655-00E1FF8E928F}"/>
              </a:ext>
            </a:extLst>
          </p:cNvPr>
          <p:cNvSpPr/>
          <p:nvPr/>
        </p:nvSpPr>
        <p:spPr>
          <a:xfrm>
            <a:off x="5446340" y="3212976"/>
            <a:ext cx="5913040" cy="229587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F8A2-5874-4382-9ADF-D965FF37EC00}"/>
              </a:ext>
            </a:extLst>
          </p:cNvPr>
          <p:cNvSpPr/>
          <p:nvPr/>
        </p:nvSpPr>
        <p:spPr>
          <a:xfrm>
            <a:off x="6310436" y="3645024"/>
            <a:ext cx="3960440" cy="1520552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1945F-F524-4A5C-8564-B289C9851F13}"/>
              </a:ext>
            </a:extLst>
          </p:cNvPr>
          <p:cNvSpPr/>
          <p:nvPr/>
        </p:nvSpPr>
        <p:spPr>
          <a:xfrm>
            <a:off x="7750596" y="3933056"/>
            <a:ext cx="1071736" cy="944488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C65419-A498-42B2-923C-F26B654826BF}"/>
              </a:ext>
            </a:extLst>
          </p:cNvPr>
          <p:cNvSpPr/>
          <p:nvPr/>
        </p:nvSpPr>
        <p:spPr>
          <a:xfrm>
            <a:off x="6462836" y="3797424"/>
            <a:ext cx="3664024" cy="1143744"/>
          </a:xfrm>
          <a:prstGeom prst="ellipse">
            <a:avLst/>
          </a:prstGeom>
          <a:noFill/>
          <a:ln w="28575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3D69D3A8-ACF1-46BA-853D-03EE0F10FE73}"/>
              </a:ext>
            </a:extLst>
          </p:cNvPr>
          <p:cNvSpPr/>
          <p:nvPr/>
        </p:nvSpPr>
        <p:spPr>
          <a:xfrm>
            <a:off x="5878388" y="3429000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60F35F87-A6F5-4FFA-B51C-BEA7B03446D3}"/>
              </a:ext>
            </a:extLst>
          </p:cNvPr>
          <p:cNvSpPr/>
          <p:nvPr/>
        </p:nvSpPr>
        <p:spPr>
          <a:xfrm>
            <a:off x="5697533" y="3152691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53B0AEF-9263-42A8-8F20-57421C2E767E}"/>
              </a:ext>
            </a:extLst>
          </p:cNvPr>
          <p:cNvSpPr/>
          <p:nvPr/>
        </p:nvSpPr>
        <p:spPr>
          <a:xfrm>
            <a:off x="6213312" y="397575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E4042A20-DE75-4A0E-9D69-364AB018EB78}"/>
              </a:ext>
            </a:extLst>
          </p:cNvPr>
          <p:cNvSpPr/>
          <p:nvPr/>
        </p:nvSpPr>
        <p:spPr>
          <a:xfrm>
            <a:off x="6742484" y="465313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63E86A5A-A642-44C4-8D15-33832D134C20}"/>
              </a:ext>
            </a:extLst>
          </p:cNvPr>
          <p:cNvSpPr/>
          <p:nvPr/>
        </p:nvSpPr>
        <p:spPr>
          <a:xfrm>
            <a:off x="7340558" y="5187176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CB5D52-28A3-4E35-B3A2-413E842DD85F}"/>
              </a:ext>
            </a:extLst>
          </p:cNvPr>
          <p:cNvCxnSpPr>
            <a:cxnSpLocks/>
          </p:cNvCxnSpPr>
          <p:nvPr/>
        </p:nvCxnSpPr>
        <p:spPr>
          <a:xfrm>
            <a:off x="8058521" y="5545364"/>
            <a:ext cx="651395" cy="287788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797C99D7-3BFA-4117-AD1E-C4F67BCA7F78}"/>
              </a:ext>
            </a:extLst>
          </p:cNvPr>
          <p:cNvSpPr/>
          <p:nvPr/>
        </p:nvSpPr>
        <p:spPr>
          <a:xfrm>
            <a:off x="7986513" y="5470787"/>
            <a:ext cx="144016" cy="144016"/>
          </a:xfrm>
          <a:prstGeom prst="flowChartSummingJunction">
            <a:avLst/>
          </a:prstGeom>
          <a:noFill/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8E2548-56A4-43F9-8064-D8E74529F430}"/>
              </a:ext>
            </a:extLst>
          </p:cNvPr>
          <p:cNvCxnSpPr>
            <a:cxnSpLocks/>
          </p:cNvCxnSpPr>
          <p:nvPr/>
        </p:nvCxnSpPr>
        <p:spPr>
          <a:xfrm flipV="1">
            <a:off x="8704771" y="5588884"/>
            <a:ext cx="0" cy="241849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99FA8D06FC4E4D9BDB248FA23932AC" ma:contentTypeVersion="2" ma:contentTypeDescription="Crée un document." ma:contentTypeScope="" ma:versionID="c4bb9d964b431578a3ed2a275a9c1fa3">
  <xsd:schema xmlns:xsd="http://www.w3.org/2001/XMLSchema" xmlns:xs="http://www.w3.org/2001/XMLSchema" xmlns:p="http://schemas.microsoft.com/office/2006/metadata/properties" xmlns:ns3="2302d107-bdfe-4c22-b00a-f7e6f9775023" targetNamespace="http://schemas.microsoft.com/office/2006/metadata/properties" ma:root="true" ma:fieldsID="15c071f295482dcad52542ed5f003297" ns3:_="">
    <xsd:import namespace="2302d107-bdfe-4c22-b00a-f7e6f97750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2d107-bdfe-4c22-b00a-f7e6f9775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54BAD8-75A6-48FC-92CA-5CBD35C6F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2d107-bdfe-4c22-b00a-f7e6f9775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6D5AE7-8DEE-4765-BCEC-440A4C3F6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37C24A-91F7-4E1A-8C0E-4CB512757089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2302d107-bdfe-4c22-b00a-f7e6f977502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2987</Words>
  <Application>Microsoft Office PowerPoint</Application>
  <PresentationFormat>Custom</PresentationFormat>
  <Paragraphs>819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7" baseType="lpstr">
      <vt:lpstr>Arial</vt:lpstr>
      <vt:lpstr>Cambria Math</vt:lpstr>
      <vt:lpstr>Consolas</vt:lpstr>
      <vt:lpstr>Corbel</vt:lpstr>
      <vt:lpstr>Chalkboard 16x9</vt:lpstr>
      <vt:lpstr>Weekly presentation</vt:lpstr>
      <vt:lpstr>Previous work</vt:lpstr>
      <vt:lpstr>Autocorrelation</vt:lpstr>
      <vt:lpstr>Crosscorrelation</vt:lpstr>
      <vt:lpstr>Fourier</vt:lpstr>
      <vt:lpstr>Fourier</vt:lpstr>
      <vt:lpstr>Modeling: introduction</vt:lpstr>
      <vt:lpstr>Bayes networks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What about Markov process</vt:lpstr>
      <vt:lpstr>Bootstrapping </vt:lpstr>
      <vt:lpstr>Bootstrapping </vt:lpstr>
      <vt:lpstr>Bootstrapping</vt:lpstr>
      <vt:lpstr>Random Forests applied to chlorophyll a prediction </vt:lpstr>
      <vt:lpstr>Random Forests applied to chlorophyll a prediction </vt:lpstr>
      <vt:lpstr>Bootstrapped Random Forest</vt:lpstr>
      <vt:lpstr>Bootstrapped Random Forest</vt:lpstr>
      <vt:lpstr>Bootstrapped Random Forest</vt:lpstr>
      <vt:lpstr>Bootstrapped Random Forest</vt:lpstr>
      <vt:lpstr>Bootstrapped Random Forest</vt:lpstr>
      <vt:lpstr>Neural Networks</vt:lpstr>
      <vt:lpstr>Neural network</vt:lpstr>
      <vt:lpstr>Neural network</vt:lpstr>
      <vt:lpstr>Specific Neural networks</vt:lpstr>
      <vt:lpstr>Specific Neural networks</vt:lpstr>
      <vt:lpstr>List of specific neural networks</vt:lpstr>
      <vt:lpstr>Recurrent Neural networks</vt:lpstr>
      <vt:lpstr>Recurrent Neural networks</vt:lpstr>
      <vt:lpstr>RNN vs Random Forest</vt:lpstr>
      <vt:lpstr>RNN: The problems</vt:lpstr>
      <vt:lpstr>LSTM</vt:lpstr>
      <vt:lpstr>LSTM</vt:lpstr>
      <vt:lpstr>LSTM</vt:lpstr>
      <vt:lpstr>Gates</vt:lpstr>
      <vt:lpstr>Summary RNN</vt:lpstr>
      <vt:lpstr>Content table second presentation</vt:lpstr>
      <vt:lpstr>2nd weekly presentation </vt:lpstr>
      <vt:lpstr>Reminder</vt:lpstr>
      <vt:lpstr>Encoder / Decoder</vt:lpstr>
      <vt:lpstr>Encoder / Decoder</vt:lpstr>
      <vt:lpstr>Encoder / Decoder</vt:lpstr>
      <vt:lpstr>Encoder / Decoder</vt:lpstr>
      <vt:lpstr>Encoder / Decoder</vt:lpstr>
      <vt:lpstr>Attention</vt:lpstr>
      <vt:lpstr>Attention</vt:lpstr>
      <vt:lpstr>Attention</vt:lpstr>
      <vt:lpstr>Attention</vt:lpstr>
      <vt:lpstr>Attention</vt:lpstr>
      <vt:lpstr>Attention</vt:lpstr>
      <vt:lpstr>Attention</vt:lpstr>
      <vt:lpstr>Attention: Multihead</vt:lpstr>
      <vt:lpstr>Attention</vt:lpstr>
      <vt:lpstr>Attention: Encoder / Decoder</vt:lpstr>
      <vt:lpstr>Transformer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descent: 2 dimensions</vt:lpstr>
      <vt:lpstr>Gradient descent in NN</vt:lpstr>
      <vt:lpstr>Gradient descent in NN</vt:lpstr>
      <vt:lpstr>Gradient descent: 2 dimensions</vt:lpstr>
      <vt:lpstr>Gradient descent: 2 dimensions</vt:lpstr>
      <vt:lpstr>Problems with gradient descent</vt:lpstr>
      <vt:lpstr>Problems with Gradient descent</vt:lpstr>
      <vt:lpstr>Problems with Gradient descent</vt:lpstr>
      <vt:lpstr>Solution</vt:lpstr>
      <vt:lpstr>Solutions to Gradient descent</vt:lpstr>
      <vt:lpstr>Solutions to Gradient descent</vt:lpstr>
      <vt:lpstr>Solutions to Gradient descent</vt:lpstr>
      <vt:lpstr>Summary:</vt:lpstr>
      <vt:lpstr>What learning rate to chose?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The danger of a good optimisation</vt:lpstr>
      <vt:lpstr>Overfitting</vt:lpstr>
      <vt:lpstr>Model Flexibility</vt:lpstr>
      <vt:lpstr>Model Flexibility</vt:lpstr>
      <vt:lpstr>From the training point of view</vt:lpstr>
      <vt:lpstr>From the training point of view</vt:lpstr>
      <vt:lpstr>From the training point of view</vt:lpstr>
      <vt:lpstr>How to reduce the flexibility</vt:lpstr>
      <vt:lpstr>How to allow more flexibility</vt:lpstr>
      <vt:lpstr>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presentation</dc:title>
  <dc:creator>Vallat Gabriel Rémi</dc:creator>
  <cp:lastModifiedBy>Vallat Gabriel Rémi</cp:lastModifiedBy>
  <cp:revision>2</cp:revision>
  <dcterms:created xsi:type="dcterms:W3CDTF">2022-03-22T10:50:34Z</dcterms:created>
  <dcterms:modified xsi:type="dcterms:W3CDTF">2022-04-25T16:20:36Z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0x0101005999FA8D06FC4E4D9BDB248FA23932AC</vt:lpwstr>
  </property>
</Properties>
</file>