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9" r:id="rId12"/>
    <p:sldId id="280" r:id="rId13"/>
    <p:sldId id="292" r:id="rId14"/>
    <p:sldId id="275" r:id="rId15"/>
    <p:sldId id="276" r:id="rId16"/>
    <p:sldId id="277" r:id="rId17"/>
    <p:sldId id="281" r:id="rId18"/>
    <p:sldId id="282" r:id="rId19"/>
    <p:sldId id="278" r:id="rId20"/>
    <p:sldId id="283" r:id="rId21"/>
    <p:sldId id="284" r:id="rId22"/>
    <p:sldId id="285" r:id="rId23"/>
    <p:sldId id="286" r:id="rId24"/>
    <p:sldId id="309" r:id="rId25"/>
    <p:sldId id="311" r:id="rId26"/>
    <p:sldId id="312" r:id="rId27"/>
    <p:sldId id="287" r:id="rId28"/>
    <p:sldId id="288" r:id="rId29"/>
    <p:sldId id="289" r:id="rId30"/>
    <p:sldId id="290" r:id="rId31"/>
    <p:sldId id="291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7" r:id="rId43"/>
    <p:sldId id="310" r:id="rId44"/>
    <p:sldId id="305" r:id="rId45"/>
    <p:sldId id="308" r:id="rId46"/>
    <p:sldId id="303" r:id="rId4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B84DC5-8741-4C77-AF6D-269B0EF8C332}">
          <p14:sldIdLst>
            <p14:sldId id="256"/>
            <p14:sldId id="257"/>
          </p14:sldIdLst>
        </p14:section>
        <p14:section name="Formal description" id="{95D31F97-A047-4367-8566-4354757B7626}">
          <p14:sldIdLst>
            <p14:sldId id="267"/>
            <p14:sldId id="268"/>
            <p14:sldId id="269"/>
            <p14:sldId id="270"/>
            <p14:sldId id="271"/>
          </p14:sldIdLst>
        </p14:section>
        <p14:section name="K-fold" id="{684FB502-6E25-44EE-8293-81460190D0A5}">
          <p14:sldIdLst>
            <p14:sldId id="272"/>
            <p14:sldId id="273"/>
            <p14:sldId id="274"/>
            <p14:sldId id="279"/>
            <p14:sldId id="280"/>
            <p14:sldId id="292"/>
          </p14:sldIdLst>
        </p14:section>
        <p14:section name="Caution with plots" id="{D403C383-EFEA-438B-829D-81D981942AE8}">
          <p14:sldIdLst>
            <p14:sldId id="275"/>
            <p14:sldId id="276"/>
            <p14:sldId id="277"/>
          </p14:sldIdLst>
        </p14:section>
        <p14:section name="Results" id="{B26F0505-44D8-4C24-8D0C-F76E5FCD5D88}">
          <p14:sldIdLst>
            <p14:sldId id="281"/>
            <p14:sldId id="282"/>
          </p14:sldIdLst>
        </p14:section>
        <p14:section name="Plots full dataset" id="{9B124E47-57BF-4BE0-B99D-38084B7CA42E}">
          <p14:sldIdLst>
            <p14:sldId id="278"/>
            <p14:sldId id="283"/>
            <p14:sldId id="284"/>
            <p14:sldId id="285"/>
            <p14:sldId id="286"/>
          </p14:sldIdLst>
        </p14:section>
        <p14:section name="R2 vs lag" id="{9AF4DDF7-9AC7-4E36-9194-03FD3ECAE82D}">
          <p14:sldIdLst>
            <p14:sldId id="309"/>
            <p14:sldId id="311"/>
            <p14:sldId id="312"/>
          </p14:sldIdLst>
        </p14:section>
        <p14:section name="Plot small dataset" id="{8FAC161C-CD83-4D06-B8EF-E0F86F9C7F91}">
          <p14:sldIdLst>
            <p14:sldId id="287"/>
            <p14:sldId id="288"/>
            <p14:sldId id="289"/>
            <p14:sldId id="290"/>
            <p14:sldId id="291"/>
          </p14:sldIdLst>
        </p14:section>
        <p14:section name="Full log" id="{861C0259-0F75-4C15-8787-DCDF311A8B7C}">
          <p14:sldIdLst>
            <p14:sldId id="293"/>
            <p14:sldId id="294"/>
            <p14:sldId id="295"/>
            <p14:sldId id="296"/>
            <p14:sldId id="297"/>
          </p14:sldIdLst>
        </p14:section>
        <p14:section name="Small log" id="{39DFF70E-301B-4ECC-9A70-D9F978B669AC}">
          <p14:sldIdLst>
            <p14:sldId id="298"/>
            <p14:sldId id="299"/>
            <p14:sldId id="300"/>
            <p14:sldId id="301"/>
            <p14:sldId id="302"/>
          </p14:sldIdLst>
        </p14:section>
        <p14:section name="Preprocessing effect" id="{5F8CE524-B575-4341-81ED-EE5934B42BE7}">
          <p14:sldIdLst>
            <p14:sldId id="307"/>
            <p14:sldId id="310"/>
            <p14:sldId id="305"/>
            <p14:sldId id="308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6" autoAdjust="0"/>
    <p:restoredTop sz="94599" autoAdjust="0"/>
  </p:normalViewPr>
  <p:slideViewPr>
    <p:cSldViewPr>
      <p:cViewPr>
        <p:scale>
          <a:sx n="150" d="100"/>
          <a:sy n="150" d="100"/>
        </p:scale>
        <p:origin x="-2328" y="-2741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5/3/2022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5/3/2022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5/3/2022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Baseline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2B3D1-3174-439C-AA55-EDB23A70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k-fold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0CB2A-3DF8-4EFD-8713-3F063F4ED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to use the </a:t>
            </a:r>
            <a:r>
              <a:rPr lang="en-US" i="1" dirty="0"/>
              <a:t>whole </a:t>
            </a:r>
            <a:r>
              <a:rPr lang="en-US" dirty="0"/>
              <a:t>dataset as validation once</a:t>
            </a:r>
          </a:p>
          <a:p>
            <a:r>
              <a:rPr lang="en-US" dirty="0"/>
              <a:t>Give a better statistical sense of model performance</a:t>
            </a:r>
          </a:p>
          <a:p>
            <a:r>
              <a:rPr lang="en-US" dirty="0"/>
              <a:t>Con: Does not show if any shift in dataset are present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C6A2695-B15A-4835-89EA-D70D1FB98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2" y="3789040"/>
            <a:ext cx="8601075" cy="2514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2113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2B3D1-3174-439C-AA55-EDB23A70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k-fold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0CB2A-3DF8-4EFD-8713-3F063F4ED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to use more data for training:</a:t>
            </a:r>
          </a:p>
          <a:p>
            <a:pPr lvl="1"/>
            <a:r>
              <a:rPr lang="en-US" dirty="0"/>
              <a:t>When data is limited, allows to use most of it to training while keeping a statistically relevant validation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6FFD282-2C40-4B5A-869A-4E9FB0263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092" y="3140968"/>
            <a:ext cx="5800725" cy="3171825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rnd">
            <a:solidFill>
              <a:schemeClr val="accent3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4993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5D63D-0BAF-49E8-AA2A-E8FFAF759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Assumption necessary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84ECB-7F24-44E1-9A74-75C982D3B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/>
          <a:p>
            <a:r>
              <a:rPr lang="en-US" dirty="0"/>
              <a:t>The distribution is time independent:</a:t>
            </a:r>
          </a:p>
          <a:p>
            <a:pPr lvl="1"/>
            <a:r>
              <a:rPr lang="en-US" sz="2400" dirty="0"/>
              <a:t>The dynamics driving the planktons are not drastically changing over the years</a:t>
            </a:r>
          </a:p>
          <a:p>
            <a:pPr lvl="2"/>
            <a:r>
              <a:rPr lang="en-US" sz="2400" dirty="0"/>
              <a:t>Effects of climate change are negligible</a:t>
            </a:r>
          </a:p>
          <a:p>
            <a:pPr lvl="2"/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0BE897-C726-20C6-8F92-813A7B732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0556" y="2060848"/>
            <a:ext cx="4419598" cy="23066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2099E0-82CB-6974-8F1D-1A58DBBE3876}"/>
              </a:ext>
            </a:extLst>
          </p:cNvPr>
          <p:cNvSpPr txBox="1"/>
          <p:nvPr/>
        </p:nvSpPr>
        <p:spPr>
          <a:xfrm>
            <a:off x="7318548" y="4509120"/>
            <a:ext cx="3960440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Note that some folds are more </a:t>
            </a:r>
            <a:r>
              <a:rPr lang="en-US" sz="1400" dirty="0" err="1"/>
              <a:t>difficults</a:t>
            </a:r>
            <a:r>
              <a:rPr lang="en-US" sz="1400" dirty="0"/>
              <a:t> than other to fit, causing the variance of the validation results to be high. </a:t>
            </a:r>
          </a:p>
        </p:txBody>
      </p:sp>
    </p:spTree>
    <p:extLst>
      <p:ext uri="{BB962C8B-B14F-4D97-AF65-F5344CB8AC3E}">
        <p14:creationId xmlns:p14="http://schemas.microsoft.com/office/powerpoint/2010/main" val="322165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56FD4-0180-88A0-ADFB-1A6335BC5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Influence of the number of folds on different models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1A5A688F-8736-5E1F-72EC-EB1225D71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5793" y="1905000"/>
            <a:ext cx="7357242" cy="42672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09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F97A-27B5-48ED-89C5-001F1253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8B726-C1D2-4EF7-9F4A-32A355C0A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Intuitively, the similarity of the true data and prediction is seen as the shortest distance between the two curves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B342D90-8FF5-49F9-A72E-ACF45BFB35AB}"/>
              </a:ext>
            </a:extLst>
          </p:cNvPr>
          <p:cNvSpPr/>
          <p:nvPr/>
        </p:nvSpPr>
        <p:spPr>
          <a:xfrm>
            <a:off x="2041236" y="3374992"/>
            <a:ext cx="8294255" cy="1488010"/>
          </a:xfrm>
          <a:custGeom>
            <a:avLst/>
            <a:gdLst>
              <a:gd name="connsiteX0" fmla="*/ 0 w 8294255"/>
              <a:gd name="connsiteY0" fmla="*/ 679772 h 1488010"/>
              <a:gd name="connsiteX1" fmla="*/ 489528 w 8294255"/>
              <a:gd name="connsiteY1" fmla="*/ 42463 h 1488010"/>
              <a:gd name="connsiteX2" fmla="*/ 2179782 w 8294255"/>
              <a:gd name="connsiteY2" fmla="*/ 689008 h 1488010"/>
              <a:gd name="connsiteX3" fmla="*/ 3860800 w 8294255"/>
              <a:gd name="connsiteY3" fmla="*/ 14753 h 1488010"/>
              <a:gd name="connsiteX4" fmla="*/ 5818909 w 8294255"/>
              <a:gd name="connsiteY4" fmla="*/ 1483335 h 1488010"/>
              <a:gd name="connsiteX5" fmla="*/ 8294255 w 8294255"/>
              <a:gd name="connsiteY5" fmla="*/ 513517 h 1488010"/>
              <a:gd name="connsiteX6" fmla="*/ 8294255 w 8294255"/>
              <a:gd name="connsiteY6" fmla="*/ 513517 h 1488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94255" h="1488010">
                <a:moveTo>
                  <a:pt x="0" y="679772"/>
                </a:moveTo>
                <a:cubicBezTo>
                  <a:pt x="63115" y="360348"/>
                  <a:pt x="126231" y="40924"/>
                  <a:pt x="489528" y="42463"/>
                </a:cubicBezTo>
                <a:cubicBezTo>
                  <a:pt x="852825" y="44002"/>
                  <a:pt x="1617903" y="693626"/>
                  <a:pt x="2179782" y="689008"/>
                </a:cubicBezTo>
                <a:cubicBezTo>
                  <a:pt x="2741661" y="684390"/>
                  <a:pt x="3254279" y="-117635"/>
                  <a:pt x="3860800" y="14753"/>
                </a:cubicBezTo>
                <a:cubicBezTo>
                  <a:pt x="4467321" y="147141"/>
                  <a:pt x="5080000" y="1400208"/>
                  <a:pt x="5818909" y="1483335"/>
                </a:cubicBezTo>
                <a:cubicBezTo>
                  <a:pt x="6557818" y="1566462"/>
                  <a:pt x="8294255" y="513517"/>
                  <a:pt x="8294255" y="513517"/>
                </a:cubicBezTo>
                <a:lnTo>
                  <a:pt x="8294255" y="513517"/>
                </a:lnTo>
              </a:path>
            </a:pathLst>
          </a:cu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FADCF43-6FC2-4887-84AB-477EB2E318E8}"/>
              </a:ext>
            </a:extLst>
          </p:cNvPr>
          <p:cNvSpPr/>
          <p:nvPr/>
        </p:nvSpPr>
        <p:spPr>
          <a:xfrm>
            <a:off x="2179782" y="3403781"/>
            <a:ext cx="8054109" cy="1633848"/>
          </a:xfrm>
          <a:custGeom>
            <a:avLst/>
            <a:gdLst>
              <a:gd name="connsiteX0" fmla="*/ 0 w 8054109"/>
              <a:gd name="connsiteY0" fmla="*/ 872655 h 1633848"/>
              <a:gd name="connsiteX1" fmla="*/ 397163 w 8054109"/>
              <a:gd name="connsiteY1" fmla="*/ 244583 h 1633848"/>
              <a:gd name="connsiteX2" fmla="*/ 2041236 w 8054109"/>
              <a:gd name="connsiteY2" fmla="*/ 438546 h 1633848"/>
              <a:gd name="connsiteX3" fmla="*/ 3583709 w 8054109"/>
              <a:gd name="connsiteY3" fmla="*/ 41383 h 1633848"/>
              <a:gd name="connsiteX4" fmla="*/ 5310909 w 8054109"/>
              <a:gd name="connsiteY4" fmla="*/ 1611564 h 1633848"/>
              <a:gd name="connsiteX5" fmla="*/ 6982691 w 8054109"/>
              <a:gd name="connsiteY5" fmla="*/ 928074 h 1633848"/>
              <a:gd name="connsiteX6" fmla="*/ 8054109 w 8054109"/>
              <a:gd name="connsiteY6" fmla="*/ 392364 h 1633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54109" h="1633848">
                <a:moveTo>
                  <a:pt x="0" y="872655"/>
                </a:moveTo>
                <a:cubicBezTo>
                  <a:pt x="28478" y="594794"/>
                  <a:pt x="56957" y="316934"/>
                  <a:pt x="397163" y="244583"/>
                </a:cubicBezTo>
                <a:cubicBezTo>
                  <a:pt x="737369" y="172232"/>
                  <a:pt x="1510145" y="472413"/>
                  <a:pt x="2041236" y="438546"/>
                </a:cubicBezTo>
                <a:cubicBezTo>
                  <a:pt x="2572327" y="404679"/>
                  <a:pt x="3038764" y="-154120"/>
                  <a:pt x="3583709" y="41383"/>
                </a:cubicBezTo>
                <a:cubicBezTo>
                  <a:pt x="4128655" y="236886"/>
                  <a:pt x="4744412" y="1463782"/>
                  <a:pt x="5310909" y="1611564"/>
                </a:cubicBezTo>
                <a:cubicBezTo>
                  <a:pt x="5877406" y="1759346"/>
                  <a:pt x="6525491" y="1131274"/>
                  <a:pt x="6982691" y="928074"/>
                </a:cubicBezTo>
                <a:cubicBezTo>
                  <a:pt x="7439891" y="724874"/>
                  <a:pt x="7747000" y="558619"/>
                  <a:pt x="8054109" y="392364"/>
                </a:cubicBezTo>
              </a:path>
            </a:pathLst>
          </a:cu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4F20A8-1056-4C8D-A540-2095325DA6AF}"/>
              </a:ext>
            </a:extLst>
          </p:cNvPr>
          <p:cNvCxnSpPr>
            <a:cxnSpLocks/>
          </p:cNvCxnSpPr>
          <p:nvPr/>
        </p:nvCxnSpPr>
        <p:spPr>
          <a:xfrm flipH="1" flipV="1">
            <a:off x="2133972" y="3645024"/>
            <a:ext cx="216024" cy="1440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236F2C-D626-4420-B658-817CC6ABD0EC}"/>
              </a:ext>
            </a:extLst>
          </p:cNvPr>
          <p:cNvCxnSpPr>
            <a:cxnSpLocks/>
          </p:cNvCxnSpPr>
          <p:nvPr/>
        </p:nvCxnSpPr>
        <p:spPr>
          <a:xfrm flipH="1">
            <a:off x="6291964" y="3735505"/>
            <a:ext cx="144016" cy="1440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197EAF-51ED-46EF-ACB3-59D8A171B1BC}"/>
              </a:ext>
            </a:extLst>
          </p:cNvPr>
          <p:cNvCxnSpPr>
            <a:cxnSpLocks/>
          </p:cNvCxnSpPr>
          <p:nvPr/>
        </p:nvCxnSpPr>
        <p:spPr>
          <a:xfrm flipH="1">
            <a:off x="7030516" y="4525818"/>
            <a:ext cx="192320" cy="1993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5E8824-15F3-4C78-9F44-673C1EDD1A49}"/>
              </a:ext>
            </a:extLst>
          </p:cNvPr>
          <p:cNvCxnSpPr>
            <a:cxnSpLocks/>
          </p:cNvCxnSpPr>
          <p:nvPr/>
        </p:nvCxnSpPr>
        <p:spPr>
          <a:xfrm>
            <a:off x="9838828" y="4005064"/>
            <a:ext cx="72008" cy="1273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D43FB48-5421-49BD-956F-3F8856371205}"/>
              </a:ext>
            </a:extLst>
          </p:cNvPr>
          <p:cNvSpPr txBox="1"/>
          <p:nvPr/>
        </p:nvSpPr>
        <p:spPr>
          <a:xfrm>
            <a:off x="2422004" y="4725144"/>
            <a:ext cx="1343638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True data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Prediction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Intuitive error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521ED8-0340-4F7C-808A-C3780468B7E5}"/>
              </a:ext>
            </a:extLst>
          </p:cNvPr>
          <p:cNvCxnSpPr/>
          <p:nvPr/>
        </p:nvCxnSpPr>
        <p:spPr>
          <a:xfrm>
            <a:off x="2277988" y="4869160"/>
            <a:ext cx="216024" cy="0"/>
          </a:xfrm>
          <a:prstGeom prst="line">
            <a:avLst/>
          </a:prstGeom>
          <a:ln w="28575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FE91EE-2E96-49BE-8D20-806F2C989660}"/>
              </a:ext>
            </a:extLst>
          </p:cNvPr>
          <p:cNvCxnSpPr/>
          <p:nvPr/>
        </p:nvCxnSpPr>
        <p:spPr>
          <a:xfrm>
            <a:off x="2277988" y="5085184"/>
            <a:ext cx="216024" cy="0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02A55A-5B0E-4DC5-A2CA-9093199AC712}"/>
              </a:ext>
            </a:extLst>
          </p:cNvPr>
          <p:cNvCxnSpPr/>
          <p:nvPr/>
        </p:nvCxnSpPr>
        <p:spPr>
          <a:xfrm>
            <a:off x="2277988" y="5301208"/>
            <a:ext cx="216024" cy="0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55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F97A-27B5-48ED-89C5-001F1253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8B726-C1D2-4EF7-9F4A-32A355C0A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forecasting however, only the vertical error is important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B342D90-8FF5-49F9-A72E-ACF45BFB35AB}"/>
              </a:ext>
            </a:extLst>
          </p:cNvPr>
          <p:cNvSpPr/>
          <p:nvPr/>
        </p:nvSpPr>
        <p:spPr>
          <a:xfrm>
            <a:off x="2041236" y="3374992"/>
            <a:ext cx="8294255" cy="1488010"/>
          </a:xfrm>
          <a:custGeom>
            <a:avLst/>
            <a:gdLst>
              <a:gd name="connsiteX0" fmla="*/ 0 w 8294255"/>
              <a:gd name="connsiteY0" fmla="*/ 679772 h 1488010"/>
              <a:gd name="connsiteX1" fmla="*/ 489528 w 8294255"/>
              <a:gd name="connsiteY1" fmla="*/ 42463 h 1488010"/>
              <a:gd name="connsiteX2" fmla="*/ 2179782 w 8294255"/>
              <a:gd name="connsiteY2" fmla="*/ 689008 h 1488010"/>
              <a:gd name="connsiteX3" fmla="*/ 3860800 w 8294255"/>
              <a:gd name="connsiteY3" fmla="*/ 14753 h 1488010"/>
              <a:gd name="connsiteX4" fmla="*/ 5818909 w 8294255"/>
              <a:gd name="connsiteY4" fmla="*/ 1483335 h 1488010"/>
              <a:gd name="connsiteX5" fmla="*/ 8294255 w 8294255"/>
              <a:gd name="connsiteY5" fmla="*/ 513517 h 1488010"/>
              <a:gd name="connsiteX6" fmla="*/ 8294255 w 8294255"/>
              <a:gd name="connsiteY6" fmla="*/ 513517 h 1488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94255" h="1488010">
                <a:moveTo>
                  <a:pt x="0" y="679772"/>
                </a:moveTo>
                <a:cubicBezTo>
                  <a:pt x="63115" y="360348"/>
                  <a:pt x="126231" y="40924"/>
                  <a:pt x="489528" y="42463"/>
                </a:cubicBezTo>
                <a:cubicBezTo>
                  <a:pt x="852825" y="44002"/>
                  <a:pt x="1617903" y="693626"/>
                  <a:pt x="2179782" y="689008"/>
                </a:cubicBezTo>
                <a:cubicBezTo>
                  <a:pt x="2741661" y="684390"/>
                  <a:pt x="3254279" y="-117635"/>
                  <a:pt x="3860800" y="14753"/>
                </a:cubicBezTo>
                <a:cubicBezTo>
                  <a:pt x="4467321" y="147141"/>
                  <a:pt x="5080000" y="1400208"/>
                  <a:pt x="5818909" y="1483335"/>
                </a:cubicBezTo>
                <a:cubicBezTo>
                  <a:pt x="6557818" y="1566462"/>
                  <a:pt x="8294255" y="513517"/>
                  <a:pt x="8294255" y="513517"/>
                </a:cubicBezTo>
                <a:lnTo>
                  <a:pt x="8294255" y="513517"/>
                </a:lnTo>
              </a:path>
            </a:pathLst>
          </a:cu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FADCF43-6FC2-4887-84AB-477EB2E318E8}"/>
              </a:ext>
            </a:extLst>
          </p:cNvPr>
          <p:cNvSpPr/>
          <p:nvPr/>
        </p:nvSpPr>
        <p:spPr>
          <a:xfrm>
            <a:off x="2179782" y="3403781"/>
            <a:ext cx="8054109" cy="1633848"/>
          </a:xfrm>
          <a:custGeom>
            <a:avLst/>
            <a:gdLst>
              <a:gd name="connsiteX0" fmla="*/ 0 w 8054109"/>
              <a:gd name="connsiteY0" fmla="*/ 872655 h 1633848"/>
              <a:gd name="connsiteX1" fmla="*/ 397163 w 8054109"/>
              <a:gd name="connsiteY1" fmla="*/ 244583 h 1633848"/>
              <a:gd name="connsiteX2" fmla="*/ 2041236 w 8054109"/>
              <a:gd name="connsiteY2" fmla="*/ 438546 h 1633848"/>
              <a:gd name="connsiteX3" fmla="*/ 3583709 w 8054109"/>
              <a:gd name="connsiteY3" fmla="*/ 41383 h 1633848"/>
              <a:gd name="connsiteX4" fmla="*/ 5310909 w 8054109"/>
              <a:gd name="connsiteY4" fmla="*/ 1611564 h 1633848"/>
              <a:gd name="connsiteX5" fmla="*/ 6982691 w 8054109"/>
              <a:gd name="connsiteY5" fmla="*/ 928074 h 1633848"/>
              <a:gd name="connsiteX6" fmla="*/ 8054109 w 8054109"/>
              <a:gd name="connsiteY6" fmla="*/ 392364 h 1633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54109" h="1633848">
                <a:moveTo>
                  <a:pt x="0" y="872655"/>
                </a:moveTo>
                <a:cubicBezTo>
                  <a:pt x="28478" y="594794"/>
                  <a:pt x="56957" y="316934"/>
                  <a:pt x="397163" y="244583"/>
                </a:cubicBezTo>
                <a:cubicBezTo>
                  <a:pt x="737369" y="172232"/>
                  <a:pt x="1510145" y="472413"/>
                  <a:pt x="2041236" y="438546"/>
                </a:cubicBezTo>
                <a:cubicBezTo>
                  <a:pt x="2572327" y="404679"/>
                  <a:pt x="3038764" y="-154120"/>
                  <a:pt x="3583709" y="41383"/>
                </a:cubicBezTo>
                <a:cubicBezTo>
                  <a:pt x="4128655" y="236886"/>
                  <a:pt x="4744412" y="1463782"/>
                  <a:pt x="5310909" y="1611564"/>
                </a:cubicBezTo>
                <a:cubicBezTo>
                  <a:pt x="5877406" y="1759346"/>
                  <a:pt x="6525491" y="1131274"/>
                  <a:pt x="6982691" y="928074"/>
                </a:cubicBezTo>
                <a:cubicBezTo>
                  <a:pt x="7439891" y="724874"/>
                  <a:pt x="7747000" y="558619"/>
                  <a:pt x="8054109" y="392364"/>
                </a:cubicBezTo>
              </a:path>
            </a:pathLst>
          </a:cu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4F20A8-1056-4C8D-A540-2095325DA6AF}"/>
              </a:ext>
            </a:extLst>
          </p:cNvPr>
          <p:cNvCxnSpPr>
            <a:cxnSpLocks/>
          </p:cNvCxnSpPr>
          <p:nvPr/>
        </p:nvCxnSpPr>
        <p:spPr>
          <a:xfrm flipV="1">
            <a:off x="2349996" y="3429000"/>
            <a:ext cx="0" cy="360040"/>
          </a:xfrm>
          <a:prstGeom prst="straightConnector1">
            <a:avLst/>
          </a:prstGeom>
          <a:ln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236F2C-D626-4420-B658-817CC6ABD0EC}"/>
              </a:ext>
            </a:extLst>
          </p:cNvPr>
          <p:cNvCxnSpPr>
            <a:cxnSpLocks/>
          </p:cNvCxnSpPr>
          <p:nvPr/>
        </p:nvCxnSpPr>
        <p:spPr>
          <a:xfrm>
            <a:off x="6291964" y="3573016"/>
            <a:ext cx="0" cy="306505"/>
          </a:xfrm>
          <a:prstGeom prst="straightConnector1">
            <a:avLst/>
          </a:prstGeom>
          <a:ln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197EAF-51ED-46EF-ACB3-59D8A171B1BC}"/>
              </a:ext>
            </a:extLst>
          </p:cNvPr>
          <p:cNvCxnSpPr>
            <a:cxnSpLocks/>
          </p:cNvCxnSpPr>
          <p:nvPr/>
        </p:nvCxnSpPr>
        <p:spPr>
          <a:xfrm>
            <a:off x="7019636" y="4322618"/>
            <a:ext cx="0" cy="402526"/>
          </a:xfrm>
          <a:prstGeom prst="straightConnector1">
            <a:avLst/>
          </a:prstGeom>
          <a:ln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5E8824-15F3-4C78-9F44-673C1EDD1A49}"/>
              </a:ext>
            </a:extLst>
          </p:cNvPr>
          <p:cNvCxnSpPr>
            <a:cxnSpLocks/>
          </p:cNvCxnSpPr>
          <p:nvPr/>
        </p:nvCxnSpPr>
        <p:spPr>
          <a:xfrm>
            <a:off x="9838828" y="4005064"/>
            <a:ext cx="7136" cy="169772"/>
          </a:xfrm>
          <a:prstGeom prst="straightConnector1">
            <a:avLst/>
          </a:prstGeom>
          <a:ln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D43FB48-5421-49BD-956F-3F8856371205}"/>
              </a:ext>
            </a:extLst>
          </p:cNvPr>
          <p:cNvSpPr txBox="1"/>
          <p:nvPr/>
        </p:nvSpPr>
        <p:spPr>
          <a:xfrm>
            <a:off x="2422004" y="4725144"/>
            <a:ext cx="1058303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True data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Prediction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True error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521ED8-0340-4F7C-808A-C3780468B7E5}"/>
              </a:ext>
            </a:extLst>
          </p:cNvPr>
          <p:cNvCxnSpPr/>
          <p:nvPr/>
        </p:nvCxnSpPr>
        <p:spPr>
          <a:xfrm>
            <a:off x="2277988" y="4869160"/>
            <a:ext cx="216024" cy="0"/>
          </a:xfrm>
          <a:prstGeom prst="line">
            <a:avLst/>
          </a:prstGeom>
          <a:ln w="28575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FE91EE-2E96-49BE-8D20-806F2C989660}"/>
              </a:ext>
            </a:extLst>
          </p:cNvPr>
          <p:cNvCxnSpPr/>
          <p:nvPr/>
        </p:nvCxnSpPr>
        <p:spPr>
          <a:xfrm>
            <a:off x="2277988" y="5085184"/>
            <a:ext cx="216024" cy="0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02A55A-5B0E-4DC5-A2CA-9093199AC712}"/>
              </a:ext>
            </a:extLst>
          </p:cNvPr>
          <p:cNvCxnSpPr/>
          <p:nvPr/>
        </p:nvCxnSpPr>
        <p:spPr>
          <a:xfrm>
            <a:off x="2277988" y="5301208"/>
            <a:ext cx="216024" cy="0"/>
          </a:xfrm>
          <a:prstGeom prst="line">
            <a:avLst/>
          </a:prstGeom>
          <a:ln w="28575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D80A94A-9EC2-470F-A40C-9FD19E2F2DC8}"/>
              </a:ext>
            </a:extLst>
          </p:cNvPr>
          <p:cNvSpPr txBox="1"/>
          <p:nvPr/>
        </p:nvSpPr>
        <p:spPr>
          <a:xfrm>
            <a:off x="7462565" y="5517232"/>
            <a:ext cx="324035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Several published paper have used this trick without acknowledging it</a:t>
            </a:r>
          </a:p>
        </p:txBody>
      </p:sp>
    </p:spTree>
    <p:extLst>
      <p:ext uri="{BB962C8B-B14F-4D97-AF65-F5344CB8AC3E}">
        <p14:creationId xmlns:p14="http://schemas.microsoft.com/office/powerpoint/2010/main" val="189554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90CF-0958-4D99-8595-0DCAD0D6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D5E99-EF56-446A-A77D-248968324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fit in fold 0 (blue) is way worse than the one of fold 2 (green)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F2F5E9E-ED29-4930-9047-819CF1F66D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"/>
          <a:stretch/>
        </p:blipFill>
        <p:spPr bwMode="auto">
          <a:xfrm>
            <a:off x="1773932" y="2708920"/>
            <a:ext cx="9443164" cy="2874640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accent3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1737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8836C-7DDE-7E3E-7C37-95FCFB09D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0E66D-12B5-8456-A4D3-C454F0113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a lag of 5 days, the models have the following r2 (trained with all the 100 variables):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5F15E6-C607-6EBC-ABE5-F4A499534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394290"/>
              </p:ext>
            </p:extLst>
          </p:nvPr>
        </p:nvGraphicFramePr>
        <p:xfrm>
          <a:off x="1917948" y="2636912"/>
          <a:ext cx="7347634" cy="4079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100882075"/>
                    </a:ext>
                  </a:extLst>
                </a:gridCol>
                <a:gridCol w="1937970">
                  <a:extLst>
                    <a:ext uri="{9D8B030D-6E8A-4147-A177-3AD203B41FA5}">
                      <a16:colId xmlns:a16="http://schemas.microsoft.com/office/drawing/2014/main" val="1959825325"/>
                    </a:ext>
                  </a:extLst>
                </a:gridCol>
                <a:gridCol w="1406408">
                  <a:extLst>
                    <a:ext uri="{9D8B030D-6E8A-4147-A177-3AD203B41FA5}">
                      <a16:colId xmlns:a16="http://schemas.microsoft.com/office/drawing/2014/main" val="2689063358"/>
                    </a:ext>
                  </a:extLst>
                </a:gridCol>
                <a:gridCol w="877545">
                  <a:extLst>
                    <a:ext uri="{9D8B030D-6E8A-4147-A177-3AD203B41FA5}">
                      <a16:colId xmlns:a16="http://schemas.microsoft.com/office/drawing/2014/main" val="754403372"/>
                    </a:ext>
                  </a:extLst>
                </a:gridCol>
                <a:gridCol w="1469527">
                  <a:extLst>
                    <a:ext uri="{9D8B030D-6E8A-4147-A177-3AD203B41FA5}">
                      <a16:colId xmlns:a16="http://schemas.microsoft.com/office/drawing/2014/main" val="1790053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181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Copy-paste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Chlorophyll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244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Aphanizomenon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1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Markov 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Chlorophyll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74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Aphanizomenon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-1860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606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Markov 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Chlorophyll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04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Aphanizomenon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49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Non-Markov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Chlorophyll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467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Aphanizomenon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-14.46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965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Chlorophyll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497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Aphanizomenon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035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23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8836C-7DDE-7E3E-7C37-95FCFB09D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0E66D-12B5-8456-A4D3-C454F0113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a lag of 5 days, the models have the following r2 (trained on a small subset of 14 variables):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5F15E6-C607-6EBC-ABE5-F4A499534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973669"/>
              </p:ext>
            </p:extLst>
          </p:nvPr>
        </p:nvGraphicFramePr>
        <p:xfrm>
          <a:off x="1917948" y="2636912"/>
          <a:ext cx="7347634" cy="4079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100882075"/>
                    </a:ext>
                  </a:extLst>
                </a:gridCol>
                <a:gridCol w="1937970">
                  <a:extLst>
                    <a:ext uri="{9D8B030D-6E8A-4147-A177-3AD203B41FA5}">
                      <a16:colId xmlns:a16="http://schemas.microsoft.com/office/drawing/2014/main" val="1959825325"/>
                    </a:ext>
                  </a:extLst>
                </a:gridCol>
                <a:gridCol w="1406408">
                  <a:extLst>
                    <a:ext uri="{9D8B030D-6E8A-4147-A177-3AD203B41FA5}">
                      <a16:colId xmlns:a16="http://schemas.microsoft.com/office/drawing/2014/main" val="2689063358"/>
                    </a:ext>
                  </a:extLst>
                </a:gridCol>
                <a:gridCol w="877545">
                  <a:extLst>
                    <a:ext uri="{9D8B030D-6E8A-4147-A177-3AD203B41FA5}">
                      <a16:colId xmlns:a16="http://schemas.microsoft.com/office/drawing/2014/main" val="754403372"/>
                    </a:ext>
                  </a:extLst>
                </a:gridCol>
                <a:gridCol w="1469527">
                  <a:extLst>
                    <a:ext uri="{9D8B030D-6E8A-4147-A177-3AD203B41FA5}">
                      <a16:colId xmlns:a16="http://schemas.microsoft.com/office/drawing/2014/main" val="1790053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181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Copy-paste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Chlorophyll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244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Aphanizomenon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1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Markov 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Chlorophyll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74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Aphanizomenon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606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Markov 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Chlorophyll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04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Aphanizomenon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49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Non-Markov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Chlorophyll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467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Aphanizomenon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965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Chlorophyll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497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Aphanizomenon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-29.45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035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428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E17C-5DCD-4FC2-9181-B474A6F5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Copy paste (lag = 5 days)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28276741-3825-3E8F-1D45-538823786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41381" y="1905000"/>
            <a:ext cx="5506065" cy="42672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82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baseline models: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past</a:t>
            </a:r>
          </a:p>
          <a:p>
            <a:r>
              <a:rPr lang="en-US" dirty="0"/>
              <a:t>Markovian</a:t>
            </a:r>
          </a:p>
          <a:p>
            <a:r>
              <a:rPr lang="en-US" dirty="0"/>
              <a:t>Non-</a:t>
            </a:r>
            <a:r>
              <a:rPr lang="en-US" dirty="0" err="1"/>
              <a:t>markovian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E17C-5DCD-4FC2-9181-B474A6F5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Markov linear(lag = 5 days)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FE65261-4998-A88A-E20C-9C0B2683B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67769" y="1905000"/>
            <a:ext cx="5453290" cy="42672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166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E17C-5DCD-4FC2-9181-B474A6F5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Markov lasso(lag = 5 days)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F4EEAF2-E139-8127-8DB6-484AA2857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41381" y="1905000"/>
            <a:ext cx="5506065" cy="42672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98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E17C-5DCD-4FC2-9181-B474A6F5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Non-Markov (lag = 5 days)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A465CA4-549D-3089-A6A8-1F36EBBE0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41381" y="1905000"/>
            <a:ext cx="5506065" cy="42672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077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E17C-5DCD-4FC2-9181-B474A6F5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Random forest (lag = 5 days)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058B7B9-AA90-7213-A2C3-41CFC9439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41381" y="1905000"/>
            <a:ext cx="5506065" cy="42672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24C107-B6D5-5062-6B6F-3FC3D2103D41}"/>
              </a:ext>
            </a:extLst>
          </p:cNvPr>
          <p:cNvSpPr txBox="1"/>
          <p:nvPr/>
        </p:nvSpPr>
        <p:spPr>
          <a:xfrm>
            <a:off x="9550796" y="4869160"/>
            <a:ext cx="2160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Sorry for the misleading name, the random forest are </a:t>
            </a:r>
            <a:r>
              <a:rPr lang="en-US" sz="2400" dirty="0" err="1"/>
              <a:t>markovian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5088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8739-A265-A30A-1EF1-6A1C92D4F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Full </a:t>
            </a:r>
            <a:r>
              <a:rPr lang="en-US" dirty="0" err="1"/>
              <a:t>dset</a:t>
            </a:r>
            <a:r>
              <a:rPr lang="en-US" dirty="0"/>
              <a:t>, linear</a:t>
            </a:r>
          </a:p>
        </p:txBody>
      </p:sp>
      <p:pic>
        <p:nvPicPr>
          <p:cNvPr id="28674" name="Picture 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BD47D71A-6F2D-ACB1-48BC-60A0BF8275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6142" y="1905000"/>
            <a:ext cx="8936544" cy="42672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7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458FA-A8FE-31FA-E6BE-F6F0549A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Small </a:t>
            </a:r>
            <a:r>
              <a:rPr lang="en-US" dirty="0" err="1"/>
              <a:t>dset</a:t>
            </a:r>
            <a:r>
              <a:rPr lang="en-US" dirty="0"/>
              <a:t>, log scale</a:t>
            </a:r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23E05F16-79A9-7857-5563-F0628BDAB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2414" y="3569970"/>
            <a:ext cx="9144000" cy="93726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40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7446A-82FD-262A-E5CB-D0E27F0EF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Small </a:t>
            </a:r>
            <a:r>
              <a:rPr lang="en-US" dirty="0" err="1"/>
              <a:t>dset</a:t>
            </a:r>
            <a:r>
              <a:rPr lang="en-US" dirty="0"/>
              <a:t>, linear</a:t>
            </a:r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65387475-42B7-75E1-FE16-67610089F9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2413" y="3570296"/>
            <a:ext cx="9144000" cy="93660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89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E17C-5DCD-4FC2-9181-B474A6F5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Copy paste (lag = 5 days)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FDA7C01-A7AD-C124-4864-8E38F881E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41381" y="1905000"/>
            <a:ext cx="5506065" cy="42672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91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E17C-5DCD-4FC2-9181-B474A6F5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Markov linear(lag = 5 days)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FB76336-EC91-7485-6725-CFCC9687E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41381" y="1905000"/>
            <a:ext cx="5506065" cy="42672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364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E17C-5DCD-4FC2-9181-B474A6F5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Markov lasso(lag = 5 days)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6790FF4-A1A6-DD3B-302F-BF8B92678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41381" y="1905000"/>
            <a:ext cx="5506065" cy="42672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73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ED91-9918-4B19-8442-22D06C9C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past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02B6-C8A6-4CBD-B0A0-9ED96AA1C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and easy: </a:t>
            </a:r>
          </a:p>
          <a:p>
            <a:pPr lvl="1"/>
            <a:r>
              <a:rPr lang="en-US" dirty="0"/>
              <a:t>No learning needed</a:t>
            </a:r>
          </a:p>
          <a:p>
            <a:pPr lvl="1"/>
            <a:r>
              <a:rPr lang="en-US" dirty="0"/>
              <a:t>Just consider the system as static:</a:t>
            </a:r>
          </a:p>
          <a:p>
            <a:pPr marL="274320" lvl="1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524036-9438-4E3C-B0F9-0C8B396E1BFD}"/>
                  </a:ext>
                </a:extLst>
              </p:cNvPr>
              <p:cNvSpPr txBox="1"/>
              <p:nvPr/>
            </p:nvSpPr>
            <p:spPr>
              <a:xfrm>
                <a:off x="2349996" y="3356992"/>
                <a:ext cx="1938351" cy="535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524036-9438-4E3C-B0F9-0C8B396E1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996" y="3356992"/>
                <a:ext cx="1938351" cy="5355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27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E17C-5DCD-4FC2-9181-B474A6F5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Non-Markov (lag = 5 days)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2BC8573-5636-E95E-2A81-AE994BB03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41381" y="1905000"/>
            <a:ext cx="5506065" cy="42672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527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E17C-5DCD-4FC2-9181-B474A6F5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Random forest (lag = 5 days)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161FFD8-DB70-C0A7-4884-ACDC1D444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41381" y="1905000"/>
            <a:ext cx="5506065" cy="42672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158C3A-EB21-0658-F52E-D88367A036F6}"/>
              </a:ext>
            </a:extLst>
          </p:cNvPr>
          <p:cNvSpPr txBox="1"/>
          <p:nvPr/>
        </p:nvSpPr>
        <p:spPr>
          <a:xfrm>
            <a:off x="9550796" y="4869160"/>
            <a:ext cx="2160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Sorry for the misleading name, the random forest are </a:t>
            </a:r>
            <a:r>
              <a:rPr lang="en-US" sz="2400" dirty="0" err="1"/>
              <a:t>markovian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3239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E17C-5DCD-4FC2-9181-B474A6F5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Copy paste (lag = 5 days)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FDA7C01-A7AD-C124-4864-8E38F881E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41381" y="1905000"/>
            <a:ext cx="5506065" cy="42672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23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E17C-5DCD-4FC2-9181-B474A6F5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Markov linear(lag = 5 days)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FB76336-EC91-7485-6725-CFCC9687E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41381" y="1905000"/>
            <a:ext cx="5506065" cy="42672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916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E17C-5DCD-4FC2-9181-B474A6F5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Markov lasso(lag = 5 days)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6790FF4-A1A6-DD3B-302F-BF8B92678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41381" y="1905000"/>
            <a:ext cx="5506065" cy="42672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825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E17C-5DCD-4FC2-9181-B474A6F5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Non-Markov (lag = 5 days)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2BC8573-5636-E95E-2A81-AE994BB03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41381" y="1905000"/>
            <a:ext cx="5506065" cy="42672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420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E17C-5DCD-4FC2-9181-B474A6F5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Random forest (lag = 5 days)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161FFD8-DB70-C0A7-4884-ACDC1D444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41381" y="1905000"/>
            <a:ext cx="5506065" cy="42672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158C3A-EB21-0658-F52E-D88367A036F6}"/>
              </a:ext>
            </a:extLst>
          </p:cNvPr>
          <p:cNvSpPr txBox="1"/>
          <p:nvPr/>
        </p:nvSpPr>
        <p:spPr>
          <a:xfrm>
            <a:off x="9550796" y="4869160"/>
            <a:ext cx="2160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Sorry for the misleading name, the random forest are </a:t>
            </a:r>
            <a:r>
              <a:rPr lang="en-US" sz="2400" dirty="0" err="1"/>
              <a:t>markovian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5360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E17C-5DCD-4FC2-9181-B474A6F5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Copy paste (lag = 5 days)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77574017-3408-7A59-14D1-11D6F25E9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67769" y="1905000"/>
            <a:ext cx="5453290" cy="42672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36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E17C-5DCD-4FC2-9181-B474A6F5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Markov linear(lag = 5 days)</a:t>
            </a: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9E323D59-5EC8-AAFD-D63D-E26CD0B67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67769" y="1905000"/>
            <a:ext cx="5453290" cy="42672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969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E17C-5DCD-4FC2-9181-B474A6F5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Markov lasso(lag = 5 days)</a:t>
            </a:r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0B55D33C-0AB5-8A8B-2FDF-68999BF12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67769" y="1905000"/>
            <a:ext cx="5453290" cy="42672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329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F9D33-5B70-4DCE-97B5-4824A327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5E46D-7316-4501-BC76-B535676C9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that all the information needed is in the last time point</a:t>
            </a:r>
          </a:p>
          <a:p>
            <a:pPr lvl="1"/>
            <a:r>
              <a:rPr lang="en-US" dirty="0"/>
              <a:t>Quick learning needed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17559A-73DC-4F11-A739-B635CC9CEE4C}"/>
                  </a:ext>
                </a:extLst>
              </p:cNvPr>
              <p:cNvSpPr txBox="1"/>
              <p:nvPr/>
            </p:nvSpPr>
            <p:spPr>
              <a:xfrm>
                <a:off x="2322287" y="2922883"/>
                <a:ext cx="2199320" cy="535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17559A-73DC-4F11-A739-B635CC9CE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287" y="2922883"/>
                <a:ext cx="2199320" cy="5355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16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E17C-5DCD-4FC2-9181-B474A6F5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Non-Markov (lag = 5 days)</a:t>
            </a: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170CEDA9-1E2E-63A5-F8B1-EE35E1BAC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67769" y="1905000"/>
            <a:ext cx="5453290" cy="42672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536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E17C-5DCD-4FC2-9181-B474A6F5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Random forest (lag = 5 days)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1A4E476D-A3B0-55FB-3D11-764C7DEE2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67769" y="1905000"/>
            <a:ext cx="5453290" cy="42672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37BDFA-B79E-0884-946A-1BB35970C8CD}"/>
              </a:ext>
            </a:extLst>
          </p:cNvPr>
          <p:cNvSpPr txBox="1"/>
          <p:nvPr/>
        </p:nvSpPr>
        <p:spPr>
          <a:xfrm>
            <a:off x="9550796" y="4869160"/>
            <a:ext cx="2160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Sorry for the misleading name, the random forest are </a:t>
            </a:r>
            <a:r>
              <a:rPr lang="en-US" sz="2400" dirty="0" err="1"/>
              <a:t>markovian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2155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45086C-1804-120F-ADCC-87C2F2BA5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All models on linear scale and all keys:</a:t>
            </a: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95EBC825-EC1E-2D7C-A0F4-305995A9E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6142" y="1905000"/>
            <a:ext cx="8936544" cy="42672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237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233C-FA08-BC6E-4EF9-37A3A85C2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All models on linear scale and selected keys</a:t>
            </a:r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020ED616-5CB9-7A2A-1F06-31E447C8B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6142" y="1905000"/>
            <a:ext cx="8936544" cy="42672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64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45086C-1804-120F-ADCC-87C2F2BA5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All models on log scale:</a:t>
            </a:r>
          </a:p>
        </p:txBody>
      </p:sp>
      <p:pic>
        <p:nvPicPr>
          <p:cNvPr id="24578" name="Picture 2" descr="Chart&#10;&#10;Description automatically generated">
            <a:extLst>
              <a:ext uri="{FF2B5EF4-FFF2-40B4-BE49-F238E27FC236}">
                <a16:creationId xmlns:a16="http://schemas.microsoft.com/office/drawing/2014/main" id="{DAC597BF-182F-8C6C-ACEB-956738635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6142" y="1905000"/>
            <a:ext cx="8936544" cy="42672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938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45086C-1804-120F-ADCC-87C2F2BA5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R2 linear but log-trained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C05C15-1EA8-4AB0-571D-F3587CA0B644}"/>
              </a:ext>
            </a:extLst>
          </p:cNvPr>
          <p:cNvSpPr txBox="1"/>
          <p:nvPr/>
        </p:nvSpPr>
        <p:spPr>
          <a:xfrm>
            <a:off x="1522413" y="3429000"/>
            <a:ext cx="2743200" cy="2743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SzPct val="100000"/>
            </a:pPr>
            <a:r>
              <a:rPr lang="en-US" sz="1600" kern="1200" dirty="0">
                <a:latin typeface="+mn-lt"/>
                <a:ea typeface="+mn-ea"/>
                <a:cs typeface="+mn-cs"/>
              </a:rPr>
              <a:t>The fact that the results are better than with the linear scale signifies that the driving factors are effectively better explained by exponentials than linear relations</a:t>
            </a:r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D598B08A-9F9A-9C98-6221-DEEBD9369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0022" y="2570759"/>
            <a:ext cx="5669280" cy="27070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019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45086C-1804-120F-ADCC-87C2F2BA5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Only shown for Lasso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85D2FEBB-9282-F512-9844-6518CEFAA4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6142" y="1905000"/>
            <a:ext cx="8936544" cy="42672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94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F9D33-5B70-4DCE-97B5-4824A327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Non-Markovian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5E46D-7316-4501-BC76-B535676C9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that all the information needed is not in the last time point</a:t>
            </a:r>
          </a:p>
          <a:p>
            <a:pPr lvl="1"/>
            <a:r>
              <a:rPr lang="en-US" dirty="0"/>
              <a:t>Longer learning needed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17559A-73DC-4F11-A739-B635CC9CEE4C}"/>
                  </a:ext>
                </a:extLst>
              </p:cNvPr>
              <p:cNvSpPr txBox="1"/>
              <p:nvPr/>
            </p:nvSpPr>
            <p:spPr>
              <a:xfrm>
                <a:off x="2322287" y="2922883"/>
                <a:ext cx="3212418" cy="13487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3200" b="0" i="0" dirty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17559A-73DC-4F11-A739-B635CC9CE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287" y="2922883"/>
                <a:ext cx="3212418" cy="1348767"/>
              </a:xfrm>
              <a:prstGeom prst="rect">
                <a:avLst/>
              </a:prstGeom>
              <a:blipFill>
                <a:blip r:embed="rId2"/>
                <a:stretch>
                  <a:fillRect t="-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90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F9D33-5B70-4DCE-97B5-4824A327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Non-Markovian (In practice)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B5E46D-7316-4501-BC76-B535676C99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target is fit separately </a:t>
                </a:r>
              </a:p>
              <a:p>
                <a:r>
                  <a:rPr lang="en-US" dirty="0"/>
                  <a:t>To determine the value of delta:</a:t>
                </a:r>
              </a:p>
              <a:p>
                <a:pPr lvl="1"/>
                <a:r>
                  <a:rPr lang="en-US" dirty="0"/>
                  <a:t>Compute the cross-correlation of y with all the input variables</a:t>
                </a:r>
              </a:p>
              <a:p>
                <a:pPr lvl="1"/>
                <a:r>
                  <a:rPr lang="en-US" dirty="0"/>
                  <a:t>Set a threshold over this value (</a:t>
                </a:r>
                <a:r>
                  <a:rPr lang="en-US" dirty="0" err="1"/>
                  <a:t>eg</a:t>
                </a:r>
                <a:r>
                  <a:rPr lang="en-US" dirty="0"/>
                  <a:t>: 0.2 or 0.5) and a maximum window to remove the periodic characteristics </a:t>
                </a:r>
              </a:p>
              <a:p>
                <a:pPr lvl="1"/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0 for all variables that do not reach the threshold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B5E46D-7316-4501-BC76-B535676C99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17559A-73DC-4F11-A739-B635CC9CEE4C}"/>
                  </a:ext>
                </a:extLst>
              </p:cNvPr>
              <p:cNvSpPr txBox="1"/>
              <p:nvPr/>
            </p:nvSpPr>
            <p:spPr>
              <a:xfrm>
                <a:off x="7678588" y="4725144"/>
                <a:ext cx="3576940" cy="13487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latin typeface="Cambria Math" panose="02040503050406030204" pitchFamily="18" charset="0"/>
                                </a:rPr>
                                <m:t>iΔ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3200" b="0" i="0" dirty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17559A-73DC-4F11-A739-B635CC9CE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588" y="4725144"/>
                <a:ext cx="3576940" cy="1348767"/>
              </a:xfrm>
              <a:prstGeom prst="rect">
                <a:avLst/>
              </a:prstGeom>
              <a:blipFill>
                <a:blip r:embed="rId3"/>
                <a:stretch>
                  <a:fillRect t="-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01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3287-EF1E-45C0-9F18-2901C7CC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FFF9A-DC57-4DCA-A9AF-271043658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long-short term memory neural network with the following parameters:</a:t>
            </a:r>
          </a:p>
          <a:p>
            <a:pPr lvl="1"/>
            <a:r>
              <a:rPr lang="en-US" dirty="0"/>
              <a:t>2 Layers</a:t>
            </a:r>
          </a:p>
          <a:p>
            <a:pPr lvl="1"/>
            <a:r>
              <a:rPr lang="en-US" dirty="0"/>
              <a:t>0.3 dropout probability</a:t>
            </a:r>
          </a:p>
          <a:p>
            <a:pPr lvl="1"/>
            <a:r>
              <a:rPr lang="en-US" dirty="0"/>
              <a:t>0.01 l2-weight</a:t>
            </a:r>
          </a:p>
          <a:p>
            <a:pPr lvl="1"/>
            <a:r>
              <a:rPr lang="en-US" dirty="0"/>
              <a:t>Mean squared error loss</a:t>
            </a:r>
          </a:p>
          <a:p>
            <a:pPr lvl="1"/>
            <a:r>
              <a:rPr lang="en-US" dirty="0"/>
              <a:t>150 hidden dimensions at each layer</a:t>
            </a:r>
          </a:p>
          <a:p>
            <a:pPr lvl="1"/>
            <a:r>
              <a:rPr lang="en-US" dirty="0"/>
              <a:t>A 15 days context (with a new data each hour)</a:t>
            </a:r>
          </a:p>
          <a:p>
            <a:pPr lvl="1"/>
            <a:r>
              <a:rPr lang="en-US" dirty="0"/>
              <a:t>Time2Vec time encoding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45A6F4D-4BFB-465D-88F1-07A29CBF607B}"/>
              </a:ext>
            </a:extLst>
          </p:cNvPr>
          <p:cNvGrpSpPr/>
          <p:nvPr/>
        </p:nvGrpSpPr>
        <p:grpSpPr>
          <a:xfrm>
            <a:off x="7534572" y="4509120"/>
            <a:ext cx="4536504" cy="1800200"/>
            <a:chOff x="1773932" y="2708920"/>
            <a:chExt cx="7992888" cy="331236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5264007-EC78-4D7D-B5D5-EC416DC035EE}"/>
                </a:ext>
              </a:extLst>
            </p:cNvPr>
            <p:cNvSpPr/>
            <p:nvPr/>
          </p:nvSpPr>
          <p:spPr>
            <a:xfrm>
              <a:off x="1773932" y="5301208"/>
              <a:ext cx="720080" cy="720080"/>
            </a:xfrm>
            <a:prstGeom prst="ellipse">
              <a:avLst/>
            </a:prstGeom>
            <a:solidFill>
              <a:schemeClr val="accent1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AE3198F-A166-4477-90F5-5C04C9ED65EE}"/>
                </a:ext>
              </a:extLst>
            </p:cNvPr>
            <p:cNvSpPr/>
            <p:nvPr/>
          </p:nvSpPr>
          <p:spPr>
            <a:xfrm>
              <a:off x="1773932" y="4527122"/>
              <a:ext cx="720080" cy="72008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600" dirty="0">
                <a:solidFill>
                  <a:schemeClr val="bg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18D072E-92C0-47C6-BBD5-5A8D0682F810}"/>
                </a:ext>
              </a:extLst>
            </p:cNvPr>
            <p:cNvSpPr/>
            <p:nvPr/>
          </p:nvSpPr>
          <p:spPr>
            <a:xfrm>
              <a:off x="8254652" y="4509120"/>
              <a:ext cx="720080" cy="72008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217402-90E7-4908-B6F4-A5E368811BC5}"/>
                </a:ext>
              </a:extLst>
            </p:cNvPr>
            <p:cNvCxnSpPr>
              <a:cxnSpLocks/>
              <a:stCxn id="4" idx="7"/>
            </p:cNvCxnSpPr>
            <p:nvPr/>
          </p:nvCxnSpPr>
          <p:spPr>
            <a:xfrm flipV="1">
              <a:off x="2388559" y="4869160"/>
              <a:ext cx="897541" cy="537501"/>
            </a:xfrm>
            <a:prstGeom prst="straightConnector1">
              <a:avLst/>
            </a:prstGeom>
            <a:ln w="25400"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3648B22-062B-4F60-82E3-48310D896F85}"/>
                </a:ext>
              </a:extLst>
            </p:cNvPr>
            <p:cNvCxnSpPr>
              <a:cxnSpLocks/>
              <a:stCxn id="5" idx="6"/>
              <a:endCxn id="15" idx="2"/>
            </p:cNvCxnSpPr>
            <p:nvPr/>
          </p:nvCxnSpPr>
          <p:spPr>
            <a:xfrm flipV="1">
              <a:off x="2494012" y="4869160"/>
              <a:ext cx="3600400" cy="18002"/>
            </a:xfrm>
            <a:prstGeom prst="straightConnector1">
              <a:avLst/>
            </a:prstGeom>
            <a:ln w="25400">
              <a:solidFill>
                <a:schemeClr val="accent6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DA5CB71-14C1-436B-8A67-F5F9D27414F4}"/>
                </a:ext>
              </a:extLst>
            </p:cNvPr>
            <p:cNvCxnSpPr>
              <a:cxnSpLocks/>
              <a:stCxn id="15" idx="0"/>
              <a:endCxn id="16" idx="1"/>
            </p:cNvCxnSpPr>
            <p:nvPr/>
          </p:nvCxnSpPr>
          <p:spPr>
            <a:xfrm>
              <a:off x="6814492" y="4869160"/>
              <a:ext cx="504056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A8CA92B-08BB-44AE-8A53-154FD7C24796}"/>
                </a:ext>
              </a:extLst>
            </p:cNvPr>
            <p:cNvSpPr/>
            <p:nvPr/>
          </p:nvSpPr>
          <p:spPr>
            <a:xfrm>
              <a:off x="1773932" y="2852936"/>
              <a:ext cx="720080" cy="7200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7009600-D248-4853-9785-F6AA4AB839D6}"/>
                </a:ext>
              </a:extLst>
            </p:cNvPr>
            <p:cNvCxnSpPr>
              <a:cxnSpLocks/>
              <a:stCxn id="10" idx="6"/>
              <a:endCxn id="27" idx="1"/>
            </p:cNvCxnSpPr>
            <p:nvPr/>
          </p:nvCxnSpPr>
          <p:spPr>
            <a:xfrm>
              <a:off x="2494012" y="3212976"/>
              <a:ext cx="1224136" cy="6350"/>
            </a:xfrm>
            <a:prstGeom prst="straightConnector1">
              <a:avLst/>
            </a:prstGeom>
            <a:ln w="25400">
              <a:solidFill>
                <a:schemeClr val="accent5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EB710C-10AE-44F8-A5C3-524D1880F76E}"/>
                </a:ext>
              </a:extLst>
            </p:cNvPr>
            <p:cNvSpPr/>
            <p:nvPr/>
          </p:nvSpPr>
          <p:spPr>
            <a:xfrm>
              <a:off x="8254652" y="2852936"/>
              <a:ext cx="720080" cy="7200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B8C0F22-80B5-4D8F-9FFA-BF63AE5584C5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>
              <a:off x="8974732" y="4869160"/>
              <a:ext cx="792088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338744A-F97D-4CB0-BB42-4CAF65576320}"/>
                </a:ext>
              </a:extLst>
            </p:cNvPr>
            <p:cNvSpPr/>
            <p:nvPr/>
          </p:nvSpPr>
          <p:spPr>
            <a:xfrm>
              <a:off x="2782044" y="2708920"/>
              <a:ext cx="5328592" cy="2880320"/>
            </a:xfrm>
            <a:prstGeom prst="roundRect">
              <a:avLst/>
            </a:prstGeom>
            <a:noFill/>
            <a:ln w="38100">
              <a:solidFill>
                <a:schemeClr val="accent3"/>
              </a:solidFill>
              <a:prstDash val="sys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Single Corner Snipped 14">
              <a:extLst>
                <a:ext uri="{FF2B5EF4-FFF2-40B4-BE49-F238E27FC236}">
                  <a16:creationId xmlns:a16="http://schemas.microsoft.com/office/drawing/2014/main" id="{A707D9CD-CA5F-48FD-B1FB-1AAA88BAB43A}"/>
                </a:ext>
              </a:extLst>
            </p:cNvPr>
            <p:cNvSpPr/>
            <p:nvPr/>
          </p:nvSpPr>
          <p:spPr>
            <a:xfrm>
              <a:off x="6094412" y="4617132"/>
              <a:ext cx="720080" cy="504056"/>
            </a:xfrm>
            <a:prstGeom prst="snip1Rect">
              <a:avLst>
                <a:gd name="adj" fmla="val 50000"/>
              </a:avLst>
            </a:prstGeom>
            <a:solidFill>
              <a:schemeClr val="accent6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E68DADCF-CED7-4E1F-95BE-CE71F424DF84}"/>
                </a:ext>
              </a:extLst>
            </p:cNvPr>
            <p:cNvSpPr/>
            <p:nvPr/>
          </p:nvSpPr>
          <p:spPr>
            <a:xfrm>
              <a:off x="7318548" y="4653136"/>
              <a:ext cx="432048" cy="432048"/>
            </a:xfrm>
            <a:prstGeom prst="diamond">
              <a:avLst/>
            </a:prstGeom>
            <a:ln>
              <a:solidFill>
                <a:schemeClr val="accent6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1AEFA1B-3FC5-4081-917E-D20A34AB6B8F}"/>
                </a:ext>
              </a:extLst>
            </p:cNvPr>
            <p:cNvCxnSpPr>
              <a:cxnSpLocks/>
              <a:stCxn id="16" idx="3"/>
              <a:endCxn id="6" idx="2"/>
            </p:cNvCxnSpPr>
            <p:nvPr/>
          </p:nvCxnSpPr>
          <p:spPr>
            <a:xfrm>
              <a:off x="7750596" y="4869160"/>
              <a:ext cx="504056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1AD6C3E0-B13D-44DD-A628-759E9375D757}"/>
                </a:ext>
              </a:extLst>
            </p:cNvPr>
            <p:cNvSpPr/>
            <p:nvPr/>
          </p:nvSpPr>
          <p:spPr>
            <a:xfrm rot="16200000">
              <a:off x="4294212" y="4077072"/>
              <a:ext cx="720080" cy="432048"/>
            </a:xfrm>
            <a:prstGeom prst="snip1Rect">
              <a:avLst>
                <a:gd name="adj" fmla="val 50000"/>
              </a:avLst>
            </a:prstGeom>
            <a:solidFill>
              <a:schemeClr val="accent6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3C0142BF-A7D3-45CF-9695-A2811D176366}"/>
                </a:ext>
              </a:extLst>
            </p:cNvPr>
            <p:cNvSpPr/>
            <p:nvPr/>
          </p:nvSpPr>
          <p:spPr>
            <a:xfrm rot="16200000">
              <a:off x="5014292" y="4077072"/>
              <a:ext cx="720080" cy="432048"/>
            </a:xfrm>
            <a:prstGeom prst="snip1Rect">
              <a:avLst>
                <a:gd name="adj" fmla="val 50000"/>
              </a:avLst>
            </a:prstGeom>
            <a:solidFill>
              <a:schemeClr val="accent6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372AAFA7-6322-438B-A807-310971A9F85B}"/>
                </a:ext>
              </a:extLst>
            </p:cNvPr>
            <p:cNvSpPr/>
            <p:nvPr/>
          </p:nvSpPr>
          <p:spPr>
            <a:xfrm rot="5400000">
              <a:off x="7174532" y="3861048"/>
              <a:ext cx="720080" cy="432048"/>
            </a:xfrm>
            <a:prstGeom prst="snip1Rect">
              <a:avLst>
                <a:gd name="adj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92423855-EB1B-4426-9FE9-1646FDF1BC75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 flipV="1">
              <a:off x="2494012" y="4653136"/>
              <a:ext cx="1440160" cy="234026"/>
            </a:xfrm>
            <a:prstGeom prst="bentConnector2">
              <a:avLst/>
            </a:prstGeom>
            <a:ln w="25400">
              <a:solidFill>
                <a:schemeClr val="accent6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22FEFE79-4106-4398-9FB6-21285547C030}"/>
                </a:ext>
              </a:extLst>
            </p:cNvPr>
            <p:cNvCxnSpPr>
              <a:cxnSpLocks/>
              <a:stCxn id="5" idx="6"/>
              <a:endCxn id="18" idx="2"/>
            </p:cNvCxnSpPr>
            <p:nvPr/>
          </p:nvCxnSpPr>
          <p:spPr>
            <a:xfrm flipV="1">
              <a:off x="2494012" y="4653136"/>
              <a:ext cx="2160240" cy="234026"/>
            </a:xfrm>
            <a:prstGeom prst="bentConnector2">
              <a:avLst/>
            </a:prstGeom>
            <a:ln w="25400">
              <a:solidFill>
                <a:schemeClr val="accent6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7EF4ED6C-6C55-4F58-8875-CA70E49DAD7C}"/>
                </a:ext>
              </a:extLst>
            </p:cNvPr>
            <p:cNvCxnSpPr>
              <a:cxnSpLocks/>
              <a:stCxn id="5" idx="6"/>
              <a:endCxn id="19" idx="2"/>
            </p:cNvCxnSpPr>
            <p:nvPr/>
          </p:nvCxnSpPr>
          <p:spPr>
            <a:xfrm flipV="1">
              <a:off x="2494012" y="4653136"/>
              <a:ext cx="2880320" cy="234026"/>
            </a:xfrm>
            <a:prstGeom prst="bentConnector2">
              <a:avLst/>
            </a:prstGeom>
            <a:ln w="25400">
              <a:solidFill>
                <a:schemeClr val="accent6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Diamond 23">
              <a:extLst>
                <a:ext uri="{FF2B5EF4-FFF2-40B4-BE49-F238E27FC236}">
                  <a16:creationId xmlns:a16="http://schemas.microsoft.com/office/drawing/2014/main" id="{E1C8FE05-7DCC-4C7E-8C77-519BCD667D30}"/>
                </a:ext>
              </a:extLst>
            </p:cNvPr>
            <p:cNvSpPr/>
            <p:nvPr/>
          </p:nvSpPr>
          <p:spPr>
            <a:xfrm>
              <a:off x="5158308" y="3424737"/>
              <a:ext cx="432048" cy="432048"/>
            </a:xfrm>
            <a:prstGeom prst="diamond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7C958AD-B9A3-4244-9C54-126902C917CF}"/>
                </a:ext>
              </a:extLst>
            </p:cNvPr>
            <p:cNvCxnSpPr>
              <a:cxnSpLocks/>
              <a:stCxn id="19" idx="0"/>
              <a:endCxn id="24" idx="2"/>
            </p:cNvCxnSpPr>
            <p:nvPr/>
          </p:nvCxnSpPr>
          <p:spPr>
            <a:xfrm flipV="1">
              <a:off x="5374332" y="3856785"/>
              <a:ext cx="0" cy="76271"/>
            </a:xfrm>
            <a:prstGeom prst="line">
              <a:avLst/>
            </a:prstGeom>
            <a:ln w="25400">
              <a:solidFill>
                <a:schemeClr val="accent6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4E749856-6C59-4D3A-A28D-E6C97BDCC0DC}"/>
                </a:ext>
              </a:extLst>
            </p:cNvPr>
            <p:cNvCxnSpPr>
              <a:cxnSpLocks/>
              <a:stCxn id="18" idx="0"/>
              <a:endCxn id="24" idx="1"/>
            </p:cNvCxnSpPr>
            <p:nvPr/>
          </p:nvCxnSpPr>
          <p:spPr>
            <a:xfrm rot="5400000" flipH="1" flipV="1">
              <a:off x="4760133" y="3534881"/>
              <a:ext cx="292295" cy="504056"/>
            </a:xfrm>
            <a:prstGeom prst="bentConnector2">
              <a:avLst/>
            </a:prstGeom>
            <a:ln w="25400">
              <a:solidFill>
                <a:schemeClr val="accent6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Diamond 26">
              <a:extLst>
                <a:ext uri="{FF2B5EF4-FFF2-40B4-BE49-F238E27FC236}">
                  <a16:creationId xmlns:a16="http://schemas.microsoft.com/office/drawing/2014/main" id="{133D9E02-921C-4E07-8E88-710D950BD9C5}"/>
                </a:ext>
              </a:extLst>
            </p:cNvPr>
            <p:cNvSpPr/>
            <p:nvPr/>
          </p:nvSpPr>
          <p:spPr>
            <a:xfrm>
              <a:off x="3718148" y="3003302"/>
              <a:ext cx="432048" cy="432048"/>
            </a:xfrm>
            <a:prstGeom prst="diamond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02D5EF0B-E388-479E-AADC-AA7A52882080}"/>
                </a:ext>
              </a:extLst>
            </p:cNvPr>
            <p:cNvCxnSpPr>
              <a:cxnSpLocks/>
              <a:stCxn id="29" idx="0"/>
              <a:endCxn id="27" idx="2"/>
            </p:cNvCxnSpPr>
            <p:nvPr/>
          </p:nvCxnSpPr>
          <p:spPr>
            <a:xfrm rot="16200000" flipV="1">
              <a:off x="3688494" y="3681028"/>
              <a:ext cx="497706" cy="635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6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: Single Corner Snipped 28">
              <a:extLst>
                <a:ext uri="{FF2B5EF4-FFF2-40B4-BE49-F238E27FC236}">
                  <a16:creationId xmlns:a16="http://schemas.microsoft.com/office/drawing/2014/main" id="{CD18DC00-B2D0-4306-9184-722E0A0F2D86}"/>
                </a:ext>
              </a:extLst>
            </p:cNvPr>
            <p:cNvSpPr/>
            <p:nvPr/>
          </p:nvSpPr>
          <p:spPr>
            <a:xfrm rot="16200000">
              <a:off x="3580482" y="4077072"/>
              <a:ext cx="720080" cy="432048"/>
            </a:xfrm>
            <a:prstGeom prst="snip1Rect">
              <a:avLst>
                <a:gd name="adj" fmla="val 50000"/>
              </a:avLst>
            </a:prstGeom>
            <a:solidFill>
              <a:schemeClr val="accent6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783E142-2626-4B37-9223-49022BADEDE3}"/>
                </a:ext>
              </a:extLst>
            </p:cNvPr>
            <p:cNvCxnSpPr>
              <a:cxnSpLocks/>
              <a:stCxn id="27" idx="3"/>
              <a:endCxn id="12" idx="2"/>
            </p:cNvCxnSpPr>
            <p:nvPr/>
          </p:nvCxnSpPr>
          <p:spPr>
            <a:xfrm flipV="1">
              <a:off x="4150196" y="3212976"/>
              <a:ext cx="4104456" cy="6350"/>
            </a:xfrm>
            <a:prstGeom prst="straightConnector1">
              <a:avLst/>
            </a:prstGeom>
            <a:ln w="25400">
              <a:solidFill>
                <a:schemeClr val="accent5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7F121AE9-92C8-4AB3-A0AB-098E336907AA}"/>
                </a:ext>
              </a:extLst>
            </p:cNvPr>
            <p:cNvCxnSpPr>
              <a:cxnSpLocks/>
              <a:stCxn id="27" idx="3"/>
              <a:endCxn id="20" idx="2"/>
            </p:cNvCxnSpPr>
            <p:nvPr/>
          </p:nvCxnSpPr>
          <p:spPr>
            <a:xfrm>
              <a:off x="4150196" y="3219326"/>
              <a:ext cx="3384376" cy="497706"/>
            </a:xfrm>
            <a:prstGeom prst="bentConnector2">
              <a:avLst/>
            </a:prstGeom>
            <a:ln w="25400">
              <a:solidFill>
                <a:schemeClr val="accent5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BE56CC2-CC04-40A4-BFDB-79EE5CFD6354}"/>
                </a:ext>
              </a:extLst>
            </p:cNvPr>
            <p:cNvCxnSpPr>
              <a:cxnSpLocks/>
              <a:stCxn id="20" idx="0"/>
              <a:endCxn id="16" idx="0"/>
            </p:cNvCxnSpPr>
            <p:nvPr/>
          </p:nvCxnSpPr>
          <p:spPr>
            <a:xfrm>
              <a:off x="7534572" y="4437112"/>
              <a:ext cx="0" cy="216024"/>
            </a:xfrm>
            <a:prstGeom prst="straightConnector1">
              <a:avLst/>
            </a:prstGeom>
            <a:ln w="25400">
              <a:solidFill>
                <a:schemeClr val="accent5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6B94380-9A2A-4885-A14E-E66DEB9131BB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V="1">
              <a:off x="5374332" y="3212976"/>
              <a:ext cx="0" cy="211761"/>
            </a:xfrm>
            <a:prstGeom prst="straightConnector1">
              <a:avLst/>
            </a:prstGeom>
            <a:ln w="25400">
              <a:solidFill>
                <a:schemeClr val="accent6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7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9E17-1241-4B74-94BB-C4CB9412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K-fold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D345-E4DA-4092-91E2-2D26C8989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/>
          <a:p>
            <a:r>
              <a:rPr lang="en-US" dirty="0"/>
              <a:t>Example of 3-fold cross-validation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F20CC0-23AC-4D42-B8B6-862351DB2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0995" y="1905000"/>
            <a:ext cx="4487333" cy="4038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1242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C62F1-019C-441F-AAC3-737CA6C67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Why K-fold?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4BAE33-852C-4C7E-9C31-3659B34D125D}"/>
              </a:ext>
            </a:extLst>
          </p:cNvPr>
          <p:cNvSpPr txBox="1"/>
          <p:nvPr/>
        </p:nvSpPr>
        <p:spPr>
          <a:xfrm flipH="1">
            <a:off x="1557908" y="4869160"/>
            <a:ext cx="914501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The training data is not representative of the behavior of the model on unseen events: The forecasting score always deteriorate 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D862994F-F0A6-481C-B647-DDDA66381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700808"/>
            <a:ext cx="9451859" cy="27694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7370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867</Words>
  <Application>Microsoft Office PowerPoint</Application>
  <PresentationFormat>Custom</PresentationFormat>
  <Paragraphs>201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Cambria Math</vt:lpstr>
      <vt:lpstr>Consolas</vt:lpstr>
      <vt:lpstr>Corbel</vt:lpstr>
      <vt:lpstr>Chalkboard 16x9</vt:lpstr>
      <vt:lpstr>Baseline models</vt:lpstr>
      <vt:lpstr>Different baseline models:</vt:lpstr>
      <vt:lpstr>Copy past</vt:lpstr>
      <vt:lpstr>Markovian</vt:lpstr>
      <vt:lpstr>Non-Markovian</vt:lpstr>
      <vt:lpstr>Non-Markovian (In practice)</vt:lpstr>
      <vt:lpstr>LSTM</vt:lpstr>
      <vt:lpstr>K-fold cross-validation</vt:lpstr>
      <vt:lpstr>Why K-fold?</vt:lpstr>
      <vt:lpstr>Why k-fold</vt:lpstr>
      <vt:lpstr>Why k-fold</vt:lpstr>
      <vt:lpstr>Assumption necessary</vt:lpstr>
      <vt:lpstr>Influence of the number of folds on different models</vt:lpstr>
      <vt:lpstr>About the plots</vt:lpstr>
      <vt:lpstr>About the plots</vt:lpstr>
      <vt:lpstr>Example:</vt:lpstr>
      <vt:lpstr>Summary:</vt:lpstr>
      <vt:lpstr>Summary:</vt:lpstr>
      <vt:lpstr>Copy paste (lag = 5 days)</vt:lpstr>
      <vt:lpstr>Markov linear(lag = 5 days)</vt:lpstr>
      <vt:lpstr>Markov lasso(lag = 5 days)</vt:lpstr>
      <vt:lpstr>Non-Markov (lag = 5 days)</vt:lpstr>
      <vt:lpstr>Random forest (lag = 5 days)</vt:lpstr>
      <vt:lpstr>Full dset, linear</vt:lpstr>
      <vt:lpstr>Small dset, log scale</vt:lpstr>
      <vt:lpstr>Small dset, linear</vt:lpstr>
      <vt:lpstr>Copy paste (lag = 5 days)</vt:lpstr>
      <vt:lpstr>Markov linear(lag = 5 days)</vt:lpstr>
      <vt:lpstr>Markov lasso(lag = 5 days)</vt:lpstr>
      <vt:lpstr>Non-Markov (lag = 5 days)</vt:lpstr>
      <vt:lpstr>Random forest (lag = 5 days)</vt:lpstr>
      <vt:lpstr>Copy paste (lag = 5 days)</vt:lpstr>
      <vt:lpstr>Markov linear(lag = 5 days)</vt:lpstr>
      <vt:lpstr>Markov lasso(lag = 5 days)</vt:lpstr>
      <vt:lpstr>Non-Markov (lag = 5 days)</vt:lpstr>
      <vt:lpstr>Random forest (lag = 5 days)</vt:lpstr>
      <vt:lpstr>Copy paste (lag = 5 days)</vt:lpstr>
      <vt:lpstr>Markov linear(lag = 5 days)</vt:lpstr>
      <vt:lpstr>Markov lasso(lag = 5 days)</vt:lpstr>
      <vt:lpstr>Non-Markov (lag = 5 days)</vt:lpstr>
      <vt:lpstr>Random forest (lag = 5 days)</vt:lpstr>
      <vt:lpstr>All models on linear scale and all keys:</vt:lpstr>
      <vt:lpstr>All models on linear scale and selected keys</vt:lpstr>
      <vt:lpstr>All models on log scale:</vt:lpstr>
      <vt:lpstr>R2 linear but log-trained</vt:lpstr>
      <vt:lpstr>Only shown for Lasso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Baseline models</dc:title>
  <dc:creator>Vallat Gabriel Rémi</dc:creator>
  <cp:lastModifiedBy>Vallat Gabriel Rémi</cp:lastModifiedBy>
  <cp:revision>7</cp:revision>
  <dcterms:created xsi:type="dcterms:W3CDTF">2022-04-13T13:07:57Z</dcterms:created>
  <dcterms:modified xsi:type="dcterms:W3CDTF">2022-05-10T19:58:28Z</dcterms:modified>
</cp:coreProperties>
</file>