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5" r:id="rId23"/>
    <p:sldId id="274" r:id="rId24"/>
    <p:sldId id="278" r:id="rId25"/>
    <p:sldId id="276" r:id="rId26"/>
    <p:sldId id="279" r:id="rId27"/>
    <p:sldId id="277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F3483-E4A0-402A-8530-C2AF55EDC8BF}" v="260" dt="2022-10-18T08:22:0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211" d="100"/>
          <a:sy n="211" d="100"/>
        </p:scale>
        <p:origin x="40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E07B02-48A3-A3CA-6CEC-F712C37149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DE9E4-94C9-E437-93CF-2D5CCAEF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4F5F88-5BFD-323C-0344-9E69A016C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BB35-C7E0-E46C-A757-0D47643A7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Gabriel Vallat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550B-E473-419C-0B54-1EAF73B8E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8230C9-3645-D359-D9EF-0ECC9D7C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</a:t>
            </a:r>
            <a:r>
              <a:rPr lang="en-GB" dirty="0">
                <a:solidFill>
                  <a:srgbClr val="92D050"/>
                </a:solidFill>
              </a:rPr>
              <a:t>ranges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Each </a:t>
            </a:r>
            <a:r>
              <a:rPr lang="en-GB" dirty="0">
                <a:solidFill>
                  <a:schemeClr val="accent1"/>
                </a:solidFill>
              </a:rPr>
              <a:t>robot</a:t>
            </a:r>
            <a:r>
              <a:rPr lang="en-GB" dirty="0"/>
              <a:t> has only a subset of the plane accessible to lay the </a:t>
            </a:r>
            <a:r>
              <a:rPr lang="en-GB" dirty="0">
                <a:solidFill>
                  <a:schemeClr val="accent2"/>
                </a:solidFill>
              </a:rPr>
              <a:t>blocks</a:t>
            </a:r>
          </a:p>
          <a:p>
            <a:pPr lvl="1"/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This range would need to be later better described, and consider the kinematic of the robot as well as the blocks already placed in the structure</a:t>
            </a:r>
          </a:p>
          <a:p>
            <a:pPr lvl="1"/>
            <a:r>
              <a:rPr lang="en-GB" dirty="0"/>
              <a:t>For now, it will simply be a circle, with a fixed radius and centre</a:t>
            </a:r>
          </a:p>
          <a:p>
            <a:pPr lvl="1"/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It could later also define the max force and torque appliable. 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BE1A9-6E62-A311-D408-4C033561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586D-8CF1-D430-C341-022C72B2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31C8-AA96-34D1-128F-136BD37C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E28-D24C-A7A6-87DE-5A085453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5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B6AD01-BBF1-0B62-D1C8-41B69704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to implement the constraint solver</a:t>
            </a:r>
          </a:p>
          <a:p>
            <a:r>
              <a:rPr lang="en-GB" dirty="0"/>
              <a:t>Look into the creation of interfaces</a:t>
            </a:r>
          </a:p>
          <a:p>
            <a:r>
              <a:rPr lang="en-GB" dirty="0"/>
              <a:t>Look into the handling of collision</a:t>
            </a:r>
          </a:p>
          <a:p>
            <a:r>
              <a:rPr lang="en-GB" dirty="0"/>
              <a:t>Find a way to discretise the action space of the robots:</a:t>
            </a:r>
          </a:p>
          <a:p>
            <a:pPr lvl="1"/>
            <a:r>
              <a:rPr lang="en-GB" dirty="0"/>
              <a:t>How to make it able to find placement like the following:</a:t>
            </a:r>
          </a:p>
          <a:p>
            <a:pPr marL="342900" lvl="1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0CCF3-FF59-F978-E6DB-83B5102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032B-2020-FA59-D997-1A56D1AC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CC79-D42B-6D3E-01ED-2043007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9022-8882-3039-ED43-1936EB8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35593-CB3D-E006-EB45-21C8306EB6D7}"/>
              </a:ext>
            </a:extLst>
          </p:cNvPr>
          <p:cNvSpPr/>
          <p:nvPr/>
        </p:nvSpPr>
        <p:spPr>
          <a:xfrm>
            <a:off x="2411760" y="401191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1E7CA-648E-4279-3599-A8D553859B2B}"/>
              </a:ext>
            </a:extLst>
          </p:cNvPr>
          <p:cNvSpPr/>
          <p:nvPr/>
        </p:nvSpPr>
        <p:spPr>
          <a:xfrm>
            <a:off x="3635896" y="3795886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55804D3E-EC10-46CB-E368-079DA30A6006}"/>
              </a:ext>
            </a:extLst>
          </p:cNvPr>
          <p:cNvSpPr/>
          <p:nvPr/>
        </p:nvSpPr>
        <p:spPr>
          <a:xfrm rot="5400000">
            <a:off x="2987824" y="3291830"/>
            <a:ext cx="576064" cy="86409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5E29-F791-BDC8-7092-BBC0CF7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04/10/22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A7B0-96CD-86E4-E9F6-DF1D4167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  <a:p>
            <a:r>
              <a:rPr lang="en-US" dirty="0"/>
              <a:t>Update in simulation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4FA5FD-E1F5-C3D7-7D5E-B496AD98E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947B0-9A56-24EE-4455-49AC9EB049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F0E96-B5B8-9BA1-AB5E-D726CA00FA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62CD-E26B-E35A-908F-EA756A3887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4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C26630-C549-CE70-C28A-156CE7B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types:</a:t>
            </a:r>
          </a:p>
          <a:p>
            <a:pPr lvl="1"/>
            <a:r>
              <a:rPr lang="en-US" dirty="0"/>
              <a:t>Slide</a:t>
            </a:r>
          </a:p>
          <a:p>
            <a:pPr lvl="1"/>
            <a:r>
              <a:rPr lang="en-US" dirty="0"/>
              <a:t>Lock</a:t>
            </a:r>
          </a:p>
          <a:p>
            <a:pPr lvl="1"/>
            <a:r>
              <a:rPr lang="en-US" dirty="0"/>
              <a:t>Mixed</a:t>
            </a:r>
          </a:p>
          <a:p>
            <a:pPr lvl="1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EED9B5-DC5E-99C3-749E-EC8683B4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99FC-AFDD-3532-F1BE-0F9A7EBA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5257-2BAC-2DB9-2229-9F1D620B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7E72-016E-07B5-9120-28517ADE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0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5127B-B96E-51A2-C784-B8371E5A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can be placed using a sliding interface: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3C37-1BC6-4540-704A-6C7FA29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simulation: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4B7E-E198-2256-4F79-1F2B55D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0B90-DB70-D12E-FA12-B3514D0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54A-F2B4-396A-B2E3-A39E885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58E76-FD29-1146-9CFA-17E86EE0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1790"/>
            <a:ext cx="2088232" cy="2010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F6970-337B-05B9-65A6-50CB83E1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931790"/>
            <a:ext cx="2020913" cy="1945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9BD0B-3AF4-2976-EF25-F11DC92450C9}"/>
              </a:ext>
            </a:extLst>
          </p:cNvPr>
          <p:cNvSpPr txBox="1"/>
          <p:nvPr/>
        </p:nvSpPr>
        <p:spPr>
          <a:xfrm>
            <a:off x="97160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specifying the free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99C2-3442-F3BB-BBB1-8BCB331995B9}"/>
              </a:ext>
            </a:extLst>
          </p:cNvPr>
          <p:cNvSpPr txBox="1"/>
          <p:nvPr/>
        </p:nvSpPr>
        <p:spPr>
          <a:xfrm>
            <a:off x="313184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Specifying the free variable (x=0.6)</a:t>
            </a:r>
          </a:p>
        </p:txBody>
      </p:sp>
    </p:spTree>
    <p:extLst>
      <p:ext uri="{BB962C8B-B14F-4D97-AF65-F5344CB8AC3E}">
        <p14:creationId xmlns:p14="http://schemas.microsoft.com/office/powerpoint/2010/main" val="12241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5127B-B96E-51A2-C784-B8371E5A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can be placed using a hanging interface:</a:t>
            </a:r>
          </a:p>
          <a:p>
            <a:pPr lvl="1"/>
            <a:r>
              <a:rPr lang="en-US" dirty="0"/>
              <a:t>This kind of interface would allow to manufacture arbitrary angles</a:t>
            </a:r>
          </a:p>
          <a:p>
            <a:pPr lvl="1"/>
            <a:r>
              <a:rPr lang="en-US" dirty="0"/>
              <a:t>The intersection of the blocks is much more complicated to find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3C37-1BC6-4540-704A-6C7FA29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simulation: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4B7E-E198-2256-4F79-1F2B55D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0B90-DB70-D12E-FA12-B3514D0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54A-F2B4-396A-B2E3-A39E885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9BD0B-3AF4-2976-EF25-F11DC92450C9}"/>
              </a:ext>
            </a:extLst>
          </p:cNvPr>
          <p:cNvSpPr txBox="1"/>
          <p:nvPr/>
        </p:nvSpPr>
        <p:spPr>
          <a:xfrm>
            <a:off x="97160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specifying the free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99C2-3442-F3BB-BBB1-8BCB331995B9}"/>
              </a:ext>
            </a:extLst>
          </p:cNvPr>
          <p:cNvSpPr txBox="1"/>
          <p:nvPr/>
        </p:nvSpPr>
        <p:spPr>
          <a:xfrm>
            <a:off x="313184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Specifying the free variable (x=0.3)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E3BFD-4FAE-32BD-FF0C-C68C9105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5806"/>
            <a:ext cx="1872208" cy="1851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B0CC7F-1CC2-5ADD-528D-BFD5EBB2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003798"/>
            <a:ext cx="1872208" cy="18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9CECE-FAAF-C882-F011-718C3C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block is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6248-6CE1-13B3-F17B-10AEBEDBC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42EB-25A8-9741-D51C-6E737D3B7C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FA2-B0C6-CBC7-6568-3F13D9281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5A626-AA05-C307-87B8-C437D6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scenario, the blocks come from two types and are added randomly on top of the others</a:t>
            </a: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738353BA-4835-2100-1540-9A0527F6D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9123" b="-9123"/>
          <a:stretch/>
        </p:blipFill>
        <p:spPr>
          <a:xfrm>
            <a:off x="904875" y="1563688"/>
            <a:ext cx="3144838" cy="3579812"/>
          </a:xfrm>
        </p:spPr>
      </p:pic>
    </p:spTree>
    <p:extLst>
      <p:ext uri="{BB962C8B-B14F-4D97-AF65-F5344CB8AC3E}">
        <p14:creationId xmlns:p14="http://schemas.microsoft.com/office/powerpoint/2010/main" val="188376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9CECE-FAAF-C882-F011-718C3C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block is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6248-6CE1-13B3-F17B-10AEBEDBC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42EB-25A8-9741-D51C-6E737D3B7C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FA2-B0C6-CBC7-6568-3F13D9281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5A626-AA05-C307-87B8-C437D6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one, square blocks are put on top of one another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F53CB-2900-EF8A-4BB6-90E524A4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9582"/>
            <a:ext cx="2270908" cy="37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D05C2-34CB-992A-5471-163E1C87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possible to remove blocks?</a:t>
            </a:r>
          </a:p>
          <a:p>
            <a:r>
              <a:rPr lang="en-US" dirty="0"/>
              <a:t>Would the hanging interface be useful</a:t>
            </a:r>
          </a:p>
          <a:p>
            <a:pPr lvl="1"/>
            <a:r>
              <a:rPr lang="en-US" dirty="0"/>
              <a:t>Same question for the mixed interface</a:t>
            </a:r>
          </a:p>
          <a:p>
            <a:r>
              <a:rPr lang="en-US" dirty="0"/>
              <a:t>Discretization:</a:t>
            </a:r>
          </a:p>
          <a:p>
            <a:pPr lvl="1"/>
            <a:r>
              <a:rPr lang="en-US" dirty="0"/>
              <a:t>Clean idea:</a:t>
            </a:r>
          </a:p>
          <a:p>
            <a:pPr lvl="2"/>
            <a:r>
              <a:rPr lang="en-US" dirty="0"/>
              <a:t>Each action is composed of a sequence of 3 </a:t>
            </a:r>
            <a:r>
              <a:rPr lang="en-US" dirty="0" err="1"/>
              <a:t>subactions</a:t>
            </a:r>
            <a:r>
              <a:rPr lang="en-US" dirty="0"/>
              <a:t>: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a block from the list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which face to put against which face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an offset: A number between 0 and 1, roughly discretized, where 0 means the new block touches an obstacle on the left and 1 means it touches an obstacle on the right</a:t>
            </a:r>
          </a:p>
          <a:p>
            <a:pPr lvl="2"/>
            <a:r>
              <a:rPr lang="en-US" dirty="0"/>
              <a:t>(Maybe) Problem: reduce the ability to generalize from interface to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D31080-45AB-921D-B6AB-CB9E5DE4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C002-2B9D-90CF-B6C8-358EF215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19470-54E8-6B45-AADE-563A1133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BE20-F162-9591-C7A3-2240EB36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8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EDCA3-2AC5-B0F9-5BA7-3CE7DD45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these cases:</a:t>
            </a:r>
          </a:p>
          <a:p>
            <a:pPr lvl="1"/>
            <a:r>
              <a:rPr lang="en-US" dirty="0"/>
              <a:t>Discontinuous valid 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947DB-5E6C-9B85-B816-0CA2878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about the intersection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6AEA-1391-CBBF-2724-4E6F259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9F17-39AB-30B7-1519-D3B94939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C68D-9C55-BEA6-2F2D-D3C43CAE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5795D-33A8-D132-80BF-EB377DB6E9A2}"/>
              </a:ext>
            </a:extLst>
          </p:cNvPr>
          <p:cNvSpPr/>
          <p:nvPr/>
        </p:nvSpPr>
        <p:spPr>
          <a:xfrm>
            <a:off x="6012160" y="3291830"/>
            <a:ext cx="720080" cy="7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4B299-43F2-E089-AF0F-F2955E014806}"/>
              </a:ext>
            </a:extLst>
          </p:cNvPr>
          <p:cNvSpPr/>
          <p:nvPr/>
        </p:nvSpPr>
        <p:spPr>
          <a:xfrm rot="2576043">
            <a:off x="6122024" y="1965247"/>
            <a:ext cx="712380" cy="81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29C-E212-8B35-D250-A81D20420135}"/>
              </a:ext>
            </a:extLst>
          </p:cNvPr>
          <p:cNvSpPr/>
          <p:nvPr/>
        </p:nvSpPr>
        <p:spPr>
          <a:xfrm>
            <a:off x="5508104" y="2715766"/>
            <a:ext cx="720080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95B07-DDFF-C6A5-C43C-EE522B1D350C}"/>
              </a:ext>
            </a:extLst>
          </p:cNvPr>
          <p:cNvSpPr/>
          <p:nvPr/>
        </p:nvSpPr>
        <p:spPr>
          <a:xfrm>
            <a:off x="6660232" y="2715766"/>
            <a:ext cx="720080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AA42-6EB0-7EC6-5A06-C6FEC364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27/09/22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D86-7B60-06CD-6B51-806FF8F5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r>
              <a:rPr lang="en-US" dirty="0"/>
              <a:t>	Stability as a DCSP</a:t>
            </a:r>
          </a:p>
          <a:p>
            <a:r>
              <a:rPr lang="en-US" dirty="0"/>
              <a:t>	Graphical interface</a:t>
            </a:r>
          </a:p>
          <a:p>
            <a:r>
              <a:rPr lang="en-US" dirty="0"/>
              <a:t>	Problem set-up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F2CDEA-5CBF-9B49-41AC-43292C16D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94A07-A40B-4C4C-CA4D-6613F4D316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DDD2-6339-06B4-D4D6-B2986A759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CDCC-E88D-F044-8C75-FABA893D3B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9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9F63B-655D-DE6D-1E35-B02CAD9D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intersections of the flat surfaces</a:t>
            </a:r>
          </a:p>
          <a:p>
            <a:r>
              <a:rPr lang="en-US" dirty="0"/>
              <a:t>Implementing the physics in the simulation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55F81-FF4F-C724-84A7-4A092571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B49-E012-B373-97B6-D1BFA5A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2CDF-A29D-8AEF-29B4-8F04D3C9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5479-5DC7-F0B5-DBF6-F53C543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9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78ED5C-1A80-3EDC-14B2-36D3C425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11/10/22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F73D24-C77E-7514-3E39-FFEC49B97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Intersection and contact points</a:t>
            </a:r>
          </a:p>
          <a:p>
            <a:r>
              <a:rPr lang="en-CH" dirty="0"/>
              <a:t>Discussion about the action/observation sets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D69A79-6B79-D15F-1D71-932D4D892F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9DA6-B044-AAD2-ADA8-1E02F6C685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4C3E-ABC9-BC9E-44C8-2C1EAE1AED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678C-BE11-8ACA-A023-4C72680048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5400B-F683-1FE1-334C-1DB28116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1563638"/>
            <a:ext cx="3423656" cy="33861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406C9E-4FB2-4F77-D566-E1EC3233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Contact points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FCC-E69E-56D0-2AA7-C82D5B6D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EB4-25E3-7545-CB18-DD97229F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21D6-B15D-EA35-C0DE-A387D248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7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06C9E-4FB2-4F77-D566-E1EC3233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Contact points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FCC-E69E-56D0-2AA7-C82D5B6D33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EB4-25E3-7545-CB18-DD97229FE8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21D6-B15D-EA35-C0DE-A387D24871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D7A979-1E7C-12ED-A6DA-1E7D931E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Now the blocks does not overlap when put at random</a:t>
            </a:r>
          </a:p>
          <a:p>
            <a:r>
              <a:rPr lang="en-CH" dirty="0"/>
              <a:t>Takes ~1s to place 100 blocks </a:t>
            </a:r>
          </a:p>
          <a:p>
            <a:pPr lvl="1"/>
            <a:r>
              <a:rPr lang="en-CH" dirty="0"/>
              <a:t>scales in O(n</a:t>
            </a:r>
            <a:r>
              <a:rPr lang="en-CH" baseline="30000" dirty="0"/>
              <a:t>2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Without the physics</a:t>
            </a:r>
          </a:p>
          <a:p>
            <a:pPr lvl="1"/>
            <a:r>
              <a:rPr lang="en-CH" dirty="0"/>
              <a:t>Can still be optimized by not checking for intersection with all the blocks</a:t>
            </a:r>
          </a:p>
          <a:p>
            <a:endParaRPr lang="en-CH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B1F28C67-46F7-E5D2-2694-7CAF93007B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36760" b="-36760"/>
          <a:stretch/>
        </p:blipFill>
        <p:spPr>
          <a:xfrm>
            <a:off x="5486400" y="0"/>
            <a:ext cx="3144838" cy="5143500"/>
          </a:xfrm>
        </p:spPr>
      </p:pic>
    </p:spTree>
    <p:extLst>
      <p:ext uri="{BB962C8B-B14F-4D97-AF65-F5344CB8AC3E}">
        <p14:creationId xmlns:p14="http://schemas.microsoft.com/office/powerpoint/2010/main" val="2772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/>
              <a:t>Hold or put</a:t>
            </a:r>
          </a:p>
          <a:p>
            <a:pPr lvl="1"/>
            <a:r>
              <a:rPr lang="en-CH" dirty="0"/>
              <a:t>Chose a block</a:t>
            </a:r>
          </a:p>
          <a:p>
            <a:pPr lvl="1"/>
            <a:r>
              <a:rPr lang="en-CH" dirty="0"/>
              <a:t>Chose two faces</a:t>
            </a:r>
          </a:p>
          <a:p>
            <a:pPr lvl="1"/>
            <a:r>
              <a:rPr lang="en-CH" dirty="0"/>
              <a:t>Chose an offset</a:t>
            </a:r>
          </a:p>
          <a:p>
            <a:pPr lvl="1"/>
            <a:r>
              <a:rPr lang="en-CH" dirty="0"/>
              <a:t>Chose if keep holding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9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/>
              <a:t>Start holding</a:t>
            </a:r>
          </a:p>
          <a:p>
            <a:pPr lvl="1"/>
            <a:r>
              <a:rPr lang="en-CH" dirty="0"/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Keep the block</a:t>
            </a:r>
          </a:p>
          <a:p>
            <a:pPr lvl="1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F1A001E-EA97-90AB-ADEA-FD390E1B6087}"/>
              </a:ext>
            </a:extLst>
          </p:cNvPr>
          <p:cNvSpPr/>
          <p:nvPr/>
        </p:nvSpPr>
        <p:spPr>
          <a:xfrm>
            <a:off x="6012160" y="1851670"/>
            <a:ext cx="720080" cy="7200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E5A57-5AC8-8CA2-7541-F15E98CA793D}"/>
              </a:ext>
            </a:extLst>
          </p:cNvPr>
          <p:cNvSpPr/>
          <p:nvPr/>
        </p:nvSpPr>
        <p:spPr>
          <a:xfrm>
            <a:off x="7596336" y="185167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1069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6EB5B2-FEA9-D6CF-0763-5578EEC6E29E}"/>
              </a:ext>
            </a:extLst>
          </p:cNvPr>
          <p:cNvSpPr/>
          <p:nvPr/>
        </p:nvSpPr>
        <p:spPr>
          <a:xfrm>
            <a:off x="6660232" y="1779662"/>
            <a:ext cx="1008112" cy="1008112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/>
              <a:t>Chose two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81BF-7F7B-4F41-5833-1956292D305E}"/>
              </a:ext>
            </a:extLst>
          </p:cNvPr>
          <p:cNvSpPr txBox="1"/>
          <p:nvPr/>
        </p:nvSpPr>
        <p:spPr>
          <a:xfrm>
            <a:off x="4788024" y="47319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5C466-5A9C-ACA4-4E5F-80D9E8294918}"/>
              </a:ext>
            </a:extLst>
          </p:cNvPr>
          <p:cNvSpPr txBox="1"/>
          <p:nvPr/>
        </p:nvSpPr>
        <p:spPr>
          <a:xfrm>
            <a:off x="5292080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8F557-BC18-9676-06AD-C4E84F4A6D42}"/>
              </a:ext>
            </a:extLst>
          </p:cNvPr>
          <p:cNvSpPr txBox="1"/>
          <p:nvPr/>
        </p:nvSpPr>
        <p:spPr>
          <a:xfrm>
            <a:off x="4572000" y="37958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597C-613B-6FFA-29BF-E82456DE7128}"/>
              </a:ext>
            </a:extLst>
          </p:cNvPr>
          <p:cNvSpPr txBox="1"/>
          <p:nvPr/>
        </p:nvSpPr>
        <p:spPr>
          <a:xfrm>
            <a:off x="4355976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F538F-40D3-97C5-B822-6E20EFAA35BF}"/>
              </a:ext>
            </a:extLst>
          </p:cNvPr>
          <p:cNvSpPr txBox="1"/>
          <p:nvPr/>
        </p:nvSpPr>
        <p:spPr>
          <a:xfrm>
            <a:off x="5292080" y="40119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4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E3358-5BF9-F1C9-44C6-93C557228801}"/>
              </a:ext>
            </a:extLst>
          </p:cNvPr>
          <p:cNvSpPr txBox="1"/>
          <p:nvPr/>
        </p:nvSpPr>
        <p:spPr>
          <a:xfrm>
            <a:off x="5076056" y="30758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5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FEB25-8625-552E-1362-319FD89416E3}"/>
              </a:ext>
            </a:extLst>
          </p:cNvPr>
          <p:cNvSpPr txBox="1"/>
          <p:nvPr/>
        </p:nvSpPr>
        <p:spPr>
          <a:xfrm>
            <a:off x="4716016" y="34358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6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BD42A-FDD6-0018-D810-7F401B7B3969}"/>
              </a:ext>
            </a:extLst>
          </p:cNvPr>
          <p:cNvSpPr txBox="1"/>
          <p:nvPr/>
        </p:nvSpPr>
        <p:spPr>
          <a:xfrm>
            <a:off x="5796136" y="3723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7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4D9E-347E-9F81-2B8D-18D2150DAF7B}"/>
              </a:ext>
            </a:extLst>
          </p:cNvPr>
          <p:cNvSpPr txBox="1"/>
          <p:nvPr/>
        </p:nvSpPr>
        <p:spPr>
          <a:xfrm>
            <a:off x="5724128" y="31478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8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017A-7FFD-5238-F1F6-1388A01D9752}"/>
              </a:ext>
            </a:extLst>
          </p:cNvPr>
          <p:cNvSpPr txBox="1"/>
          <p:nvPr/>
        </p:nvSpPr>
        <p:spPr>
          <a:xfrm>
            <a:off x="7020272" y="25717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0AA88-0D42-B855-9DEF-D40D4C837188}"/>
              </a:ext>
            </a:extLst>
          </p:cNvPr>
          <p:cNvSpPr txBox="1"/>
          <p:nvPr/>
        </p:nvSpPr>
        <p:spPr>
          <a:xfrm>
            <a:off x="7452320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C64AC3-6E05-26DC-4267-DC33E0D7051F}"/>
              </a:ext>
            </a:extLst>
          </p:cNvPr>
          <p:cNvSpPr txBox="1"/>
          <p:nvPr/>
        </p:nvSpPr>
        <p:spPr>
          <a:xfrm>
            <a:off x="7020272" y="1635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A3D13-1466-AA1B-30F2-4552C6921771}"/>
              </a:ext>
            </a:extLst>
          </p:cNvPr>
          <p:cNvSpPr txBox="1"/>
          <p:nvPr/>
        </p:nvSpPr>
        <p:spPr>
          <a:xfrm>
            <a:off x="6660232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32663-DDD2-EF80-AA76-EB3E0F5D8D9B}"/>
              </a:ext>
            </a:extLst>
          </p:cNvPr>
          <p:cNvSpPr/>
          <p:nvPr/>
        </p:nvSpPr>
        <p:spPr>
          <a:xfrm>
            <a:off x="6660232" y="2067694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012920-3E37-DEC8-8218-0279BD311BE6}"/>
              </a:ext>
            </a:extLst>
          </p:cNvPr>
          <p:cNvSpPr/>
          <p:nvPr/>
        </p:nvSpPr>
        <p:spPr>
          <a:xfrm>
            <a:off x="4716016" y="343584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/>
              <a:t>Chose two (valid?)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81BF-7F7B-4F41-5833-1956292D305E}"/>
              </a:ext>
            </a:extLst>
          </p:cNvPr>
          <p:cNvSpPr txBox="1"/>
          <p:nvPr/>
        </p:nvSpPr>
        <p:spPr>
          <a:xfrm>
            <a:off x="4788024" y="47319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5C466-5A9C-ACA4-4E5F-80D9E8294918}"/>
              </a:ext>
            </a:extLst>
          </p:cNvPr>
          <p:cNvSpPr txBox="1"/>
          <p:nvPr/>
        </p:nvSpPr>
        <p:spPr>
          <a:xfrm>
            <a:off x="5292080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8F557-BC18-9676-06AD-C4E84F4A6D42}"/>
              </a:ext>
            </a:extLst>
          </p:cNvPr>
          <p:cNvSpPr txBox="1"/>
          <p:nvPr/>
        </p:nvSpPr>
        <p:spPr>
          <a:xfrm>
            <a:off x="4572000" y="37958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597C-613B-6FFA-29BF-E82456DE7128}"/>
              </a:ext>
            </a:extLst>
          </p:cNvPr>
          <p:cNvSpPr txBox="1"/>
          <p:nvPr/>
        </p:nvSpPr>
        <p:spPr>
          <a:xfrm>
            <a:off x="4355976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F538F-40D3-97C5-B822-6E20EFAA35BF}"/>
              </a:ext>
            </a:extLst>
          </p:cNvPr>
          <p:cNvSpPr txBox="1"/>
          <p:nvPr/>
        </p:nvSpPr>
        <p:spPr>
          <a:xfrm>
            <a:off x="5292080" y="40119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4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E3358-5BF9-F1C9-44C6-93C557228801}"/>
              </a:ext>
            </a:extLst>
          </p:cNvPr>
          <p:cNvSpPr txBox="1"/>
          <p:nvPr/>
        </p:nvSpPr>
        <p:spPr>
          <a:xfrm>
            <a:off x="5076056" y="30758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5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FEB25-8625-552E-1362-319FD89416E3}"/>
              </a:ext>
            </a:extLst>
          </p:cNvPr>
          <p:cNvSpPr txBox="1"/>
          <p:nvPr/>
        </p:nvSpPr>
        <p:spPr>
          <a:xfrm>
            <a:off x="4716016" y="34358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6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BD42A-FDD6-0018-D810-7F401B7B3969}"/>
              </a:ext>
            </a:extLst>
          </p:cNvPr>
          <p:cNvSpPr txBox="1"/>
          <p:nvPr/>
        </p:nvSpPr>
        <p:spPr>
          <a:xfrm>
            <a:off x="5796136" y="3723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7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4D9E-347E-9F81-2B8D-18D2150DAF7B}"/>
              </a:ext>
            </a:extLst>
          </p:cNvPr>
          <p:cNvSpPr txBox="1"/>
          <p:nvPr/>
        </p:nvSpPr>
        <p:spPr>
          <a:xfrm>
            <a:off x="5724128" y="31478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8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017A-7FFD-5238-F1F6-1388A01D9752}"/>
              </a:ext>
            </a:extLst>
          </p:cNvPr>
          <p:cNvSpPr txBox="1"/>
          <p:nvPr/>
        </p:nvSpPr>
        <p:spPr>
          <a:xfrm>
            <a:off x="7020272" y="25717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0AA88-0D42-B855-9DEF-D40D4C837188}"/>
              </a:ext>
            </a:extLst>
          </p:cNvPr>
          <p:cNvSpPr txBox="1"/>
          <p:nvPr/>
        </p:nvSpPr>
        <p:spPr>
          <a:xfrm>
            <a:off x="7452320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C64AC3-6E05-26DC-4267-DC33E0D7051F}"/>
              </a:ext>
            </a:extLst>
          </p:cNvPr>
          <p:cNvSpPr txBox="1"/>
          <p:nvPr/>
        </p:nvSpPr>
        <p:spPr>
          <a:xfrm>
            <a:off x="7020272" y="1635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A3D13-1466-AA1B-30F2-4552C6921771}"/>
              </a:ext>
            </a:extLst>
          </p:cNvPr>
          <p:cNvSpPr txBox="1"/>
          <p:nvPr/>
        </p:nvSpPr>
        <p:spPr>
          <a:xfrm>
            <a:off x="6660232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32663-DDD2-EF80-AA76-EB3E0F5D8D9B}"/>
              </a:ext>
            </a:extLst>
          </p:cNvPr>
          <p:cNvSpPr/>
          <p:nvPr/>
        </p:nvSpPr>
        <p:spPr>
          <a:xfrm>
            <a:off x="6660232" y="2067694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012920-3E37-DEC8-8218-0279BD311BE6}"/>
              </a:ext>
            </a:extLst>
          </p:cNvPr>
          <p:cNvSpPr/>
          <p:nvPr/>
        </p:nvSpPr>
        <p:spPr>
          <a:xfrm>
            <a:off x="4716016" y="343584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D8C7-FC3A-C632-C682-9417FE1C8A05}"/>
              </a:ext>
            </a:extLst>
          </p:cNvPr>
          <p:cNvSpPr txBox="1"/>
          <p:nvPr/>
        </p:nvSpPr>
        <p:spPr>
          <a:xfrm>
            <a:off x="5292080" y="3579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9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BECDD-EAFC-66B3-8862-EA8E29C310CF}"/>
              </a:ext>
            </a:extLst>
          </p:cNvPr>
          <p:cNvSpPr txBox="1"/>
          <p:nvPr/>
        </p:nvSpPr>
        <p:spPr>
          <a:xfrm>
            <a:off x="5436096" y="350785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857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an offset:</a:t>
            </a:r>
          </a:p>
          <a:p>
            <a:pPr lvl="2"/>
            <a:r>
              <a:rPr lang="en-CH" dirty="0"/>
              <a:t>A number between 0 and 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499992" y="257175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ABCF2-71EF-21B7-AB81-2BB9B2B2AD2D}"/>
              </a:ext>
            </a:extLst>
          </p:cNvPr>
          <p:cNvSpPr txBox="1"/>
          <p:nvPr/>
        </p:nvSpPr>
        <p:spPr>
          <a:xfrm>
            <a:off x="5076056" y="300379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an offset:</a:t>
            </a:r>
          </a:p>
          <a:p>
            <a:pPr lvl="2"/>
            <a:r>
              <a:rPr lang="en-CH" dirty="0"/>
              <a:t>A number between 0 and 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427984" y="2859782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975583" y="3291830"/>
            <a:ext cx="72008" cy="28803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1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27FC74-6068-28DC-CE69-C94E5151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statics of a 2-dimensional problem is a set of linear inequalities:</a:t>
                </a:r>
              </a:p>
              <a:p>
                <a:pPr lvl="1"/>
                <a:r>
                  <a:rPr lang="en-US" dirty="0"/>
                  <a:t>Each non-</a:t>
                </a:r>
                <a:r>
                  <a:rPr lang="en-US" dirty="0" err="1"/>
                  <a:t>holded</a:t>
                </a:r>
                <a:r>
                  <a:rPr lang="en-US" dirty="0"/>
                  <a:t> block: add two constraints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interface between two blocks: add two constraints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27FC74-6068-28DC-CE69-C94E5151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2C895651-851E-476B-FD08-7A60E981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83EB-000D-744D-42A3-A92E33FD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16C3-0DA0-DC51-EF9F-A6F39D8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1CF7-1FB7-606B-7F08-B7B1B04A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9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 (valid?) offset:</a:t>
            </a:r>
          </a:p>
          <a:p>
            <a:pPr lvl="2"/>
            <a:r>
              <a:rPr lang="en-CH" dirty="0"/>
              <a:t>A number between 0 and 1</a:t>
            </a:r>
          </a:p>
          <a:p>
            <a:pPr lvl="2"/>
            <a:r>
              <a:rPr lang="en-CH" dirty="0"/>
              <a:t>Without the valid</a:t>
            </a:r>
            <a:r>
              <a:rPr lang="fr-CH" dirty="0"/>
              <a:t>i</a:t>
            </a:r>
            <a:r>
              <a:rPr lang="en-CH" dirty="0"/>
              <a:t>ty check: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139952" y="401191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676503" y="3291830"/>
            <a:ext cx="371088" cy="148046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496-AC1A-C51E-3ED3-2686241B8B03}"/>
              </a:ext>
            </a:extLst>
          </p:cNvPr>
          <p:cNvSpPr txBox="1"/>
          <p:nvPr/>
        </p:nvSpPr>
        <p:spPr>
          <a:xfrm>
            <a:off x="4427984" y="372387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08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 (valid?) offset:</a:t>
            </a:r>
          </a:p>
          <a:p>
            <a:pPr lvl="2"/>
            <a:r>
              <a:rPr lang="en-CH" dirty="0"/>
              <a:t>A number between 0 and 1</a:t>
            </a:r>
          </a:p>
          <a:p>
            <a:pPr lvl="2"/>
            <a:r>
              <a:rPr lang="en-CH" dirty="0"/>
              <a:t>With the valid</a:t>
            </a:r>
            <a:r>
              <a:rPr lang="fr-CH" dirty="0"/>
              <a:t>i</a:t>
            </a:r>
            <a:r>
              <a:rPr lang="en-CH" dirty="0"/>
              <a:t>ty check: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283968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860032" y="3291830"/>
            <a:ext cx="187559" cy="7200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496-AC1A-C51E-3ED3-2686241B8B03}"/>
              </a:ext>
            </a:extLst>
          </p:cNvPr>
          <p:cNvSpPr txBox="1"/>
          <p:nvPr/>
        </p:nvSpPr>
        <p:spPr>
          <a:xfrm>
            <a:off x="5004048" y="3579862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About the valid offset:</a:t>
            </a:r>
          </a:p>
          <a:p>
            <a:pPr lvl="1"/>
            <a:r>
              <a:rPr lang="en-CH" dirty="0"/>
              <a:t>An interface can have different valid regions</a:t>
            </a:r>
          </a:p>
          <a:p>
            <a:pPr lvl="1"/>
            <a:r>
              <a:rPr lang="en-CH" dirty="0"/>
              <a:t>Leads to discontinuity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205172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169168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D37A499-A263-D333-11A2-6FF6C273EAD5}"/>
              </a:ext>
            </a:extLst>
          </p:cNvPr>
          <p:cNvSpPr/>
          <p:nvPr/>
        </p:nvSpPr>
        <p:spPr>
          <a:xfrm rot="10800000">
            <a:off x="1547664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1556373" y="3283121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7C8C4-4E2B-EB73-83DB-807548461040}"/>
              </a:ext>
            </a:extLst>
          </p:cNvPr>
          <p:cNvCxnSpPr>
            <a:cxnSpLocks/>
          </p:cNvCxnSpPr>
          <p:nvPr/>
        </p:nvCxnSpPr>
        <p:spPr>
          <a:xfrm>
            <a:off x="1691680" y="4011910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27388421-CCF0-BDCE-9B10-00D60453AD0E}"/>
              </a:ext>
            </a:extLst>
          </p:cNvPr>
          <p:cNvSpPr/>
          <p:nvPr/>
        </p:nvSpPr>
        <p:spPr>
          <a:xfrm>
            <a:off x="493204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10B07-207D-766E-DEC6-A4FEE08D93BA}"/>
              </a:ext>
            </a:extLst>
          </p:cNvPr>
          <p:cNvSpPr/>
          <p:nvPr/>
        </p:nvSpPr>
        <p:spPr>
          <a:xfrm>
            <a:off x="457200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B49BC4-2C0E-D313-6BAE-43A76BDD9B77}"/>
              </a:ext>
            </a:extLst>
          </p:cNvPr>
          <p:cNvSpPr/>
          <p:nvPr/>
        </p:nvSpPr>
        <p:spPr>
          <a:xfrm rot="10800000">
            <a:off x="5436096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5A8FA-014D-BF42-8068-6AFD4EA96CA2}"/>
              </a:ext>
            </a:extLst>
          </p:cNvPr>
          <p:cNvCxnSpPr>
            <a:cxnSpLocks/>
          </p:cNvCxnSpPr>
          <p:nvPr/>
        </p:nvCxnSpPr>
        <p:spPr>
          <a:xfrm>
            <a:off x="4572000" y="4011910"/>
            <a:ext cx="10801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A70AD-33C3-CC57-C610-E74A900CD152}"/>
              </a:ext>
            </a:extLst>
          </p:cNvPr>
          <p:cNvSpPr txBox="1"/>
          <p:nvPr/>
        </p:nvSpPr>
        <p:spPr>
          <a:xfrm>
            <a:off x="1619672" y="4011910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7F183-4B7D-20F3-F9F7-C204AF6A51F4}"/>
              </a:ext>
            </a:extLst>
          </p:cNvPr>
          <p:cNvSpPr txBox="1"/>
          <p:nvPr/>
        </p:nvSpPr>
        <p:spPr>
          <a:xfrm>
            <a:off x="4716016" y="401191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=k+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387DAB2C-A12F-9493-F48E-745E46177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About the valid offset:</a:t>
                </a:r>
              </a:p>
              <a:p>
                <a:pPr lvl="1"/>
                <a:r>
                  <a:rPr lang="en-CH" dirty="0"/>
                  <a:t>An interface can have different valid regions</a:t>
                </a:r>
              </a:p>
              <a:p>
                <a:pPr lvl="1"/>
                <a:r>
                  <a:rPr lang="en-CH" dirty="0"/>
                  <a:t>Leads to discontinuity</a:t>
                </a:r>
              </a:p>
              <a:p>
                <a:pPr lvl="1"/>
                <a:r>
                  <a:rPr lang="en-CH" dirty="0"/>
                  <a:t>If x is to be discretised, might be good to add some inputs:</a:t>
                </a:r>
              </a:p>
              <a:p>
                <a:pPr lvl="2"/>
                <a:r>
                  <a:rPr lang="en-CH" dirty="0"/>
                  <a:t>Formally: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387DAB2C-A12F-9493-F48E-745E46177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205172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169168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D37A499-A263-D333-11A2-6FF6C273EAD5}"/>
              </a:ext>
            </a:extLst>
          </p:cNvPr>
          <p:cNvSpPr/>
          <p:nvPr/>
        </p:nvSpPr>
        <p:spPr>
          <a:xfrm rot="10800000">
            <a:off x="1547664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1556373" y="3283121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7C8C4-4E2B-EB73-83DB-807548461040}"/>
              </a:ext>
            </a:extLst>
          </p:cNvPr>
          <p:cNvCxnSpPr>
            <a:cxnSpLocks/>
          </p:cNvCxnSpPr>
          <p:nvPr/>
        </p:nvCxnSpPr>
        <p:spPr>
          <a:xfrm>
            <a:off x="1691680" y="4011910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27388421-CCF0-BDCE-9B10-00D60453AD0E}"/>
              </a:ext>
            </a:extLst>
          </p:cNvPr>
          <p:cNvSpPr/>
          <p:nvPr/>
        </p:nvSpPr>
        <p:spPr>
          <a:xfrm>
            <a:off x="493204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10B07-207D-766E-DEC6-A4FEE08D93BA}"/>
              </a:ext>
            </a:extLst>
          </p:cNvPr>
          <p:cNvSpPr/>
          <p:nvPr/>
        </p:nvSpPr>
        <p:spPr>
          <a:xfrm>
            <a:off x="457200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B49BC4-2C0E-D313-6BAE-43A76BDD9B77}"/>
              </a:ext>
            </a:extLst>
          </p:cNvPr>
          <p:cNvSpPr/>
          <p:nvPr/>
        </p:nvSpPr>
        <p:spPr>
          <a:xfrm rot="10800000">
            <a:off x="5436096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5A8FA-014D-BF42-8068-6AFD4EA96CA2}"/>
              </a:ext>
            </a:extLst>
          </p:cNvPr>
          <p:cNvCxnSpPr>
            <a:cxnSpLocks/>
          </p:cNvCxnSpPr>
          <p:nvPr/>
        </p:nvCxnSpPr>
        <p:spPr>
          <a:xfrm>
            <a:off x="4572000" y="4011910"/>
            <a:ext cx="10801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A70AD-33C3-CC57-C610-E74A900CD152}"/>
              </a:ext>
            </a:extLst>
          </p:cNvPr>
          <p:cNvSpPr txBox="1"/>
          <p:nvPr/>
        </p:nvSpPr>
        <p:spPr>
          <a:xfrm>
            <a:off x="1619672" y="4011910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7F183-4B7D-20F3-F9F7-C204AF6A51F4}"/>
              </a:ext>
            </a:extLst>
          </p:cNvPr>
          <p:cNvSpPr txBox="1"/>
          <p:nvPr/>
        </p:nvSpPr>
        <p:spPr>
          <a:xfrm>
            <a:off x="4716016" y="401191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=k+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35742-171B-5DDD-D701-927417E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Can be stored in a dynamic tree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0DA7-0D8F-45FC-348B-FF9E16E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6251-D5D6-F618-2710-4C59FB9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6BC-FF87-606A-477A-71B0ED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9314-33D2-35BB-628F-2424CF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2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35742-171B-5DDD-D701-927417E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Can use a triangle grid instead:</a:t>
            </a:r>
          </a:p>
          <a:p>
            <a:pPr lvl="1"/>
            <a:r>
              <a:rPr lang="en-CH" dirty="0"/>
              <a:t>Limited in the shapes</a:t>
            </a:r>
          </a:p>
          <a:p>
            <a:pPr lvl="1"/>
            <a:r>
              <a:rPr lang="en-CH" dirty="0" err="1"/>
              <a:t>Onl</a:t>
            </a:r>
            <a:r>
              <a:rPr lang="fr-CH" dirty="0"/>
              <a:t>y</a:t>
            </a:r>
            <a:r>
              <a:rPr lang="en-CH" dirty="0"/>
              <a:t> 60 or 120 degrees angles are possible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0DA7-0D8F-45FC-348B-FF9E16E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r>
              <a:rPr lang="en-CH"/>
              <a:t>: discretised </a:t>
            </a:r>
            <a:r>
              <a:rPr lang="en-CH" dirty="0"/>
              <a:t>state space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6251-D5D6-F618-2710-4C59FB9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6BC-FF87-606A-477A-71B0ED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9314-33D2-35BB-628F-2424CF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E600DB-856A-BCE0-CB81-C45894BF6D06}"/>
              </a:ext>
            </a:extLst>
          </p:cNvPr>
          <p:cNvSpPr/>
          <p:nvPr/>
        </p:nvSpPr>
        <p:spPr>
          <a:xfrm>
            <a:off x="169168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049C579-4034-CD4B-D0C8-69E21A2C0F4D}"/>
              </a:ext>
            </a:extLst>
          </p:cNvPr>
          <p:cNvSpPr/>
          <p:nvPr/>
        </p:nvSpPr>
        <p:spPr>
          <a:xfrm>
            <a:off x="241176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12AFC72-183C-2DE2-E85F-224DBE22DA23}"/>
              </a:ext>
            </a:extLst>
          </p:cNvPr>
          <p:cNvSpPr/>
          <p:nvPr/>
        </p:nvSpPr>
        <p:spPr>
          <a:xfrm>
            <a:off x="313184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6553A1A-CF6A-0479-94EC-95E1ABD837CE}"/>
              </a:ext>
            </a:extLst>
          </p:cNvPr>
          <p:cNvSpPr/>
          <p:nvPr/>
        </p:nvSpPr>
        <p:spPr>
          <a:xfrm>
            <a:off x="385192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ED3165B-C8C2-F7A5-68AA-669F36890D8B}"/>
              </a:ext>
            </a:extLst>
          </p:cNvPr>
          <p:cNvSpPr/>
          <p:nvPr/>
        </p:nvSpPr>
        <p:spPr>
          <a:xfrm>
            <a:off x="457200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202F1D-4675-953B-8A99-1C6ADFEBCE5E}"/>
              </a:ext>
            </a:extLst>
          </p:cNvPr>
          <p:cNvSpPr/>
          <p:nvPr/>
        </p:nvSpPr>
        <p:spPr>
          <a:xfrm>
            <a:off x="529208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CA48A6-B85E-C09D-CEB2-089A4F89A42D}"/>
              </a:ext>
            </a:extLst>
          </p:cNvPr>
          <p:cNvSpPr/>
          <p:nvPr/>
        </p:nvSpPr>
        <p:spPr>
          <a:xfrm rot="10800000">
            <a:off x="241176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0107C01-C47F-CCB4-E6F6-E7169891958E}"/>
              </a:ext>
            </a:extLst>
          </p:cNvPr>
          <p:cNvSpPr/>
          <p:nvPr/>
        </p:nvSpPr>
        <p:spPr>
          <a:xfrm rot="10800000">
            <a:off x="169168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E925544-17CB-8190-2938-3B332FEE488D}"/>
              </a:ext>
            </a:extLst>
          </p:cNvPr>
          <p:cNvSpPr/>
          <p:nvPr/>
        </p:nvSpPr>
        <p:spPr>
          <a:xfrm rot="10800000">
            <a:off x="313184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C6B12F5-1A3D-2A48-1D10-4396138B30AC}"/>
              </a:ext>
            </a:extLst>
          </p:cNvPr>
          <p:cNvSpPr/>
          <p:nvPr/>
        </p:nvSpPr>
        <p:spPr>
          <a:xfrm rot="10800000">
            <a:off x="385192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5F343A6-DA0B-0F22-7156-DB3660ADF32E}"/>
              </a:ext>
            </a:extLst>
          </p:cNvPr>
          <p:cNvSpPr/>
          <p:nvPr/>
        </p:nvSpPr>
        <p:spPr>
          <a:xfrm rot="10800000">
            <a:off x="4572000" y="3363838"/>
            <a:ext cx="720000" cy="619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032C27D-269A-347B-EB6C-E4B4709E6C41}"/>
              </a:ext>
            </a:extLst>
          </p:cNvPr>
          <p:cNvSpPr/>
          <p:nvPr/>
        </p:nvSpPr>
        <p:spPr>
          <a:xfrm rot="10800000">
            <a:off x="529208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192FC2-C04F-0C4D-0310-4C2B2EE2C669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>
            <a:off x="2051680" y="3983038"/>
            <a:ext cx="36004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B19C55D-7CB7-7FDB-C521-61505D72FF66}"/>
              </a:ext>
            </a:extLst>
          </p:cNvPr>
          <p:cNvSpPr/>
          <p:nvPr/>
        </p:nvSpPr>
        <p:spPr>
          <a:xfrm>
            <a:off x="1696207" y="3988052"/>
            <a:ext cx="1074154" cy="608976"/>
          </a:xfrm>
          <a:prstGeom prst="parallelogram">
            <a:avLst>
              <a:gd name="adj" fmla="val 56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AAC7CC4D-8568-CAE4-4294-AE2919C1F6CE}"/>
              </a:ext>
            </a:extLst>
          </p:cNvPr>
          <p:cNvSpPr/>
          <p:nvPr/>
        </p:nvSpPr>
        <p:spPr>
          <a:xfrm>
            <a:off x="3131839" y="3983525"/>
            <a:ext cx="1435633" cy="620162"/>
          </a:xfrm>
          <a:prstGeom prst="trapezoid">
            <a:avLst>
              <a:gd name="adj" fmla="val 5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First point: Does the second robot knows if the first one is holding a block?</a:t>
            </a:r>
          </a:p>
          <a:p>
            <a:r>
              <a:rPr lang="en-CH" dirty="0"/>
              <a:t>Two different amount of information:</a:t>
            </a:r>
          </a:p>
          <a:p>
            <a:pPr lvl="1"/>
            <a:r>
              <a:rPr lang="en-CH" dirty="0"/>
              <a:t>Corners</a:t>
            </a:r>
          </a:p>
          <a:p>
            <a:pPr lvl="1"/>
            <a:r>
              <a:rPr lang="en-CH" dirty="0"/>
              <a:t>Corners structured</a:t>
            </a:r>
          </a:p>
          <a:p>
            <a:pPr lvl="2"/>
            <a:r>
              <a:rPr lang="en-CH" dirty="0"/>
              <a:t> (knowing which corner they are connected to)</a:t>
            </a:r>
          </a:p>
          <a:p>
            <a:pPr lvl="1"/>
            <a:r>
              <a:rPr lang="en-CH" dirty="0"/>
              <a:t>Corners + contact points</a:t>
            </a:r>
          </a:p>
          <a:p>
            <a:pPr lvl="1"/>
            <a:r>
              <a:rPr lang="en-CH" dirty="0"/>
              <a:t>Value of the forces applied on a block?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Observation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7227587" y="3300539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6876256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6732240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EC6D43-F3E0-289D-F11F-3713100E013D}"/>
              </a:ext>
            </a:extLst>
          </p:cNvPr>
          <p:cNvSpPr/>
          <p:nvPr/>
        </p:nvSpPr>
        <p:spPr>
          <a:xfrm>
            <a:off x="7236296" y="393990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ADE9D-D741-8B74-29E1-599B38AF00FE}"/>
              </a:ext>
            </a:extLst>
          </p:cNvPr>
          <p:cNvSpPr/>
          <p:nvPr/>
        </p:nvSpPr>
        <p:spPr>
          <a:xfrm>
            <a:off x="6876256" y="393990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509ABF-92D2-D59A-A9F2-196EEF23A00F}"/>
              </a:ext>
            </a:extLst>
          </p:cNvPr>
          <p:cNvSpPr/>
          <p:nvPr/>
        </p:nvSpPr>
        <p:spPr>
          <a:xfrm>
            <a:off x="7380312" y="321982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8455C7-0467-3341-C16A-22E551BAB1EF}"/>
              </a:ext>
            </a:extLst>
          </p:cNvPr>
          <p:cNvSpPr/>
          <p:nvPr/>
        </p:nvSpPr>
        <p:spPr>
          <a:xfrm>
            <a:off x="6660232" y="321982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1A42A-7E9E-15CA-F6CE-B1CFC7CD5F84}"/>
              </a:ext>
            </a:extLst>
          </p:cNvPr>
          <p:cNvSpPr/>
          <p:nvPr/>
        </p:nvSpPr>
        <p:spPr>
          <a:xfrm>
            <a:off x="7702205" y="324757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3B743-1E22-88F7-8B0E-46A04CB0BA8A}"/>
              </a:ext>
            </a:extLst>
          </p:cNvPr>
          <p:cNvSpPr/>
          <p:nvPr/>
        </p:nvSpPr>
        <p:spPr>
          <a:xfrm>
            <a:off x="7389021" y="3228531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12594D-4540-1507-23B1-2FCDE92C9301}"/>
              </a:ext>
            </a:extLst>
          </p:cNvPr>
          <p:cNvSpPr/>
          <p:nvPr/>
        </p:nvSpPr>
        <p:spPr>
          <a:xfrm>
            <a:off x="7911211" y="396167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A7896B-6DB1-41CA-E82C-5A0809360EF3}"/>
              </a:ext>
            </a:extLst>
          </p:cNvPr>
          <p:cNvSpPr/>
          <p:nvPr/>
        </p:nvSpPr>
        <p:spPr>
          <a:xfrm>
            <a:off x="8259553" y="3979091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D22047-C847-31FB-9668-F39A4EDB41C9}"/>
              </a:ext>
            </a:extLst>
          </p:cNvPr>
          <p:cNvSpPr/>
          <p:nvPr/>
        </p:nvSpPr>
        <p:spPr>
          <a:xfrm>
            <a:off x="6822638" y="4667068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A3B7A7-47E1-5903-6F15-E826BADC7A00}"/>
              </a:ext>
            </a:extLst>
          </p:cNvPr>
          <p:cNvSpPr/>
          <p:nvPr/>
        </p:nvSpPr>
        <p:spPr>
          <a:xfrm>
            <a:off x="8268261" y="468448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7EBF-7DE0-7B91-A1C0-58A3728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18/10/22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966C-6383-052B-808C-91F3D55A8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</a:p>
          <a:p>
            <a:r>
              <a:rPr lang="en-CH" dirty="0"/>
              <a:t>Triangle grid and possible scenarios</a:t>
            </a:r>
          </a:p>
          <a:p>
            <a:r>
              <a:rPr lang="en-CH" dirty="0"/>
              <a:t>Change in equilibrium calculation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F3ECDE-0A79-1D81-DCBB-A0BD917FD9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9497-9536-DE64-E914-DEDF4DA7F0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74EB9-C5B2-9413-3F93-B0B7DB795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03A2-0844-3BFB-D636-F29C0F73F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350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47BDE6-6060-B486-3F20-B65D00DB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Problems with continuous:</a:t>
            </a:r>
          </a:p>
          <a:p>
            <a:pPr lvl="1"/>
            <a:r>
              <a:rPr lang="en-CH" dirty="0"/>
              <a:t>Describing the actions would have been dynamic and growing linearly with the number of blocks</a:t>
            </a:r>
          </a:p>
          <a:p>
            <a:pPr lvl="1"/>
            <a:r>
              <a:rPr lang="en-CH" dirty="0"/>
              <a:t>Each face would require to test whether or not the last action changed its parameter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9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Idea: replace the quadrilateral blocks by a grid equilateral triangles</a:t>
                </a:r>
              </a:p>
              <a:p>
                <a:r>
                  <a:rPr lang="en-CH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sub>
                    </m:sSub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CH" dirty="0"/>
                  <a:t> possible actions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79051-CA59-0F0C-9AEA-08A422BA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571750"/>
            <a:ext cx="4211960" cy="20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D2462-F674-CA05-3401-6F39B57C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716DD-695C-91D1-E000-3FEC79F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68E-75A7-36B7-7E50-E227DE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4509-C60B-4676-8C6A-D6B5F61B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AAC1-21BD-EFAF-8553-6588190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03677-C4F6-415C-DA93-9CAEFA103BCC}"/>
              </a:ext>
            </a:extLst>
          </p:cNvPr>
          <p:cNvSpPr/>
          <p:nvPr/>
        </p:nvSpPr>
        <p:spPr>
          <a:xfrm>
            <a:off x="169168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FB3-D16C-7E7B-BEBD-28CFCFD171F3}"/>
              </a:ext>
            </a:extLst>
          </p:cNvPr>
          <p:cNvSpPr/>
          <p:nvPr/>
        </p:nvSpPr>
        <p:spPr>
          <a:xfrm>
            <a:off x="1979712" y="257175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86F60-F3DA-7281-556A-F301B1143D0A}"/>
              </a:ext>
            </a:extLst>
          </p:cNvPr>
          <p:cNvCxnSpPr>
            <a:cxnSpLocks/>
          </p:cNvCxnSpPr>
          <p:nvPr/>
        </p:nvCxnSpPr>
        <p:spPr>
          <a:xfrm>
            <a:off x="1979712" y="3291830"/>
            <a:ext cx="4320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96919-A09E-1FC1-2185-697D451D7FD9}"/>
              </a:ext>
            </a:extLst>
          </p:cNvPr>
          <p:cNvSpPr/>
          <p:nvPr/>
        </p:nvSpPr>
        <p:spPr>
          <a:xfrm>
            <a:off x="2555776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C71F60-8858-5990-251B-7FCAFAB3DDCA}"/>
              </a:ext>
            </a:extLst>
          </p:cNvPr>
          <p:cNvCxnSpPr>
            <a:cxnSpLocks/>
          </p:cNvCxnSpPr>
          <p:nvPr/>
        </p:nvCxnSpPr>
        <p:spPr>
          <a:xfrm>
            <a:off x="2555776" y="3291830"/>
            <a:ext cx="1440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36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987574"/>
                <a:ext cx="4896544" cy="3888432"/>
              </a:xfrm>
            </p:spPr>
            <p:txBody>
              <a:bodyPr/>
              <a:lstStyle/>
              <a:p>
                <a:r>
                  <a:rPr lang="en-CH" dirty="0"/>
                  <a:t>Extremely fast to rule out impossible move (like leaving the block in the air or putting it at an already occupied place)</a:t>
                </a:r>
              </a:p>
              <a:p>
                <a:r>
                  <a:rPr lang="en-CH" dirty="0"/>
                  <a:t>Scales with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𝑠𝑖𝑑𝑒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r>
                  <a:rPr lang="en-CH" dirty="0"/>
                  <a:t>Example: try to place hexagons at random position (the central one is fixed</a:t>
                </a:r>
              </a:p>
              <a:p>
                <a:pPr lvl="1"/>
                <a:r>
                  <a:rPr lang="en-CH" dirty="0"/>
                  <a:t>Number of action possible: 2500 (50x50), rotation not allowed</a:t>
                </a:r>
              </a:p>
              <a:p>
                <a:pPr lvl="1"/>
                <a:r>
                  <a:rPr lang="en-CH" dirty="0"/>
                  <a:t>Time needed to put 500 blocks: 1.84s</a:t>
                </a: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987574"/>
                <a:ext cx="4896544" cy="3888432"/>
              </a:xfrm>
              <a:blipFill>
                <a:blip r:embed="rId2"/>
                <a:stretch>
                  <a:fillRect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85E9B-7EC9-782E-F2F7-2DAB1169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96153" y="1239485"/>
            <a:ext cx="437171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3A15-3492-BEB2-60BF-260214D6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two types of blocks: hinge and link</a:t>
            </a:r>
          </a:p>
          <a:p>
            <a:r>
              <a:rPr lang="en-CH" dirty="0"/>
              <a:t>Try to build arches with different terrains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B1FDC-CB91-BCD6-A2B4-09C491A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Possible scenarios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3D8-6E76-D99F-DD5F-8422605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3D59-CADB-DBD6-D500-C4E113D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D8FC-786E-097B-1DF3-A3B9E5A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0C3B6-D146-FA5E-6DD1-5303E5AD3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11133" r="22927"/>
          <a:stretch/>
        </p:blipFill>
        <p:spPr>
          <a:xfrm>
            <a:off x="5364088" y="2643758"/>
            <a:ext cx="3545714" cy="20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9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3A15-3492-BEB2-60BF-260214D6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only </a:t>
            </a:r>
            <a:r>
              <a:rPr lang="en-CH" dirty="0" err="1"/>
              <a:t>hexagonals</a:t>
            </a:r>
            <a:endParaRPr lang="en-CH" dirty="0"/>
          </a:p>
          <a:p>
            <a:r>
              <a:rPr lang="en-CH" dirty="0"/>
              <a:t>Start with a full terrain</a:t>
            </a:r>
          </a:p>
          <a:p>
            <a:r>
              <a:rPr lang="en-CH" dirty="0"/>
              <a:t>Remove blocks so the other robot make the structure collapse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B1FDC-CB91-BCD6-A2B4-09C491A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Possible scenarios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3D8-6E76-D99F-DD5F-8422605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3D59-CADB-DBD6-D500-C4E113D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D8FC-786E-097B-1DF3-A3B9E5A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53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3B093-41F8-B273-0DBF-FA9BAB2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Optimization library not usable:</a:t>
            </a:r>
          </a:p>
          <a:p>
            <a:pPr lvl="1"/>
            <a:r>
              <a:rPr lang="en-CH" dirty="0"/>
              <a:t>Time taken to build the model is too long (constant 3s)</a:t>
            </a:r>
          </a:p>
          <a:p>
            <a:pPr lvl="1"/>
            <a:r>
              <a:rPr lang="en-CH" dirty="0"/>
              <a:t>Whereas the solving time is only 0.025s</a:t>
            </a:r>
          </a:p>
          <a:p>
            <a:r>
              <a:rPr lang="en-CH" dirty="0"/>
              <a:t>Try a non-sequential approach with SciPy:</a:t>
            </a:r>
          </a:p>
          <a:p>
            <a:pPr lvl="1"/>
            <a:r>
              <a:rPr lang="en-CH" dirty="0"/>
              <a:t>Works quite well:</a:t>
            </a:r>
          </a:p>
          <a:p>
            <a:pPr lvl="2"/>
            <a:r>
              <a:rPr lang="en-CH" dirty="0"/>
              <a:t>300 blocks at random on a (30x20) grid:</a:t>
            </a:r>
          </a:p>
          <a:p>
            <a:pPr lvl="2"/>
            <a:r>
              <a:rPr lang="fr-CH" dirty="0"/>
              <a:t>T</a:t>
            </a:r>
            <a:r>
              <a:rPr lang="en-CH" dirty="0" err="1"/>
              <a:t>akes</a:t>
            </a:r>
            <a:r>
              <a:rPr lang="en-CH" dirty="0"/>
              <a:t> ~53s but</a:t>
            </a:r>
          </a:p>
          <a:p>
            <a:pPr lvl="3"/>
            <a:r>
              <a:rPr lang="en-CH" dirty="0"/>
              <a:t>Put at random</a:t>
            </a:r>
          </a:p>
          <a:p>
            <a:pPr lvl="3"/>
            <a:r>
              <a:rPr lang="en-CH" dirty="0"/>
              <a:t>Much more complicated problem to solve</a:t>
            </a:r>
          </a:p>
          <a:p>
            <a:pPr lvl="3"/>
            <a:endParaRPr lang="en-CH" dirty="0"/>
          </a:p>
          <a:p>
            <a:pPr lvl="2"/>
            <a:endParaRPr lang="en-CH" dirty="0"/>
          </a:p>
          <a:p>
            <a:pPr lvl="2"/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FFAB-D100-18A3-6715-5FCC6BD0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Equilibrium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B8F8-235A-0B33-AD94-538D9C7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EA1-9A3A-C1C1-18E9-C0A50E5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794F-4648-A478-8FED-1A02E05E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71ECF-C334-3EAC-39F4-39DEB707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05" r="23762"/>
          <a:stretch/>
        </p:blipFill>
        <p:spPr>
          <a:xfrm>
            <a:off x="5652120" y="2427734"/>
            <a:ext cx="3096344" cy="85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8F71E-97CD-BA26-66B7-085F1538E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9" r="19087"/>
          <a:stretch/>
        </p:blipFill>
        <p:spPr>
          <a:xfrm>
            <a:off x="5652120" y="3435846"/>
            <a:ext cx="319706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0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3B093-41F8-B273-0DBF-FA9BAB2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With the equilibrium test (53s):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Without the equilibrium test (1.38s):</a:t>
            </a:r>
          </a:p>
          <a:p>
            <a:pPr lvl="2"/>
            <a:endParaRPr lang="en-CH" dirty="0"/>
          </a:p>
          <a:p>
            <a:pPr lvl="2"/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FFAB-D100-18A3-6715-5FCC6BD0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Equilibrium 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B8F8-235A-0B33-AD94-538D9C7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EA1-9A3A-C1C1-18E9-C0A50E5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794F-4648-A478-8FED-1A02E05E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71ECF-C334-3EAC-39F4-39DEB707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05" r="23762"/>
          <a:stretch/>
        </p:blipFill>
        <p:spPr>
          <a:xfrm>
            <a:off x="1187624" y="1851670"/>
            <a:ext cx="3096344" cy="85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8F71E-97CD-BA26-66B7-085F1538E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9" r="19087"/>
          <a:stretch/>
        </p:blipFill>
        <p:spPr>
          <a:xfrm>
            <a:off x="1115616" y="3363838"/>
            <a:ext cx="319706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D2462-F674-CA05-3401-6F39B57C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716DD-695C-91D1-E000-3FEC79F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68E-75A7-36B7-7E50-E227DE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4509-C60B-4676-8C6A-D6B5F61B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AAC1-21BD-EFAF-8553-6588190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03677-C4F6-415C-DA93-9CAEFA103BCC}"/>
              </a:ext>
            </a:extLst>
          </p:cNvPr>
          <p:cNvSpPr/>
          <p:nvPr/>
        </p:nvSpPr>
        <p:spPr>
          <a:xfrm>
            <a:off x="169168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FB3-D16C-7E7B-BEBD-28CFCFD171F3}"/>
              </a:ext>
            </a:extLst>
          </p:cNvPr>
          <p:cNvSpPr/>
          <p:nvPr/>
        </p:nvSpPr>
        <p:spPr>
          <a:xfrm>
            <a:off x="4572000" y="257175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86F60-F3DA-7281-556A-F301B1143D0A}"/>
              </a:ext>
            </a:extLst>
          </p:cNvPr>
          <p:cNvCxnSpPr>
            <a:cxnSpLocks/>
          </p:cNvCxnSpPr>
          <p:nvPr/>
        </p:nvCxnSpPr>
        <p:spPr>
          <a:xfrm>
            <a:off x="3131840" y="3291830"/>
            <a:ext cx="4320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2B19CD-A1AE-CEE8-AD8B-1DE7D96744C8}"/>
              </a:ext>
            </a:extLst>
          </p:cNvPr>
          <p:cNvCxnSpPr>
            <a:cxnSpLocks/>
          </p:cNvCxnSpPr>
          <p:nvPr/>
        </p:nvCxnSpPr>
        <p:spPr>
          <a:xfrm>
            <a:off x="4932040" y="293179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6C291C-2E80-A591-C304-978DD2537EAE}"/>
              </a:ext>
            </a:extLst>
          </p:cNvPr>
          <p:cNvCxnSpPr>
            <a:cxnSpLocks/>
          </p:cNvCxnSpPr>
          <p:nvPr/>
        </p:nvCxnSpPr>
        <p:spPr>
          <a:xfrm flipV="1">
            <a:off x="4644008" y="293179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FF4B25-F15D-6E4F-976A-14B296CA8A1F}"/>
              </a:ext>
            </a:extLst>
          </p:cNvPr>
          <p:cNvCxnSpPr>
            <a:cxnSpLocks/>
          </p:cNvCxnSpPr>
          <p:nvPr/>
        </p:nvCxnSpPr>
        <p:spPr>
          <a:xfrm flipV="1">
            <a:off x="3203848" y="293179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BE9C3-754A-2E0D-BC1D-DC6C51B416DB}"/>
              </a:ext>
            </a:extLst>
          </p:cNvPr>
          <p:cNvSpPr/>
          <p:nvPr/>
        </p:nvSpPr>
        <p:spPr>
          <a:xfrm>
            <a:off x="745232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52C9EC-D48E-13A4-8149-674EEB523BC9}"/>
              </a:ext>
            </a:extLst>
          </p:cNvPr>
          <p:cNvCxnSpPr>
            <a:cxnSpLocks/>
          </p:cNvCxnSpPr>
          <p:nvPr/>
        </p:nvCxnSpPr>
        <p:spPr>
          <a:xfrm>
            <a:off x="6012160" y="3291830"/>
            <a:ext cx="1440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F9BA1B-1973-C4CA-C0F3-EB992E4E4120}"/>
              </a:ext>
            </a:extLst>
          </p:cNvPr>
          <p:cNvCxnSpPr>
            <a:cxnSpLocks/>
          </p:cNvCxnSpPr>
          <p:nvPr/>
        </p:nvCxnSpPr>
        <p:spPr>
          <a:xfrm flipV="1">
            <a:off x="5220072" y="3003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68CF7-F8F6-9E11-895A-26613F10AFB1}"/>
              </a:ext>
            </a:extLst>
          </p:cNvPr>
          <p:cNvCxnSpPr>
            <a:cxnSpLocks/>
          </p:cNvCxnSpPr>
          <p:nvPr/>
        </p:nvCxnSpPr>
        <p:spPr>
          <a:xfrm flipV="1">
            <a:off x="6084168" y="3003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5B564-DD10-C20A-FDC1-6DF6A438EE4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51720" y="3291830"/>
            <a:ext cx="0" cy="6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73A106-CAA2-43C8-725B-09BDC00CA41E}"/>
              </a:ext>
            </a:extLst>
          </p:cNvPr>
          <p:cNvCxnSpPr>
            <a:cxnSpLocks/>
          </p:cNvCxnSpPr>
          <p:nvPr/>
        </p:nvCxnSpPr>
        <p:spPr>
          <a:xfrm>
            <a:off x="7524328" y="3291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6C1ADA-09C5-C506-2C46-8BEAFA6E3B94}"/>
              </a:ext>
            </a:extLst>
          </p:cNvPr>
          <p:cNvCxnSpPr>
            <a:cxnSpLocks/>
          </p:cNvCxnSpPr>
          <p:nvPr/>
        </p:nvCxnSpPr>
        <p:spPr>
          <a:xfrm>
            <a:off x="2051720" y="365187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E7F1A-1CE4-7388-FC23-A953F96BC45C}"/>
              </a:ext>
            </a:extLst>
          </p:cNvPr>
          <p:cNvCxnSpPr>
            <a:cxnSpLocks/>
          </p:cNvCxnSpPr>
          <p:nvPr/>
        </p:nvCxnSpPr>
        <p:spPr>
          <a:xfrm>
            <a:off x="7812360" y="365187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4D8B5-910A-9A5A-4E7E-E49E612A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constraints</a:t>
            </a:r>
          </a:p>
          <a:p>
            <a:r>
              <a:rPr lang="en-US" dirty="0"/>
              <a:t>Can be solved by several algorithms</a:t>
            </a:r>
          </a:p>
          <a:p>
            <a:pPr lvl="1"/>
            <a:r>
              <a:rPr lang="en-US" dirty="0"/>
              <a:t>Cassowary algorithm:</a:t>
            </a:r>
          </a:p>
          <a:p>
            <a:pPr lvl="2"/>
            <a:r>
              <a:rPr lang="en-US" dirty="0"/>
              <a:t>Allows to dynamically add and remove constraints.</a:t>
            </a:r>
          </a:p>
          <a:p>
            <a:pPr lvl="2"/>
            <a:r>
              <a:rPr lang="en-US" dirty="0"/>
              <a:t>Pure python =&gt;</a:t>
            </a:r>
            <a:r>
              <a:rPr lang="en-GB" dirty="0"/>
              <a:t> probably slower</a:t>
            </a:r>
          </a:p>
          <a:p>
            <a:pPr lvl="1"/>
            <a:r>
              <a:rPr lang="en-GB" dirty="0" err="1"/>
              <a:t>Gekko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Interface building models in binary from the constraints, using different types of solvers</a:t>
            </a:r>
          </a:p>
          <a:p>
            <a:pPr lvl="3"/>
            <a:r>
              <a:rPr lang="en-GB" dirty="0"/>
              <a:t>Would need extensive tests, but probably faster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D85DF-5FBB-B00F-3810-7215B8B2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A3C9-2BB4-0E29-9C5C-7862D66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8E2C-DD57-2FFE-3E16-43F56749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710B-8F62-D455-C1D3-F5D5E2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9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039B47-3D67-0D40-6562-DE537B0A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small script allows the plotting of the blocks: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264DE-582D-00AA-EFEE-8983BFAD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plotting capabilities: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D362-8852-530C-F141-E1A279D4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1608-93D3-D565-9FB5-357EA708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92D7-8466-CE68-1E5A-A422F7F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4BE6B-AEA7-BAEE-1395-E8C84022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87774"/>
            <a:ext cx="2092921" cy="20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8DE8-85AF-50D4-7740-E59CBA21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environment will contain:</a:t>
            </a:r>
          </a:p>
          <a:p>
            <a:pPr lvl="1"/>
            <a:r>
              <a:rPr lang="en-GB" dirty="0"/>
              <a:t>R </a:t>
            </a:r>
            <a:r>
              <a:rPr lang="en-GB" dirty="0">
                <a:solidFill>
                  <a:schemeClr val="accent1"/>
                </a:solidFill>
              </a:rPr>
              <a:t>robots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solidFill>
                  <a:schemeClr val="accent5"/>
                </a:solidFill>
              </a:rPr>
              <a:t>Actions</a:t>
            </a:r>
            <a:r>
              <a:rPr lang="en-GB" dirty="0"/>
              <a:t> can be:</a:t>
            </a:r>
          </a:p>
          <a:p>
            <a:pPr lvl="3"/>
            <a:r>
              <a:rPr lang="en-GB" dirty="0"/>
              <a:t>Release a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:</a:t>
            </a:r>
          </a:p>
          <a:p>
            <a:pPr lvl="4"/>
            <a:r>
              <a:rPr lang="en-GB" dirty="0"/>
              <a:t>Add the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regarding a free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 to the system</a:t>
            </a:r>
          </a:p>
          <a:p>
            <a:pPr lvl="5"/>
            <a:r>
              <a:rPr lang="en-GB" dirty="0"/>
              <a:t>Sum of forces and torque must be 0</a:t>
            </a:r>
          </a:p>
          <a:p>
            <a:pPr lvl="4"/>
            <a:r>
              <a:rPr lang="en-GB" dirty="0"/>
              <a:t>Remove the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regarding the hold block</a:t>
            </a:r>
          </a:p>
          <a:p>
            <a:pPr lvl="5"/>
            <a:r>
              <a:rPr lang="en-GB" dirty="0"/>
              <a:t>Max torque and force applied</a:t>
            </a:r>
          </a:p>
          <a:p>
            <a:pPr lvl="3"/>
            <a:r>
              <a:rPr lang="en-GB" dirty="0"/>
              <a:t>Pick a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 from a </a:t>
            </a:r>
            <a:r>
              <a:rPr lang="en-GB" dirty="0">
                <a:solidFill>
                  <a:srgbClr val="00B0F0"/>
                </a:solidFill>
              </a:rPr>
              <a:t>list</a:t>
            </a:r>
            <a:r>
              <a:rPr lang="en-GB" dirty="0"/>
              <a:t> and create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 at a chosen location in its </a:t>
            </a:r>
            <a:r>
              <a:rPr lang="en-GB" dirty="0">
                <a:solidFill>
                  <a:srgbClr val="92D050"/>
                </a:solidFill>
              </a:rPr>
              <a:t>range</a:t>
            </a:r>
          </a:p>
          <a:p>
            <a:pPr lvl="1"/>
            <a:r>
              <a:rPr lang="en-US" dirty="0"/>
              <a:t>N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is defined by 4 corners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It has a constant density, and its center of mass can then easily be computed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free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add 2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>
                <a:solidFill>
                  <a:schemeClr val="tx2"/>
                </a:solidFill>
              </a:rPr>
              <a:t> to the static system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hold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add 2 slack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block has at least 1 </a:t>
            </a:r>
            <a:r>
              <a:rPr lang="en-US" dirty="0">
                <a:solidFill>
                  <a:srgbClr val="7030A0"/>
                </a:solidFill>
              </a:rPr>
              <a:t>interface</a:t>
            </a:r>
            <a:r>
              <a:rPr lang="en-US" dirty="0">
                <a:solidFill>
                  <a:schemeClr val="tx2"/>
                </a:solidFill>
              </a:rPr>
              <a:t> between either the ground or another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4381-D048-FEA5-F44E-6037EF5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set-up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6F3A-2304-2E95-A218-376EBAA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FAA6-A94E-255A-48CC-1129C3C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8D9C-A643-911B-386B-867F025A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8DE8-85AF-50D4-7740-E59CBA21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environment will contain:</a:t>
            </a:r>
          </a:p>
          <a:p>
            <a:pPr lvl="1"/>
            <a:r>
              <a:rPr lang="en-GB" dirty="0"/>
              <a:t>I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The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 link together the side of a block with a side or corner of another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</a:p>
          <a:p>
            <a:pPr lvl="2"/>
            <a:r>
              <a:rPr lang="en-GB" dirty="0"/>
              <a:t>Each interface add either 2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to the system in case of side-side </a:t>
            </a:r>
            <a:r>
              <a:rPr lang="en-GB" dirty="0">
                <a:solidFill>
                  <a:srgbClr val="7030A0"/>
                </a:solidFill>
              </a:rPr>
              <a:t>interface</a:t>
            </a:r>
            <a:r>
              <a:rPr lang="en-GB" dirty="0"/>
              <a:t>, or only 1 in case of side-corner </a:t>
            </a:r>
            <a:r>
              <a:rPr lang="en-GB" dirty="0">
                <a:solidFill>
                  <a:srgbClr val="7030A0"/>
                </a:solidFill>
              </a:rPr>
              <a:t>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/>
              <a:t>Needed to describe the possible action of the </a:t>
            </a:r>
            <a:r>
              <a:rPr lang="en-US" dirty="0">
                <a:solidFill>
                  <a:schemeClr val="accent1"/>
                </a:solidFill>
              </a:rPr>
              <a:t>robots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Contains a set of possible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that the robots can pick from, and the number of remaining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/>
              <a:t> of the corresponding shape</a:t>
            </a:r>
          </a:p>
          <a:p>
            <a:pPr lvl="2"/>
            <a:r>
              <a:rPr lang="en-US" dirty="0"/>
              <a:t>Ideas: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exactly the right number of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needed for a structure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infinitely many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of each type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4381-D048-FEA5-F44E-6037EF5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set-up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6F3A-2304-2E95-A218-376EBAA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FAA6-A94E-255A-48CC-1129C3C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8D9C-A643-911B-386B-867F025A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03160"/>
      </p:ext>
    </p:extLst>
  </p:cSld>
  <p:clrMapOvr>
    <a:masterClrMapping/>
  </p:clrMapOvr>
</p:sld>
</file>

<file path=ppt/theme/theme1.xml><?xml version="1.0" encoding="utf-8"?>
<a:theme xmlns:a="http://schemas.openxmlformats.org/drawingml/2006/main" name="EPFL_templat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FL_template" id="{2E660469-EC61-48A3-88C5-28F177B364B3}" vid="{76F41B4F-3BBA-4CB7-A5F3-9F9EBABA4B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9FA8D06FC4E4D9BDB248FA23932AC" ma:contentTypeVersion="2" ma:contentTypeDescription="Crée un document." ma:contentTypeScope="" ma:versionID="c4bb9d964b431578a3ed2a275a9c1fa3">
  <xsd:schema xmlns:xsd="http://www.w3.org/2001/XMLSchema" xmlns:xs="http://www.w3.org/2001/XMLSchema" xmlns:p="http://schemas.microsoft.com/office/2006/metadata/properties" xmlns:ns3="2302d107-bdfe-4c22-b00a-f7e6f9775023" targetNamespace="http://schemas.microsoft.com/office/2006/metadata/properties" ma:root="true" ma:fieldsID="15c071f295482dcad52542ed5f003297" ns3:_="">
    <xsd:import namespace="2302d107-bdfe-4c22-b00a-f7e6f97750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2d107-bdfe-4c22-b00a-f7e6f977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1A0176-86B5-4D8E-967A-6B29E4C5CD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E9BE3F-455B-46A8-9FF4-8B1E589529DE}">
  <ds:schemaRefs>
    <ds:schemaRef ds:uri="http://schemas.microsoft.com/office/2006/documentManagement/types"/>
    <ds:schemaRef ds:uri="http://schemas.microsoft.com/office/2006/metadata/properties"/>
    <ds:schemaRef ds:uri="2302d107-bdfe-4c22-b00a-f7e6f9775023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0670323-1112-41CE-9F94-135755CF0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2d107-bdfe-4c22-b00a-f7e6f977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EPFL_template</Template>
  <TotalTime>0</TotalTime>
  <Words>1807</Words>
  <Application>Microsoft Office PowerPoint</Application>
  <PresentationFormat>On-screen Show (16:9)</PresentationFormat>
  <Paragraphs>401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Franklin Gothic Demi Cond</vt:lpstr>
      <vt:lpstr>Wingdings</vt:lpstr>
      <vt:lpstr>EPFL_template</vt:lpstr>
      <vt:lpstr>Weekly Progress</vt:lpstr>
      <vt:lpstr>27/09/22</vt:lpstr>
      <vt:lpstr>Stability as a DCSP</vt:lpstr>
      <vt:lpstr>Stability as a DCSP</vt:lpstr>
      <vt:lpstr>Stability as a DCSP</vt:lpstr>
      <vt:lpstr>Stability as a DCSP</vt:lpstr>
      <vt:lpstr>Basic plotting capabilities:</vt:lpstr>
      <vt:lpstr>Problem set-up</vt:lpstr>
      <vt:lpstr>Problem set-up</vt:lpstr>
      <vt:lpstr>Problem setup</vt:lpstr>
      <vt:lpstr>Next step:</vt:lpstr>
      <vt:lpstr>04/10/22</vt:lpstr>
      <vt:lpstr>Interface definition</vt:lpstr>
      <vt:lpstr>Update in simulation:</vt:lpstr>
      <vt:lpstr>Update in simulation:</vt:lpstr>
      <vt:lpstr>Adding the block is easy</vt:lpstr>
      <vt:lpstr>Adding the block is easy</vt:lpstr>
      <vt:lpstr>Questions</vt:lpstr>
      <vt:lpstr>Question about the intersection</vt:lpstr>
      <vt:lpstr>Next steps</vt:lpstr>
      <vt:lpstr>11/10/22</vt:lpstr>
      <vt:lpstr>Contact points</vt:lpstr>
      <vt:lpstr>Contact points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set: discretised state space</vt:lpstr>
      <vt:lpstr>Observation set</vt:lpstr>
      <vt:lpstr>18/10/22</vt:lpstr>
      <vt:lpstr>Switch to discrete</vt:lpstr>
      <vt:lpstr>Switch to discrete</vt:lpstr>
      <vt:lpstr>Switch to discrete</vt:lpstr>
      <vt:lpstr>Possible scenarios</vt:lpstr>
      <vt:lpstr>Possible scenarios</vt:lpstr>
      <vt:lpstr>Equilibrium</vt:lpstr>
      <vt:lpstr>Equilibrium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Vallat Gabriel Rémi</dc:creator>
  <cp:lastModifiedBy>Vallat Gabriel Rémi</cp:lastModifiedBy>
  <cp:revision>3</cp:revision>
  <dcterms:created xsi:type="dcterms:W3CDTF">2022-09-26T11:56:40Z</dcterms:created>
  <dcterms:modified xsi:type="dcterms:W3CDTF">2022-10-19T13:04:47Z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0x0101005999FA8D06FC4E4D9BDB248FA23932AC</vt:lpwstr>
  </property>
</Properties>
</file>