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4" r:id="rId5"/>
    <p:sldId id="266" r:id="rId6"/>
    <p:sldId id="267" r:id="rId7"/>
    <p:sldId id="276" r:id="rId8"/>
    <p:sldId id="279" r:id="rId9"/>
    <p:sldId id="280" r:id="rId10"/>
    <p:sldId id="278" r:id="rId11"/>
    <p:sldId id="265" r:id="rId12"/>
    <p:sldId id="269" r:id="rId13"/>
    <p:sldId id="270" r:id="rId14"/>
    <p:sldId id="261" r:id="rId15"/>
    <p:sldId id="281" r:id="rId16"/>
    <p:sldId id="282" r:id="rId17"/>
    <p:sldId id="274" r:id="rId18"/>
    <p:sldId id="277" r:id="rId19"/>
    <p:sldId id="284" r:id="rId20"/>
    <p:sldId id="272" r:id="rId21"/>
    <p:sldId id="262" r:id="rId22"/>
    <p:sldId id="271" r:id="rId23"/>
    <p:sldId id="275" r:id="rId24"/>
    <p:sldId id="283" r:id="rId25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>
      <p:cViewPr>
        <p:scale>
          <a:sx n="150" d="100"/>
          <a:sy n="150" d="100"/>
        </p:scale>
        <p:origin x="86" y="-1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3AFA2-C80A-496E-B84B-6BA63EC3CE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8C1B21-4848-4510-9CCB-0C8D420A7184}">
      <dgm:prSet/>
      <dgm:spPr/>
      <dgm:t>
        <a:bodyPr/>
        <a:lstStyle/>
        <a:p>
          <a:r>
            <a:rPr lang="en-CH" b="0" i="0"/>
            <a:t>What:</a:t>
          </a:r>
          <a:endParaRPr lang="en-US"/>
        </a:p>
      </dgm:t>
    </dgm:pt>
    <dgm:pt modelId="{FE121CFF-ED10-49D1-85C8-BEA1257D9FBE}" type="parTrans" cxnId="{AACEA1E4-4C39-4B11-BA05-141E7BBBF05F}">
      <dgm:prSet/>
      <dgm:spPr/>
      <dgm:t>
        <a:bodyPr/>
        <a:lstStyle/>
        <a:p>
          <a:endParaRPr lang="en-US"/>
        </a:p>
      </dgm:t>
    </dgm:pt>
    <dgm:pt modelId="{2B4F91BB-E2A8-4E84-B76F-C66B14F7A933}" type="sibTrans" cxnId="{AACEA1E4-4C39-4B11-BA05-141E7BBBF05F}">
      <dgm:prSet/>
      <dgm:spPr/>
      <dgm:t>
        <a:bodyPr/>
        <a:lstStyle/>
        <a:p>
          <a:endParaRPr lang="en-US"/>
        </a:p>
      </dgm:t>
    </dgm:pt>
    <dgm:pt modelId="{F0995454-5E11-4395-90E1-010F521F7429}">
      <dgm:prSet/>
      <dgm:spPr/>
      <dgm:t>
        <a:bodyPr/>
        <a:lstStyle/>
        <a:p>
          <a:r>
            <a:rPr lang="en-CH" b="0" i="0"/>
            <a:t>Teach robots to cooperate to build a </a:t>
          </a:r>
          <a:r>
            <a:rPr lang="en-US" b="0" i="0"/>
            <a:t>self-supporting</a:t>
          </a:r>
          <a:r>
            <a:rPr lang="en-CH" b="0" i="0"/>
            <a:t> structure</a:t>
          </a:r>
          <a:endParaRPr lang="en-US"/>
        </a:p>
      </dgm:t>
    </dgm:pt>
    <dgm:pt modelId="{4F6AA2EF-E781-422B-8535-66C997592FD6}" type="parTrans" cxnId="{483C9F79-8BE4-4DB4-B530-0E41851C30A6}">
      <dgm:prSet/>
      <dgm:spPr/>
      <dgm:t>
        <a:bodyPr/>
        <a:lstStyle/>
        <a:p>
          <a:endParaRPr lang="en-US"/>
        </a:p>
      </dgm:t>
    </dgm:pt>
    <dgm:pt modelId="{68CAA2EC-8083-4002-ACF7-D0144CFDD1A0}" type="sibTrans" cxnId="{483C9F79-8BE4-4DB4-B530-0E41851C30A6}">
      <dgm:prSet/>
      <dgm:spPr/>
      <dgm:t>
        <a:bodyPr/>
        <a:lstStyle/>
        <a:p>
          <a:endParaRPr lang="en-US"/>
        </a:p>
      </dgm:t>
    </dgm:pt>
    <dgm:pt modelId="{F184CF93-6FA2-451F-8B9D-F857CF67F7A7}">
      <dgm:prSet/>
      <dgm:spPr/>
      <dgm:t>
        <a:bodyPr/>
        <a:lstStyle/>
        <a:p>
          <a:r>
            <a:rPr lang="en-CH" b="0" i="0"/>
            <a:t>The precise dynamics of the robots are ignored</a:t>
          </a:r>
          <a:endParaRPr lang="en-US"/>
        </a:p>
      </dgm:t>
    </dgm:pt>
    <dgm:pt modelId="{6C1E7DC5-3F37-4ED0-AC5F-BF6815BE2053}" type="parTrans" cxnId="{7B64D0F9-1B08-40C1-A2B7-96C69344FD8C}">
      <dgm:prSet/>
      <dgm:spPr/>
      <dgm:t>
        <a:bodyPr/>
        <a:lstStyle/>
        <a:p>
          <a:endParaRPr lang="en-US"/>
        </a:p>
      </dgm:t>
    </dgm:pt>
    <dgm:pt modelId="{C0399FD1-56F2-4867-A3C4-E1EC53DC65BC}" type="sibTrans" cxnId="{7B64D0F9-1B08-40C1-A2B7-96C69344FD8C}">
      <dgm:prSet/>
      <dgm:spPr/>
      <dgm:t>
        <a:bodyPr/>
        <a:lstStyle/>
        <a:p>
          <a:endParaRPr lang="en-US"/>
        </a:p>
      </dgm:t>
    </dgm:pt>
    <dgm:pt modelId="{43F13D7C-138F-43E0-82D4-DC7D7FC2C4C2}">
      <dgm:prSet/>
      <dgm:spPr/>
      <dgm:t>
        <a:bodyPr/>
        <a:lstStyle/>
        <a:p>
          <a:r>
            <a:rPr lang="en-CH" b="0" i="0"/>
            <a:t>The aim: learn </a:t>
          </a:r>
          <a:r>
            <a:rPr lang="en-CH" b="1" i="0"/>
            <a:t>where</a:t>
          </a:r>
          <a:r>
            <a:rPr lang="en-CH" b="0" i="0"/>
            <a:t> the blocks should be put, irrespective of </a:t>
          </a:r>
          <a:r>
            <a:rPr lang="en-CH" b="1" i="0"/>
            <a:t>how</a:t>
          </a:r>
          <a:endParaRPr lang="en-US"/>
        </a:p>
      </dgm:t>
    </dgm:pt>
    <dgm:pt modelId="{5F2A943C-EC86-4EDA-9C50-52E54564DAEF}" type="parTrans" cxnId="{BD685F60-6D17-4F8A-8A3E-489C16C44C10}">
      <dgm:prSet/>
      <dgm:spPr/>
      <dgm:t>
        <a:bodyPr/>
        <a:lstStyle/>
        <a:p>
          <a:endParaRPr lang="en-US"/>
        </a:p>
      </dgm:t>
    </dgm:pt>
    <dgm:pt modelId="{E2561E70-F85A-49A9-BB7B-982E502DD142}" type="sibTrans" cxnId="{BD685F60-6D17-4F8A-8A3E-489C16C44C10}">
      <dgm:prSet/>
      <dgm:spPr/>
      <dgm:t>
        <a:bodyPr/>
        <a:lstStyle/>
        <a:p>
          <a:endParaRPr lang="en-US"/>
        </a:p>
      </dgm:t>
    </dgm:pt>
    <dgm:pt modelId="{C0758A59-84D8-41FF-85AB-FE3C500DD610}">
      <dgm:prSet/>
      <dgm:spPr/>
      <dgm:t>
        <a:bodyPr/>
        <a:lstStyle/>
        <a:p>
          <a:r>
            <a:rPr lang="en-CH" b="0" i="0"/>
            <a:t>How:</a:t>
          </a:r>
          <a:endParaRPr lang="en-US"/>
        </a:p>
      </dgm:t>
    </dgm:pt>
    <dgm:pt modelId="{9B58E511-DB4A-4870-A965-B5C4499EE5B6}" type="parTrans" cxnId="{8DAE4675-8256-425C-BED8-E3D313FCC47D}">
      <dgm:prSet/>
      <dgm:spPr/>
      <dgm:t>
        <a:bodyPr/>
        <a:lstStyle/>
        <a:p>
          <a:endParaRPr lang="en-US"/>
        </a:p>
      </dgm:t>
    </dgm:pt>
    <dgm:pt modelId="{96530F32-14D4-427D-8F6E-963BB1FD13DA}" type="sibTrans" cxnId="{8DAE4675-8256-425C-BED8-E3D313FCC47D}">
      <dgm:prSet/>
      <dgm:spPr/>
      <dgm:t>
        <a:bodyPr/>
        <a:lstStyle/>
        <a:p>
          <a:endParaRPr lang="en-US"/>
        </a:p>
      </dgm:t>
    </dgm:pt>
    <dgm:pt modelId="{5E10EDC8-0A2F-4430-A525-4171AC9E97BE}">
      <dgm:prSet/>
      <dgm:spPr/>
      <dgm:t>
        <a:bodyPr/>
        <a:lstStyle/>
        <a:p>
          <a:r>
            <a:rPr lang="en-CH" b="0" i="0" dirty="0"/>
            <a:t>Using (multi-agent) reinforcement learning</a:t>
          </a:r>
          <a:endParaRPr lang="en-US" dirty="0"/>
        </a:p>
      </dgm:t>
    </dgm:pt>
    <dgm:pt modelId="{ACE89F03-94C8-417B-9B27-EC001A5D84DB}" type="parTrans" cxnId="{91BD05F5-D825-4017-8DE0-52BB4937C255}">
      <dgm:prSet/>
      <dgm:spPr/>
      <dgm:t>
        <a:bodyPr/>
        <a:lstStyle/>
        <a:p>
          <a:endParaRPr lang="en-US"/>
        </a:p>
      </dgm:t>
    </dgm:pt>
    <dgm:pt modelId="{339BF2E2-6E33-44DF-A626-DE51F2B7348A}" type="sibTrans" cxnId="{91BD05F5-D825-4017-8DE0-52BB4937C255}">
      <dgm:prSet/>
      <dgm:spPr/>
      <dgm:t>
        <a:bodyPr/>
        <a:lstStyle/>
        <a:p>
          <a:endParaRPr lang="en-US"/>
        </a:p>
      </dgm:t>
    </dgm:pt>
    <dgm:pt modelId="{416586FE-50A3-41C9-AE9C-13109D3BF24C}">
      <dgm:prSet/>
      <dgm:spPr/>
      <dgm:t>
        <a:bodyPr/>
        <a:lstStyle/>
        <a:p>
          <a:r>
            <a:rPr lang="en-CH" b="0" i="0" dirty="0"/>
            <a:t>With a custom simulator</a:t>
          </a:r>
          <a:endParaRPr lang="en-US" dirty="0"/>
        </a:p>
      </dgm:t>
    </dgm:pt>
    <dgm:pt modelId="{673EE6C4-18E8-405D-8F91-B671739A6CE8}" type="parTrans" cxnId="{FDF422EE-C58D-4351-ABD6-495BF90A7502}">
      <dgm:prSet/>
      <dgm:spPr/>
      <dgm:t>
        <a:bodyPr/>
        <a:lstStyle/>
        <a:p>
          <a:endParaRPr lang="en-US"/>
        </a:p>
      </dgm:t>
    </dgm:pt>
    <dgm:pt modelId="{140CE240-3850-40EF-B62F-F96299BF9C24}" type="sibTrans" cxnId="{FDF422EE-C58D-4351-ABD6-495BF90A7502}">
      <dgm:prSet/>
      <dgm:spPr/>
      <dgm:t>
        <a:bodyPr/>
        <a:lstStyle/>
        <a:p>
          <a:endParaRPr lang="en-US"/>
        </a:p>
      </dgm:t>
    </dgm:pt>
    <dgm:pt modelId="{BB53D9A6-509F-40E0-A120-CD6A1EAE8F63}" type="pres">
      <dgm:prSet presAssocID="{1493AFA2-C80A-496E-B84B-6BA63EC3CEF7}" presName="linear" presStyleCnt="0">
        <dgm:presLayoutVars>
          <dgm:dir/>
          <dgm:animLvl val="lvl"/>
          <dgm:resizeHandles val="exact"/>
        </dgm:presLayoutVars>
      </dgm:prSet>
      <dgm:spPr/>
    </dgm:pt>
    <dgm:pt modelId="{34BE5238-F192-472D-A263-8A574A421883}" type="pres">
      <dgm:prSet presAssocID="{D98C1B21-4848-4510-9CCB-0C8D420A7184}" presName="parentLin" presStyleCnt="0"/>
      <dgm:spPr/>
    </dgm:pt>
    <dgm:pt modelId="{1463D37A-5AFE-4CD2-BF05-CB168E41DD58}" type="pres">
      <dgm:prSet presAssocID="{D98C1B21-4848-4510-9CCB-0C8D420A7184}" presName="parentLeftMargin" presStyleLbl="node1" presStyleIdx="0" presStyleCnt="2"/>
      <dgm:spPr/>
    </dgm:pt>
    <dgm:pt modelId="{CD4B9FF3-F28C-4473-9DD7-0C033B2BA7B3}" type="pres">
      <dgm:prSet presAssocID="{D98C1B21-4848-4510-9CCB-0C8D420A71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0670BF-2D32-45F1-955A-B215D4A12F15}" type="pres">
      <dgm:prSet presAssocID="{D98C1B21-4848-4510-9CCB-0C8D420A7184}" presName="negativeSpace" presStyleCnt="0"/>
      <dgm:spPr/>
    </dgm:pt>
    <dgm:pt modelId="{79244BDD-056F-4BB0-A506-ACD4085845FC}" type="pres">
      <dgm:prSet presAssocID="{D98C1B21-4848-4510-9CCB-0C8D420A7184}" presName="childText" presStyleLbl="conFgAcc1" presStyleIdx="0" presStyleCnt="2">
        <dgm:presLayoutVars>
          <dgm:bulletEnabled val="1"/>
        </dgm:presLayoutVars>
      </dgm:prSet>
      <dgm:spPr/>
    </dgm:pt>
    <dgm:pt modelId="{BABE31EA-2C6D-45D5-9C52-69297147F02B}" type="pres">
      <dgm:prSet presAssocID="{2B4F91BB-E2A8-4E84-B76F-C66B14F7A933}" presName="spaceBetweenRectangles" presStyleCnt="0"/>
      <dgm:spPr/>
    </dgm:pt>
    <dgm:pt modelId="{37037126-DECE-4EF7-BCA8-5772E424C5FF}" type="pres">
      <dgm:prSet presAssocID="{C0758A59-84D8-41FF-85AB-FE3C500DD610}" presName="parentLin" presStyleCnt="0"/>
      <dgm:spPr/>
    </dgm:pt>
    <dgm:pt modelId="{EB30389E-66AA-49F3-A60C-7F0D12BE2F98}" type="pres">
      <dgm:prSet presAssocID="{C0758A59-84D8-41FF-85AB-FE3C500DD610}" presName="parentLeftMargin" presStyleLbl="node1" presStyleIdx="0" presStyleCnt="2"/>
      <dgm:spPr/>
    </dgm:pt>
    <dgm:pt modelId="{3FBF099A-F153-415D-8624-CAE9D86DB257}" type="pres">
      <dgm:prSet presAssocID="{C0758A59-84D8-41FF-85AB-FE3C500DD6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5A5916-EFC3-44E3-BB90-2049DB7B229D}" type="pres">
      <dgm:prSet presAssocID="{C0758A59-84D8-41FF-85AB-FE3C500DD610}" presName="negativeSpace" presStyleCnt="0"/>
      <dgm:spPr/>
    </dgm:pt>
    <dgm:pt modelId="{D9CAAAAA-1769-4EEF-B5D7-741AE04CB8CA}" type="pres">
      <dgm:prSet presAssocID="{C0758A59-84D8-41FF-85AB-FE3C500DD6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6B0E3F-CFA1-443A-88DA-3657C16E51C7}" type="presOf" srcId="{F184CF93-6FA2-451F-8B9D-F857CF67F7A7}" destId="{79244BDD-056F-4BB0-A506-ACD4085845FC}" srcOrd="0" destOrd="1" presId="urn:microsoft.com/office/officeart/2005/8/layout/list1"/>
    <dgm:cxn modelId="{BD685F60-6D17-4F8A-8A3E-489C16C44C10}" srcId="{F0995454-5E11-4395-90E1-010F521F7429}" destId="{43F13D7C-138F-43E0-82D4-DC7D7FC2C4C2}" srcOrd="1" destOrd="0" parTransId="{5F2A943C-EC86-4EDA-9C50-52E54564DAEF}" sibTransId="{E2561E70-F85A-49A9-BB7B-982E502DD142}"/>
    <dgm:cxn modelId="{A2B1A963-CE44-4796-96BA-6844AECD687E}" type="presOf" srcId="{416586FE-50A3-41C9-AE9C-13109D3BF24C}" destId="{D9CAAAAA-1769-4EEF-B5D7-741AE04CB8CA}" srcOrd="0" destOrd="1" presId="urn:microsoft.com/office/officeart/2005/8/layout/list1"/>
    <dgm:cxn modelId="{37CE3D68-C482-41AC-BE51-1D186F754A97}" type="presOf" srcId="{1493AFA2-C80A-496E-B84B-6BA63EC3CEF7}" destId="{BB53D9A6-509F-40E0-A120-CD6A1EAE8F63}" srcOrd="0" destOrd="0" presId="urn:microsoft.com/office/officeart/2005/8/layout/list1"/>
    <dgm:cxn modelId="{E6F6A152-B1AE-4B9B-8670-9BA4913E2CF6}" type="presOf" srcId="{5E10EDC8-0A2F-4430-A525-4171AC9E97BE}" destId="{D9CAAAAA-1769-4EEF-B5D7-741AE04CB8CA}" srcOrd="0" destOrd="0" presId="urn:microsoft.com/office/officeart/2005/8/layout/list1"/>
    <dgm:cxn modelId="{8DAE4675-8256-425C-BED8-E3D313FCC47D}" srcId="{1493AFA2-C80A-496E-B84B-6BA63EC3CEF7}" destId="{C0758A59-84D8-41FF-85AB-FE3C500DD610}" srcOrd="1" destOrd="0" parTransId="{9B58E511-DB4A-4870-A965-B5C4499EE5B6}" sibTransId="{96530F32-14D4-427D-8F6E-963BB1FD13DA}"/>
    <dgm:cxn modelId="{483C9F79-8BE4-4DB4-B530-0E41851C30A6}" srcId="{D98C1B21-4848-4510-9CCB-0C8D420A7184}" destId="{F0995454-5E11-4395-90E1-010F521F7429}" srcOrd="0" destOrd="0" parTransId="{4F6AA2EF-E781-422B-8535-66C997592FD6}" sibTransId="{68CAA2EC-8083-4002-ACF7-D0144CFDD1A0}"/>
    <dgm:cxn modelId="{5FA15A7A-715D-4D64-830B-352DDD319E60}" type="presOf" srcId="{D98C1B21-4848-4510-9CCB-0C8D420A7184}" destId="{1463D37A-5AFE-4CD2-BF05-CB168E41DD58}" srcOrd="0" destOrd="0" presId="urn:microsoft.com/office/officeart/2005/8/layout/list1"/>
    <dgm:cxn modelId="{69631B94-EA7D-4D8C-8788-AA865DA2B384}" type="presOf" srcId="{D98C1B21-4848-4510-9CCB-0C8D420A7184}" destId="{CD4B9FF3-F28C-4473-9DD7-0C033B2BA7B3}" srcOrd="1" destOrd="0" presId="urn:microsoft.com/office/officeart/2005/8/layout/list1"/>
    <dgm:cxn modelId="{01443999-DB4D-4E99-ACF0-36DBBB77A8A4}" type="presOf" srcId="{F0995454-5E11-4395-90E1-010F521F7429}" destId="{79244BDD-056F-4BB0-A506-ACD4085845FC}" srcOrd="0" destOrd="0" presId="urn:microsoft.com/office/officeart/2005/8/layout/list1"/>
    <dgm:cxn modelId="{FA94869B-1B7D-4877-BBB4-C7777A569ACC}" type="presOf" srcId="{43F13D7C-138F-43E0-82D4-DC7D7FC2C4C2}" destId="{79244BDD-056F-4BB0-A506-ACD4085845FC}" srcOrd="0" destOrd="2" presId="urn:microsoft.com/office/officeart/2005/8/layout/list1"/>
    <dgm:cxn modelId="{AACEA1E4-4C39-4B11-BA05-141E7BBBF05F}" srcId="{1493AFA2-C80A-496E-B84B-6BA63EC3CEF7}" destId="{D98C1B21-4848-4510-9CCB-0C8D420A7184}" srcOrd="0" destOrd="0" parTransId="{FE121CFF-ED10-49D1-85C8-BEA1257D9FBE}" sibTransId="{2B4F91BB-E2A8-4E84-B76F-C66B14F7A933}"/>
    <dgm:cxn modelId="{52B6D8E9-A7D4-41C0-8AEB-983E7E72B73C}" type="presOf" srcId="{C0758A59-84D8-41FF-85AB-FE3C500DD610}" destId="{EB30389E-66AA-49F3-A60C-7F0D12BE2F98}" srcOrd="0" destOrd="0" presId="urn:microsoft.com/office/officeart/2005/8/layout/list1"/>
    <dgm:cxn modelId="{FDF422EE-C58D-4351-ABD6-495BF90A7502}" srcId="{C0758A59-84D8-41FF-85AB-FE3C500DD610}" destId="{416586FE-50A3-41C9-AE9C-13109D3BF24C}" srcOrd="1" destOrd="0" parTransId="{673EE6C4-18E8-405D-8F91-B671739A6CE8}" sibTransId="{140CE240-3850-40EF-B62F-F96299BF9C24}"/>
    <dgm:cxn modelId="{91BD05F5-D825-4017-8DE0-52BB4937C255}" srcId="{C0758A59-84D8-41FF-85AB-FE3C500DD610}" destId="{5E10EDC8-0A2F-4430-A525-4171AC9E97BE}" srcOrd="0" destOrd="0" parTransId="{ACE89F03-94C8-417B-9B27-EC001A5D84DB}" sibTransId="{339BF2E2-6E33-44DF-A626-DE51F2B7348A}"/>
    <dgm:cxn modelId="{7B64D0F9-1B08-40C1-A2B7-96C69344FD8C}" srcId="{F0995454-5E11-4395-90E1-010F521F7429}" destId="{F184CF93-6FA2-451F-8B9D-F857CF67F7A7}" srcOrd="0" destOrd="0" parTransId="{6C1E7DC5-3F37-4ED0-AC5F-BF6815BE2053}" sibTransId="{C0399FD1-56F2-4867-A3C4-E1EC53DC65BC}"/>
    <dgm:cxn modelId="{FE1FE3FF-A4D4-490A-8ACF-C570186F285C}" type="presOf" srcId="{C0758A59-84D8-41FF-85AB-FE3C500DD610}" destId="{3FBF099A-F153-415D-8624-CAE9D86DB257}" srcOrd="1" destOrd="0" presId="urn:microsoft.com/office/officeart/2005/8/layout/list1"/>
    <dgm:cxn modelId="{ED0CF57A-E5B7-4F12-86E9-BF9A06803331}" type="presParOf" srcId="{BB53D9A6-509F-40E0-A120-CD6A1EAE8F63}" destId="{34BE5238-F192-472D-A263-8A574A421883}" srcOrd="0" destOrd="0" presId="urn:microsoft.com/office/officeart/2005/8/layout/list1"/>
    <dgm:cxn modelId="{13836958-06C8-4BDA-ADE9-E3B6E3C390D0}" type="presParOf" srcId="{34BE5238-F192-472D-A263-8A574A421883}" destId="{1463D37A-5AFE-4CD2-BF05-CB168E41DD58}" srcOrd="0" destOrd="0" presId="urn:microsoft.com/office/officeart/2005/8/layout/list1"/>
    <dgm:cxn modelId="{BAA0F1FB-FEFB-445E-A084-5F91D32DCE7C}" type="presParOf" srcId="{34BE5238-F192-472D-A263-8A574A421883}" destId="{CD4B9FF3-F28C-4473-9DD7-0C033B2BA7B3}" srcOrd="1" destOrd="0" presId="urn:microsoft.com/office/officeart/2005/8/layout/list1"/>
    <dgm:cxn modelId="{C74584DF-1DD8-4C85-91F0-C30212FCE995}" type="presParOf" srcId="{BB53D9A6-509F-40E0-A120-CD6A1EAE8F63}" destId="{760670BF-2D32-45F1-955A-B215D4A12F15}" srcOrd="1" destOrd="0" presId="urn:microsoft.com/office/officeart/2005/8/layout/list1"/>
    <dgm:cxn modelId="{F9B05451-0AD0-43BC-8063-ECA25AF9D243}" type="presParOf" srcId="{BB53D9A6-509F-40E0-A120-CD6A1EAE8F63}" destId="{79244BDD-056F-4BB0-A506-ACD4085845FC}" srcOrd="2" destOrd="0" presId="urn:microsoft.com/office/officeart/2005/8/layout/list1"/>
    <dgm:cxn modelId="{68DAAEE3-E78F-4128-894A-4FC896BD4AE5}" type="presParOf" srcId="{BB53D9A6-509F-40E0-A120-CD6A1EAE8F63}" destId="{BABE31EA-2C6D-45D5-9C52-69297147F02B}" srcOrd="3" destOrd="0" presId="urn:microsoft.com/office/officeart/2005/8/layout/list1"/>
    <dgm:cxn modelId="{865306A3-CFA5-43E8-9A55-B76509EAF8DE}" type="presParOf" srcId="{BB53D9A6-509F-40E0-A120-CD6A1EAE8F63}" destId="{37037126-DECE-4EF7-BCA8-5772E424C5FF}" srcOrd="4" destOrd="0" presId="urn:microsoft.com/office/officeart/2005/8/layout/list1"/>
    <dgm:cxn modelId="{3E2E00C5-B8EA-4496-BD3C-7103DDA5DD9E}" type="presParOf" srcId="{37037126-DECE-4EF7-BCA8-5772E424C5FF}" destId="{EB30389E-66AA-49F3-A60C-7F0D12BE2F98}" srcOrd="0" destOrd="0" presId="urn:microsoft.com/office/officeart/2005/8/layout/list1"/>
    <dgm:cxn modelId="{66215C24-6249-42ED-95E1-9563D801890A}" type="presParOf" srcId="{37037126-DECE-4EF7-BCA8-5772E424C5FF}" destId="{3FBF099A-F153-415D-8624-CAE9D86DB257}" srcOrd="1" destOrd="0" presId="urn:microsoft.com/office/officeart/2005/8/layout/list1"/>
    <dgm:cxn modelId="{B3C3C9F4-CB02-417A-9F33-91A11C21346C}" type="presParOf" srcId="{BB53D9A6-509F-40E0-A120-CD6A1EAE8F63}" destId="{E55A5916-EFC3-44E3-BB90-2049DB7B229D}" srcOrd="5" destOrd="0" presId="urn:microsoft.com/office/officeart/2005/8/layout/list1"/>
    <dgm:cxn modelId="{5F172262-EC9C-4553-9B5C-FEC19DF29FEF}" type="presParOf" srcId="{BB53D9A6-509F-40E0-A120-CD6A1EAE8F63}" destId="{D9CAAAAA-1769-4EEF-B5D7-741AE04CB8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44BDD-056F-4BB0-A506-ACD4085845FC}">
      <dsp:nvSpPr>
        <dsp:cNvPr id="0" name=""/>
        <dsp:cNvSpPr/>
      </dsp:nvSpPr>
      <dsp:spPr>
        <a:xfrm>
          <a:off x="0" y="376818"/>
          <a:ext cx="458152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77" tIns="312420" rIns="3555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500" b="0" i="0" kern="1200"/>
            <a:t>Teach robots to cooperate to build a </a:t>
          </a:r>
          <a:r>
            <a:rPr lang="en-US" sz="1500" b="0" i="0" kern="1200"/>
            <a:t>self-supporting</a:t>
          </a:r>
          <a:r>
            <a:rPr lang="en-CH" sz="1500" b="0" i="0" kern="1200"/>
            <a:t> structure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500" b="0" i="0" kern="1200"/>
            <a:t>The precise dynamics of the robots are ignored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500" b="0" i="0" kern="1200"/>
            <a:t>The aim: learn </a:t>
          </a:r>
          <a:r>
            <a:rPr lang="en-CH" sz="1500" b="1" i="0" kern="1200"/>
            <a:t>where</a:t>
          </a:r>
          <a:r>
            <a:rPr lang="en-CH" sz="1500" b="0" i="0" kern="1200"/>
            <a:t> the blocks should be put, irrespective of </a:t>
          </a:r>
          <a:r>
            <a:rPr lang="en-CH" sz="1500" b="1" i="0" kern="1200"/>
            <a:t>how</a:t>
          </a:r>
          <a:endParaRPr lang="en-US" sz="1500" kern="1200"/>
        </a:p>
      </dsp:txBody>
      <dsp:txXfrm>
        <a:off x="0" y="376818"/>
        <a:ext cx="4581525" cy="1701000"/>
      </dsp:txXfrm>
    </dsp:sp>
    <dsp:sp modelId="{CD4B9FF3-F28C-4473-9DD7-0C033B2BA7B3}">
      <dsp:nvSpPr>
        <dsp:cNvPr id="0" name=""/>
        <dsp:cNvSpPr/>
      </dsp:nvSpPr>
      <dsp:spPr>
        <a:xfrm>
          <a:off x="229076" y="155418"/>
          <a:ext cx="32070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20" tIns="0" rIns="1212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500" b="0" i="0" kern="1200"/>
            <a:t>What:</a:t>
          </a:r>
          <a:endParaRPr lang="en-US" sz="1500" kern="1200"/>
        </a:p>
      </dsp:txBody>
      <dsp:txXfrm>
        <a:off x="250692" y="177034"/>
        <a:ext cx="3163835" cy="399568"/>
      </dsp:txXfrm>
    </dsp:sp>
    <dsp:sp modelId="{D9CAAAAA-1769-4EEF-B5D7-741AE04CB8CA}">
      <dsp:nvSpPr>
        <dsp:cNvPr id="0" name=""/>
        <dsp:cNvSpPr/>
      </dsp:nvSpPr>
      <dsp:spPr>
        <a:xfrm>
          <a:off x="0" y="2380218"/>
          <a:ext cx="458152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77" tIns="312420" rIns="3555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500" b="0" i="0" kern="1200" dirty="0"/>
            <a:t>Using (multi-agent) reinforcement learning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1500" b="0" i="0" kern="1200" dirty="0"/>
            <a:t>With a custom simulator</a:t>
          </a:r>
          <a:endParaRPr lang="en-US" sz="1500" kern="1200" dirty="0"/>
        </a:p>
      </dsp:txBody>
      <dsp:txXfrm>
        <a:off x="0" y="2380218"/>
        <a:ext cx="4581525" cy="850500"/>
      </dsp:txXfrm>
    </dsp:sp>
    <dsp:sp modelId="{3FBF099A-F153-415D-8624-CAE9D86DB257}">
      <dsp:nvSpPr>
        <dsp:cNvPr id="0" name=""/>
        <dsp:cNvSpPr/>
      </dsp:nvSpPr>
      <dsp:spPr>
        <a:xfrm>
          <a:off x="229076" y="2158818"/>
          <a:ext cx="320706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20" tIns="0" rIns="1212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500" b="0" i="0" kern="1200"/>
            <a:t>How:</a:t>
          </a:r>
          <a:endParaRPr lang="en-US" sz="1500" kern="1200"/>
        </a:p>
      </dsp:txBody>
      <dsp:txXfrm>
        <a:off x="250692" y="2180434"/>
        <a:ext cx="316383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Simulator/log/mountain.html" TargetMode="External"/><Relationship Id="rId2" Type="http://schemas.openxmlformats.org/officeDocument/2006/relationships/hyperlink" Target="file:///C:\Users\valla\Documents\GitHub\MARL\Simulator\log\a_hex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gif"/><Relationship Id="rId4" Type="http://schemas.openxmlformats.org/officeDocument/2006/relationships/hyperlink" Target="file:///C:\Users\valla\Documents\GitHub\MARL\Simulator\log\log5335475\episode%2016999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E35770E-12D7-4F8C-2BC3-DEEFD550D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94" b="249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22BEA8-3117-4FEA-85FE-F166A5776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MARL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3C28BC-AA12-28E5-0854-47AEC5EBC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for Assembly of a Spanning Structure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F00A8-1D86-B042-BA91-DF52B551C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9A5DE-9A8D-6464-6022-11EAB962B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Forbidden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Forbidden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H" dirty="0"/>
                  <a:t> Not feasible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H" dirty="0"/>
                  <a:t> if :</a:t>
                </a:r>
              </a:p>
              <a:p>
                <a:pPr lvl="2"/>
                <a:r>
                  <a:rPr lang="en-CH" dirty="0"/>
                  <a:t>The physical equilibrium is broken</a:t>
                </a:r>
              </a:p>
              <a:p>
                <a:pPr lvl="2"/>
                <a:r>
                  <a:rPr lang="en-CH" dirty="0"/>
                  <a:t>There is a collision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</a:t>
            </a:r>
            <a:r>
              <a:rPr lang="fr-CH" dirty="0"/>
              <a:t>an</a:t>
            </a:r>
            <a:r>
              <a:rPr lang="en-CH" dirty="0"/>
              <a:t>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B321B-794E-C4B9-4773-7B39D09CA2F3}"/>
                  </a:ext>
                </a:extLst>
              </p:cNvPr>
              <p:cNvSpPr txBox="1"/>
              <p:nvPr/>
            </p:nvSpPr>
            <p:spPr>
              <a:xfrm>
                <a:off x="6372200" y="1419622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B321B-794E-C4B9-4773-7B39D09C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419622"/>
                <a:ext cx="172819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3DD5DA6-ADB7-1ECB-D2C6-DE62E066F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851670"/>
            <a:ext cx="363549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2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6B50-3736-077F-23B2-4A2A30F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a Markov game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C8C5-E484-0230-79AF-356FF5A7A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3D4B31-D930-13B9-1A74-0CF77955F2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80FB-D0FA-A1B8-1579-3365CA82CD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64A6-BBB1-93F4-4BD2-4C98F54228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5265-A97C-88E7-184A-F40BBD18ED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D03E731-4880-EE45-7921-543D6D616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A Markov game is a tuple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b>
                              <m:sup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: the number of agents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CH" dirty="0"/>
                  <a:t>: the set of states shared by all agents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CH" dirty="0"/>
                  <a:t>: The set of actions of agent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H" dirty="0"/>
                  <a:t> in state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H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CH" b="0" i="1" smtClean="0">
                        <a:latin typeface="Cambria Math" panose="02040503050406030204" pitchFamily="18" charset="0"/>
                      </a:rPr>
                      <m:t>×…×</m:t>
                    </m:r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CH" b="0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CH" dirty="0"/>
                  <a:t>: the transition function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: the reward function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 dirty="0"/>
                  <a:t>: A discount factor</a:t>
                </a:r>
              </a:p>
              <a:p>
                <a:endParaRPr lang="en-CH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D03E731-4880-EE45-7921-543D6D616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0823F162-7E74-5C59-A527-AC848F5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a Markov game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1B52-D748-F2DB-60F1-F68DB3B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060E0-8D06-C8E4-3A48-968919F6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9575-4348-DA51-75C0-5B949650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2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C0431E-B0D5-6711-1EE1-5CD76A5DC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Sequential game: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CH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H" dirty="0"/>
                  <a:t> if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r>
                  <a:rPr lang="en-CH" dirty="0"/>
                  <a:t>Decentralized learning, decentralized execution</a:t>
                </a:r>
              </a:p>
              <a:p>
                <a:pPr lvl="1"/>
                <a:r>
                  <a:rPr lang="en-CH" dirty="0"/>
                  <a:t>The learning could later be centralized </a:t>
                </a:r>
              </a:p>
              <a:p>
                <a:r>
                  <a:rPr lang="en-US" dirty="0"/>
                  <a:t>Two rewards strategies:</a:t>
                </a:r>
              </a:p>
              <a:p>
                <a:pPr lvl="1"/>
                <a:r>
                  <a:rPr lang="en-US" dirty="0"/>
                  <a:t>Egoist: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CH" dirty="0"/>
              </a:p>
              <a:p>
                <a:pPr lvl="2"/>
                <a:r>
                  <a:rPr lang="en-CH" dirty="0"/>
                  <a:t>Harder to enforce collaboration</a:t>
                </a:r>
                <a:endParaRPr lang="en-US" dirty="0"/>
              </a:p>
              <a:p>
                <a:pPr lvl="1"/>
                <a:r>
                  <a:rPr lang="en-US" dirty="0"/>
                  <a:t>Cumulative: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CH" dirty="0"/>
              </a:p>
              <a:p>
                <a:pPr lvl="2"/>
                <a:r>
                  <a:rPr lang="en-CH" dirty="0"/>
                  <a:t>Harder to at</a:t>
                </a:r>
                <a:r>
                  <a:rPr lang="fr-CH" dirty="0"/>
                  <a:t>t</a:t>
                </a:r>
                <a:r>
                  <a:rPr lang="en-CH" dirty="0" err="1"/>
                  <a:t>ribute</a:t>
                </a:r>
                <a:r>
                  <a:rPr lang="en-CH" dirty="0"/>
                  <a:t> credit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C0431E-B0D5-6711-1EE1-5CD76A5DC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468A0B5-35FA-30F1-B077-F6E24ADC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a Markov game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4322-4D62-8B1E-3F2F-4139C092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ECA8-5BF3-509A-D67A-F3EA0187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2983-48EE-617E-7700-4CECB1D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8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9A309A-CFBD-A57C-4242-37A62E18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Environment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D1C9E-BA49-5B44-C4A8-1A4E6B0A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1703C5-B20E-E677-6FB6-4EE76CF38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0EE9-5FCD-383F-BA86-7B75D97B46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FCBB-20F9-73EA-0E85-F6C0AC6CE5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DBC9-2275-1E37-4DAE-3C39022252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04952A-D80F-28A1-D077-3D11706C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Chose an action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AFFF-60B4-0FBE-88AC-21702313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4A29-DA0C-9977-37EF-96A043A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534CE-8854-E963-7277-5D1730A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56400E6-B086-EE6F-C2E8-44611E963135}"/>
              </a:ext>
            </a:extLst>
          </p:cNvPr>
          <p:cNvSpPr/>
          <p:nvPr/>
        </p:nvSpPr>
        <p:spPr>
          <a:xfrm>
            <a:off x="3131840" y="1131590"/>
            <a:ext cx="144016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Simulator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4ECF47F-E1B6-AD8C-71CF-B69D03DDAD41}"/>
              </a:ext>
            </a:extLst>
          </p:cNvPr>
          <p:cNvSpPr/>
          <p:nvPr/>
        </p:nvSpPr>
        <p:spPr>
          <a:xfrm>
            <a:off x="2411760" y="2283718"/>
            <a:ext cx="2880320" cy="1296144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8878E-6706-BBEF-031B-334571489846}"/>
              </a:ext>
            </a:extLst>
          </p:cNvPr>
          <p:cNvSpPr txBox="1"/>
          <p:nvPr/>
        </p:nvSpPr>
        <p:spPr>
          <a:xfrm>
            <a:off x="4499992" y="2283718"/>
            <a:ext cx="7809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Agent 0</a:t>
            </a:r>
            <a:endParaRPr lang="en-US" dirty="0"/>
          </a:p>
          <a:p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8B51CEC-7CEC-63F5-1CF9-0E520CE53641}"/>
              </a:ext>
            </a:extLst>
          </p:cNvPr>
          <p:cNvSpPr/>
          <p:nvPr/>
        </p:nvSpPr>
        <p:spPr>
          <a:xfrm>
            <a:off x="4355976" y="271576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encoder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F7A70B2-6D2B-844F-13CF-731DC2F05669}"/>
              </a:ext>
            </a:extLst>
          </p:cNvPr>
          <p:cNvSpPr/>
          <p:nvPr/>
        </p:nvSpPr>
        <p:spPr>
          <a:xfrm>
            <a:off x="2555776" y="2283718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actor</a:t>
            </a:r>
            <a:endParaRPr lang="en-US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E4A6EBD-255C-46C2-4B08-2592EA554C48}"/>
              </a:ext>
            </a:extLst>
          </p:cNvPr>
          <p:cNvSpPr/>
          <p:nvPr/>
        </p:nvSpPr>
        <p:spPr>
          <a:xfrm>
            <a:off x="2555776" y="307580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critic</a:t>
            </a:r>
            <a:endParaRPr lang="en-US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4368442-1BB4-91A9-D39F-26E3C59E2B97}"/>
              </a:ext>
            </a:extLst>
          </p:cNvPr>
          <p:cNvSpPr/>
          <p:nvPr/>
        </p:nvSpPr>
        <p:spPr>
          <a:xfrm>
            <a:off x="2411760" y="3795886"/>
            <a:ext cx="2880320" cy="1296144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071C2-9AC9-FA56-2D30-340A6DCCD99C}"/>
              </a:ext>
            </a:extLst>
          </p:cNvPr>
          <p:cNvSpPr txBox="1"/>
          <p:nvPr/>
        </p:nvSpPr>
        <p:spPr>
          <a:xfrm>
            <a:off x="4499992" y="3795886"/>
            <a:ext cx="7809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Agent 1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7D01FA6-314F-DE1B-6138-183B82C64926}"/>
              </a:ext>
            </a:extLst>
          </p:cNvPr>
          <p:cNvSpPr/>
          <p:nvPr/>
        </p:nvSpPr>
        <p:spPr>
          <a:xfrm>
            <a:off x="4355976" y="4227934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encoder</a:t>
            </a:r>
            <a:endParaRPr lang="en-US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43B12FE1-7E6D-80B3-E9CB-36017904A61E}"/>
              </a:ext>
            </a:extLst>
          </p:cNvPr>
          <p:cNvSpPr/>
          <p:nvPr/>
        </p:nvSpPr>
        <p:spPr>
          <a:xfrm>
            <a:off x="2555776" y="379588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actor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D9FF0A0A-986C-2F6C-9B63-E1C723AE7FA4}"/>
              </a:ext>
            </a:extLst>
          </p:cNvPr>
          <p:cNvSpPr/>
          <p:nvPr/>
        </p:nvSpPr>
        <p:spPr>
          <a:xfrm>
            <a:off x="2555776" y="4587974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critic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DA796C2-8BBA-0AC9-E342-2B469C9B6E49}"/>
              </a:ext>
            </a:extLst>
          </p:cNvPr>
          <p:cNvCxnSpPr>
            <a:stCxn id="8" idx="3"/>
            <a:endCxn id="13" idx="3"/>
          </p:cNvCxnSpPr>
          <p:nvPr/>
        </p:nvCxnSpPr>
        <p:spPr>
          <a:xfrm>
            <a:off x="4572000" y="1491630"/>
            <a:ext cx="720080" cy="1476164"/>
          </a:xfrm>
          <a:prstGeom prst="curvedConnector3">
            <a:avLst>
              <a:gd name="adj1" fmla="val 21243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11DDDD9-023A-218B-BD40-2A060EE41108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>
            <a:off x="4572000" y="1491630"/>
            <a:ext cx="720080" cy="2988332"/>
          </a:xfrm>
          <a:prstGeom prst="curvedConnector3">
            <a:avLst>
              <a:gd name="adj1" fmla="val 2878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DD41360-5B28-1EEC-E2B1-1C7302E26C70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3491880" y="2535746"/>
            <a:ext cx="864096" cy="43204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14BF34-8CBE-20AA-77E7-98C940A44D2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rot="10800000">
            <a:off x="3491880" y="4047914"/>
            <a:ext cx="864096" cy="43204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B9A650-135E-386E-C8EF-2D9D6708486B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H="1">
            <a:off x="2555776" y="1491630"/>
            <a:ext cx="576064" cy="1044116"/>
          </a:xfrm>
          <a:prstGeom prst="curvedConnector3">
            <a:avLst>
              <a:gd name="adj1" fmla="val -9920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3C63348-272A-60BA-2A79-AB41172D63B4}"/>
              </a:ext>
            </a:extLst>
          </p:cNvPr>
          <p:cNvCxnSpPr>
            <a:cxnSpLocks/>
            <a:stCxn id="24" idx="1"/>
            <a:endCxn id="8" idx="1"/>
          </p:cNvCxnSpPr>
          <p:nvPr/>
        </p:nvCxnSpPr>
        <p:spPr>
          <a:xfrm rot="10800000" flipH="1">
            <a:off x="2555776" y="1491630"/>
            <a:ext cx="576064" cy="2556284"/>
          </a:xfrm>
          <a:prstGeom prst="curvedConnector3">
            <a:avLst>
              <a:gd name="adj1" fmla="val -188495"/>
            </a:avLst>
          </a:prstGeom>
          <a:ln w="76200">
            <a:solidFill>
              <a:schemeClr val="accent1">
                <a:alpha val="4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5732459-7835-4AE9-5677-16432A6E233B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 flipV="1">
            <a:off x="3491880" y="2967794"/>
            <a:ext cx="864096" cy="3600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6A5AD47-C88C-D4F2-5FC1-941D854EA17E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 flipV="1">
            <a:off x="3491880" y="4479962"/>
            <a:ext cx="864096" cy="3600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E9B5EC-7609-AE9B-ADFC-7A073DC209B9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3023828" y="1491630"/>
            <a:ext cx="1548172" cy="792088"/>
          </a:xfrm>
          <a:prstGeom prst="curvedConnector4">
            <a:avLst>
              <a:gd name="adj1" fmla="val -14766"/>
              <a:gd name="adj2" fmla="val 7272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66148BC-F729-C710-CFF3-9EAB8F7D4A06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3023828" y="1491630"/>
            <a:ext cx="1548172" cy="2304256"/>
          </a:xfrm>
          <a:prstGeom prst="curvedConnector4">
            <a:avLst>
              <a:gd name="adj1" fmla="val -115666"/>
              <a:gd name="adj2" fmla="val 93776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E26393-48FE-E8B5-E06F-EFDD5E91106D}"/>
                  </a:ext>
                </a:extLst>
              </p:cNvPr>
              <p:cNvSpPr txBox="1"/>
              <p:nvPr/>
            </p:nvSpPr>
            <p:spPr>
              <a:xfrm>
                <a:off x="5868144" y="2139702"/>
                <a:ext cx="13176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E26393-48FE-E8B5-E06F-EFDD5E911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139702"/>
                <a:ext cx="131766" cy="207749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019E7-D409-A248-32D3-FFDC5BA4B22C}"/>
                  </a:ext>
                </a:extLst>
              </p:cNvPr>
              <p:cNvSpPr txBox="1"/>
              <p:nvPr/>
            </p:nvSpPr>
            <p:spPr>
              <a:xfrm>
                <a:off x="2843808" y="1851670"/>
                <a:ext cx="50789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019E7-D409-A248-32D3-FFDC5BA4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851670"/>
                <a:ext cx="507896" cy="224357"/>
              </a:xfrm>
              <a:prstGeom prst="rect">
                <a:avLst/>
              </a:prstGeom>
              <a:blipFill>
                <a:blip r:embed="rId3"/>
                <a:stretch>
                  <a:fillRect l="-7229" r="-1084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89E412A-A393-8D7A-4ABE-88E3867CABA1}"/>
                  </a:ext>
                </a:extLst>
              </p:cNvPr>
              <p:cNvSpPr txBox="1"/>
              <p:nvPr/>
            </p:nvSpPr>
            <p:spPr>
              <a:xfrm>
                <a:off x="5076056" y="3579862"/>
                <a:ext cx="84241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89E412A-A393-8D7A-4ABE-88E3867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579862"/>
                <a:ext cx="842410" cy="224357"/>
              </a:xfrm>
              <a:prstGeom prst="rect">
                <a:avLst/>
              </a:prstGeom>
              <a:blipFill>
                <a:blip r:embed="rId4"/>
                <a:stretch>
                  <a:fillRect l="-4348" r="-5072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402F03-B344-CFA6-F512-44E041D40BD1}"/>
                  </a:ext>
                </a:extLst>
              </p:cNvPr>
              <p:cNvSpPr txBox="1"/>
              <p:nvPr/>
            </p:nvSpPr>
            <p:spPr>
              <a:xfrm>
                <a:off x="1691680" y="2499742"/>
                <a:ext cx="73257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402F03-B344-CFA6-F512-44E041D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499742"/>
                <a:ext cx="732573" cy="207749"/>
              </a:xfrm>
              <a:prstGeom prst="rect">
                <a:avLst/>
              </a:prstGeom>
              <a:blipFill>
                <a:blip r:embed="rId5"/>
                <a:stretch>
                  <a:fillRect l="-2500" r="-750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D86EAE3-D02D-6931-5531-8C988DFD1AE3}"/>
                  </a:ext>
                </a:extLst>
              </p:cNvPr>
              <p:cNvSpPr txBox="1"/>
              <p:nvPr/>
            </p:nvSpPr>
            <p:spPr>
              <a:xfrm>
                <a:off x="6660232" y="3291830"/>
                <a:ext cx="131766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D86EAE3-D02D-6931-5531-8C988DFD1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291830"/>
                <a:ext cx="131766" cy="207749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12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04952A-D80F-28A1-D077-3D11706C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Update the policy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AFFF-60B4-0FBE-88AC-21702313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14764" y="2778402"/>
            <a:ext cx="3341052" cy="911524"/>
          </a:xfrm>
        </p:spPr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4A29-DA0C-9977-37EF-96A043A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534CE-8854-E963-7277-5D1730A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4ECF47F-E1B6-AD8C-71CF-B69D03DDAD41}"/>
              </a:ext>
            </a:extLst>
          </p:cNvPr>
          <p:cNvSpPr/>
          <p:nvPr/>
        </p:nvSpPr>
        <p:spPr>
          <a:xfrm>
            <a:off x="3275856" y="3063020"/>
            <a:ext cx="2952328" cy="1728192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8878E-6706-BBEF-031B-334571489846}"/>
              </a:ext>
            </a:extLst>
          </p:cNvPr>
          <p:cNvSpPr txBox="1"/>
          <p:nvPr/>
        </p:nvSpPr>
        <p:spPr>
          <a:xfrm>
            <a:off x="5436096" y="3063020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Agent </a:t>
            </a:r>
            <a:r>
              <a:rPr lang="en-CH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8B51CEC-7CEC-63F5-1CF9-0E520CE53641}"/>
              </a:ext>
            </a:extLst>
          </p:cNvPr>
          <p:cNvSpPr/>
          <p:nvPr/>
        </p:nvSpPr>
        <p:spPr>
          <a:xfrm>
            <a:off x="5076056" y="356707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encoder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F7A70B2-6D2B-844F-13CF-731DC2F05669}"/>
              </a:ext>
            </a:extLst>
          </p:cNvPr>
          <p:cNvSpPr/>
          <p:nvPr/>
        </p:nvSpPr>
        <p:spPr>
          <a:xfrm>
            <a:off x="3707904" y="320703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actor</a:t>
            </a:r>
            <a:endParaRPr lang="en-US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E4A6EBD-255C-46C2-4B08-2592EA554C48}"/>
              </a:ext>
            </a:extLst>
          </p:cNvPr>
          <p:cNvSpPr/>
          <p:nvPr/>
        </p:nvSpPr>
        <p:spPr>
          <a:xfrm>
            <a:off x="3707904" y="3927116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critic</a:t>
            </a:r>
            <a:endParaRPr lang="en-US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DD41360-5B28-1EEC-E2B1-1C7302E26C70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4644008" y="3459064"/>
            <a:ext cx="432048" cy="3600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DF90A2-984C-AFC4-4A72-12342CA3BED8}"/>
              </a:ext>
            </a:extLst>
          </p:cNvPr>
          <p:cNvSpPr/>
          <p:nvPr/>
        </p:nvSpPr>
        <p:spPr>
          <a:xfrm>
            <a:off x="5292080" y="411510"/>
            <a:ext cx="2880320" cy="6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Buffer of past transitions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E435FA7-32F0-E397-D6EC-193F2A86782D}"/>
              </a:ext>
            </a:extLst>
          </p:cNvPr>
          <p:cNvSpPr/>
          <p:nvPr/>
        </p:nvSpPr>
        <p:spPr>
          <a:xfrm>
            <a:off x="2411760" y="843558"/>
            <a:ext cx="2376264" cy="1368152"/>
          </a:xfrm>
          <a:prstGeom prst="flowChartAlternate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M</a:t>
            </a:r>
            <a:r>
              <a:rPr lang="en-CH"/>
              <a:t>ini-Batch</a:t>
            </a:r>
            <a:endParaRPr lang="en-US" dirty="0"/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B3F2A4FD-93CB-06B0-392C-DC3103FF9A69}"/>
              </a:ext>
            </a:extLst>
          </p:cNvPr>
          <p:cNvSpPr/>
          <p:nvPr/>
        </p:nvSpPr>
        <p:spPr>
          <a:xfrm>
            <a:off x="1366342" y="2499742"/>
            <a:ext cx="93610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Target network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3EF081-B173-F381-A093-AC7D727CC08D}"/>
              </a:ext>
            </a:extLst>
          </p:cNvPr>
          <p:cNvSpPr txBox="1"/>
          <p:nvPr/>
        </p:nvSpPr>
        <p:spPr>
          <a:xfrm>
            <a:off x="3707904" y="843558"/>
            <a:ext cx="1002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</a:t>
            </a:r>
            <a:r>
              <a:rPr lang="en-CH" dirty="0" err="1"/>
              <a:t>ini</a:t>
            </a:r>
            <a:r>
              <a:rPr lang="en-CH" dirty="0"/>
              <a:t>-Batch</a:t>
            </a:r>
            <a:endParaRPr lang="en-US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0492FCB7-D35A-1110-FBD6-56B8645A968A}"/>
              </a:ext>
            </a:extLst>
          </p:cNvPr>
          <p:cNvSpPr/>
          <p:nvPr/>
        </p:nvSpPr>
        <p:spPr>
          <a:xfrm>
            <a:off x="4139952" y="1419622"/>
            <a:ext cx="4320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s</a:t>
            </a:r>
            <a:endParaRPr lang="en-US" b="1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id="{6E38D29D-2CE5-A06C-E32B-886A65F2EC9B}"/>
              </a:ext>
            </a:extLst>
          </p:cNvPr>
          <p:cNvSpPr/>
          <p:nvPr/>
        </p:nvSpPr>
        <p:spPr>
          <a:xfrm>
            <a:off x="3635896" y="1419622"/>
            <a:ext cx="4320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a</a:t>
            </a:r>
            <a:endParaRPr lang="en-US" b="1" dirty="0"/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AEA509C7-EC97-EC8E-7245-0D2E5066B434}"/>
              </a:ext>
            </a:extLst>
          </p:cNvPr>
          <p:cNvSpPr/>
          <p:nvPr/>
        </p:nvSpPr>
        <p:spPr>
          <a:xfrm>
            <a:off x="3131840" y="1419622"/>
            <a:ext cx="4320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US" b="1" dirty="0"/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A11BCA80-DD0E-4795-D9FB-4DF3BDDFD03C}"/>
              </a:ext>
            </a:extLst>
          </p:cNvPr>
          <p:cNvSpPr/>
          <p:nvPr/>
        </p:nvSpPr>
        <p:spPr>
          <a:xfrm>
            <a:off x="2627784" y="1419622"/>
            <a:ext cx="4320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s’</a:t>
            </a:r>
            <a:endParaRPr lang="en-US" b="1" dirty="0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9718A14-1EFE-DCBE-2418-51F7B023203B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5551258" y="346652"/>
            <a:ext cx="417748" cy="194421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91A34CA3-C8A9-BF0C-7ACA-2EEC084AC1BD}"/>
              </a:ext>
            </a:extLst>
          </p:cNvPr>
          <p:cNvCxnSpPr>
            <a:cxnSpLocks/>
            <a:stCxn id="99" idx="1"/>
            <a:endCxn id="94" idx="0"/>
          </p:cNvCxnSpPr>
          <p:nvPr/>
        </p:nvCxnSpPr>
        <p:spPr>
          <a:xfrm rot="10800000" flipV="1">
            <a:off x="1834394" y="1815666"/>
            <a:ext cx="793390" cy="68407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B58B2772-536F-31F9-BBA5-75BED7188B45}"/>
              </a:ext>
            </a:extLst>
          </p:cNvPr>
          <p:cNvCxnSpPr>
            <a:cxnSpLocks/>
            <a:stCxn id="97" idx="2"/>
            <a:endCxn id="15" idx="0"/>
          </p:cNvCxnSpPr>
          <p:nvPr/>
        </p:nvCxnSpPr>
        <p:spPr>
          <a:xfrm rot="16200000" flipH="1">
            <a:off x="3516275" y="2547355"/>
            <a:ext cx="995326" cy="32403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0828F8E3-97EA-FFA0-5F0B-147A2C86C17A}"/>
              </a:ext>
            </a:extLst>
          </p:cNvPr>
          <p:cNvCxnSpPr>
            <a:cxnSpLocks/>
            <a:stCxn id="96" idx="3"/>
            <a:endCxn id="13" idx="3"/>
          </p:cNvCxnSpPr>
          <p:nvPr/>
        </p:nvCxnSpPr>
        <p:spPr>
          <a:xfrm>
            <a:off x="4572000" y="1815666"/>
            <a:ext cx="1440160" cy="2003438"/>
          </a:xfrm>
          <a:prstGeom prst="curvedConnector3">
            <a:avLst>
              <a:gd name="adj1" fmla="val 11587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E3B61313-6389-FFDE-66C0-DFF87D62F66D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 flipV="1">
            <a:off x="4644008" y="3819104"/>
            <a:ext cx="432048" cy="3600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DB8FEB4-3F89-8E9D-8B2E-0BDE78148156}"/>
              </a:ext>
            </a:extLst>
          </p:cNvPr>
          <p:cNvSpPr txBox="1"/>
          <p:nvPr/>
        </p:nvSpPr>
        <p:spPr>
          <a:xfrm>
            <a:off x="6444208" y="4083918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Used to estimate a value</a:t>
            </a:r>
          </a:p>
          <a:p>
            <a:r>
              <a:rPr lang="en-CH" sz="1100" dirty="0"/>
              <a:t>Used to update the actor parameters</a:t>
            </a:r>
          </a:p>
          <a:p>
            <a:r>
              <a:rPr lang="en-CH" sz="1100" dirty="0"/>
              <a:t>Used to update the critic parameters</a:t>
            </a:r>
          </a:p>
          <a:p>
            <a:r>
              <a:rPr lang="en-CH" sz="1100" dirty="0"/>
              <a:t>Expected discounted cumulative reward of s</a:t>
            </a:r>
          </a:p>
        </p:txBody>
      </p:sp>
      <p:cxnSp>
        <p:nvCxnSpPr>
          <p:cNvPr id="280" name="Connector: Curved 279">
            <a:extLst>
              <a:ext uri="{FF2B5EF4-FFF2-40B4-BE49-F238E27FC236}">
                <a16:creationId xmlns:a16="http://schemas.microsoft.com/office/drawing/2014/main" id="{8EE7F44D-981C-2E18-55EC-47F7705EB54E}"/>
              </a:ext>
            </a:extLst>
          </p:cNvPr>
          <p:cNvCxnSpPr>
            <a:cxnSpLocks/>
            <a:stCxn id="322" idx="0"/>
            <a:endCxn id="15" idx="1"/>
          </p:cNvCxnSpPr>
          <p:nvPr/>
        </p:nvCxnSpPr>
        <p:spPr>
          <a:xfrm rot="16200000" flipH="1">
            <a:off x="2933818" y="2684978"/>
            <a:ext cx="36004" cy="1512168"/>
          </a:xfrm>
          <a:prstGeom prst="curvedConnector4">
            <a:avLst>
              <a:gd name="adj1" fmla="val -634929"/>
              <a:gd name="adj2" fmla="val 5833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8C82409-8F75-9EC8-9B21-A20BC4FF4527}"/>
              </a:ext>
            </a:extLst>
          </p:cNvPr>
          <p:cNvCxnSpPr/>
          <p:nvPr/>
        </p:nvCxnSpPr>
        <p:spPr>
          <a:xfrm>
            <a:off x="6347817" y="4208884"/>
            <a:ext cx="1440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3BC100E-0C59-858B-7E3F-CD8C855D1C2F}"/>
              </a:ext>
            </a:extLst>
          </p:cNvPr>
          <p:cNvCxnSpPr/>
          <p:nvPr/>
        </p:nvCxnSpPr>
        <p:spPr>
          <a:xfrm>
            <a:off x="6347817" y="4389859"/>
            <a:ext cx="1440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C5A644A-5CD0-88A9-6219-E61A14907B9C}"/>
              </a:ext>
            </a:extLst>
          </p:cNvPr>
          <p:cNvCxnSpPr/>
          <p:nvPr/>
        </p:nvCxnSpPr>
        <p:spPr>
          <a:xfrm>
            <a:off x="6347817" y="4532734"/>
            <a:ext cx="14401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840E0B34-7F5F-1AD7-7224-43684AD314E4}"/>
              </a:ext>
            </a:extLst>
          </p:cNvPr>
          <p:cNvCxnSpPr>
            <a:cxnSpLocks/>
            <a:stCxn id="94" idx="2"/>
            <a:endCxn id="314" idx="2"/>
          </p:cNvCxnSpPr>
          <p:nvPr/>
        </p:nvCxnSpPr>
        <p:spPr>
          <a:xfrm rot="16200000" flipH="1">
            <a:off x="1240979" y="3597213"/>
            <a:ext cx="1332148" cy="14531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Flowchart: Connector 308">
            <a:extLst>
              <a:ext uri="{FF2B5EF4-FFF2-40B4-BE49-F238E27FC236}">
                <a16:creationId xmlns:a16="http://schemas.microsoft.com/office/drawing/2014/main" id="{E3A2E879-EB8F-220C-5380-F190E4820CCF}"/>
              </a:ext>
            </a:extLst>
          </p:cNvPr>
          <p:cNvSpPr/>
          <p:nvPr/>
        </p:nvSpPr>
        <p:spPr>
          <a:xfrm>
            <a:off x="6300192" y="4659982"/>
            <a:ext cx="216024" cy="22745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  <a:endParaRPr lang="en-US" dirty="0"/>
          </a:p>
        </p:txBody>
      </p:sp>
      <p:sp>
        <p:nvSpPr>
          <p:cNvPr id="314" name="Flowchart: Connector 313">
            <a:extLst>
              <a:ext uri="{FF2B5EF4-FFF2-40B4-BE49-F238E27FC236}">
                <a16:creationId xmlns:a16="http://schemas.microsoft.com/office/drawing/2014/main" id="{04F4B3B7-E2CE-50B6-05FC-84BB599B1815}"/>
              </a:ext>
            </a:extLst>
          </p:cNvPr>
          <p:cNvSpPr/>
          <p:nvPr/>
        </p:nvSpPr>
        <p:spPr>
          <a:xfrm>
            <a:off x="1979712" y="4083918"/>
            <a:ext cx="504056" cy="504056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H" dirty="0"/>
              <a:t>S’</a:t>
            </a:r>
            <a:endParaRPr lang="en-US" dirty="0"/>
          </a:p>
        </p:txBody>
      </p:sp>
      <p:sp>
        <p:nvSpPr>
          <p:cNvPr id="322" name="Flowchart: Connector 321">
            <a:extLst>
              <a:ext uri="{FF2B5EF4-FFF2-40B4-BE49-F238E27FC236}">
                <a16:creationId xmlns:a16="http://schemas.microsoft.com/office/drawing/2014/main" id="{DE16F92B-DE1C-ED30-4104-2F99DDFBDC71}"/>
              </a:ext>
            </a:extLst>
          </p:cNvPr>
          <p:cNvSpPr/>
          <p:nvPr/>
        </p:nvSpPr>
        <p:spPr>
          <a:xfrm>
            <a:off x="1943708" y="3423060"/>
            <a:ext cx="504056" cy="504056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H" dirty="0"/>
              <a:t>S</a:t>
            </a:r>
            <a:endParaRPr lang="en-US" dirty="0"/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74CB1DC7-6E61-5889-258A-1841C6027020}"/>
              </a:ext>
            </a:extLst>
          </p:cNvPr>
          <p:cNvCxnSpPr>
            <a:cxnSpLocks/>
            <a:stCxn id="16" idx="1"/>
            <a:endCxn id="322" idx="5"/>
          </p:cNvCxnSpPr>
          <p:nvPr/>
        </p:nvCxnSpPr>
        <p:spPr>
          <a:xfrm rot="10800000">
            <a:off x="2373948" y="3853300"/>
            <a:ext cx="1333957" cy="3258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or: Curved 335">
            <a:extLst>
              <a:ext uri="{FF2B5EF4-FFF2-40B4-BE49-F238E27FC236}">
                <a16:creationId xmlns:a16="http://schemas.microsoft.com/office/drawing/2014/main" id="{06F0E332-48F3-1A8D-1E89-C3DBC61DF0EF}"/>
              </a:ext>
            </a:extLst>
          </p:cNvPr>
          <p:cNvCxnSpPr>
            <a:cxnSpLocks/>
            <a:stCxn id="314" idx="4"/>
            <a:endCxn id="16" idx="1"/>
          </p:cNvCxnSpPr>
          <p:nvPr/>
        </p:nvCxnSpPr>
        <p:spPr>
          <a:xfrm rot="5400000" flipH="1" flipV="1">
            <a:off x="2765407" y="3645477"/>
            <a:ext cx="408830" cy="1476164"/>
          </a:xfrm>
          <a:prstGeom prst="curvedConnector4">
            <a:avLst>
              <a:gd name="adj1" fmla="val -46597"/>
              <a:gd name="adj2" fmla="val 4692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Curved 352">
            <a:extLst>
              <a:ext uri="{FF2B5EF4-FFF2-40B4-BE49-F238E27FC236}">
                <a16:creationId xmlns:a16="http://schemas.microsoft.com/office/drawing/2014/main" id="{F96EB33E-CCD5-DCA2-BD3F-BAF1CF826FB5}"/>
              </a:ext>
            </a:extLst>
          </p:cNvPr>
          <p:cNvCxnSpPr>
            <a:cxnSpLocks/>
            <a:stCxn id="314" idx="6"/>
            <a:endCxn id="15" idx="1"/>
          </p:cNvCxnSpPr>
          <p:nvPr/>
        </p:nvCxnSpPr>
        <p:spPr>
          <a:xfrm flipV="1">
            <a:off x="2483768" y="3459064"/>
            <a:ext cx="1224136" cy="87688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or: Curved 416">
            <a:extLst>
              <a:ext uri="{FF2B5EF4-FFF2-40B4-BE49-F238E27FC236}">
                <a16:creationId xmlns:a16="http://schemas.microsoft.com/office/drawing/2014/main" id="{41B27805-0090-7EE4-3974-08ED4AC6859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23728" y="4179144"/>
            <a:ext cx="1584176" cy="69686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Curved 423">
            <a:extLst>
              <a:ext uri="{FF2B5EF4-FFF2-40B4-BE49-F238E27FC236}">
                <a16:creationId xmlns:a16="http://schemas.microsoft.com/office/drawing/2014/main" id="{8FE4E665-924A-2421-72BB-B66A5E21A1F0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 flipV="1">
            <a:off x="973615" y="2497726"/>
            <a:ext cx="3452353" cy="1296144"/>
          </a:xfrm>
          <a:prstGeom prst="curvedConnector4">
            <a:avLst>
              <a:gd name="adj1" fmla="val -6622"/>
              <a:gd name="adj2" fmla="val 175692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>
            <a:extLst>
              <a:ext uri="{FF2B5EF4-FFF2-40B4-BE49-F238E27FC236}">
                <a16:creationId xmlns:a16="http://schemas.microsoft.com/office/drawing/2014/main" id="{0879C5C8-3190-CBD1-25CE-C89FA9E4A41F}"/>
              </a:ext>
            </a:extLst>
          </p:cNvPr>
          <p:cNvSpPr/>
          <p:nvPr/>
        </p:nvSpPr>
        <p:spPr>
          <a:xfrm flipV="1">
            <a:off x="2051720" y="4833937"/>
            <a:ext cx="72355" cy="80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4" name="Connector: Curved 463">
            <a:extLst>
              <a:ext uri="{FF2B5EF4-FFF2-40B4-BE49-F238E27FC236}">
                <a16:creationId xmlns:a16="http://schemas.microsoft.com/office/drawing/2014/main" id="{7997614F-0D88-5FD4-0729-8807164E981F}"/>
              </a:ext>
            </a:extLst>
          </p:cNvPr>
          <p:cNvCxnSpPr>
            <a:cxnSpLocks/>
            <a:stCxn id="98" idx="2"/>
            <a:endCxn id="15" idx="1"/>
          </p:cNvCxnSpPr>
          <p:nvPr/>
        </p:nvCxnSpPr>
        <p:spPr>
          <a:xfrm rot="16200000" flipH="1">
            <a:off x="2904207" y="2655367"/>
            <a:ext cx="1247354" cy="360040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A4B2BB4-40C1-53AE-F66C-B0B9E6DE4813}"/>
                  </a:ext>
                </a:extLst>
              </p:cNvPr>
              <p:cNvSpPr txBox="1"/>
              <p:nvPr/>
            </p:nvSpPr>
            <p:spPr>
              <a:xfrm>
                <a:off x="6372200" y="3795886"/>
                <a:ext cx="139897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A4B2BB4-40C1-53AE-F66C-B0B9E6D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95886"/>
                <a:ext cx="1398973" cy="207749"/>
              </a:xfrm>
              <a:prstGeom prst="rect">
                <a:avLst/>
              </a:prstGeom>
              <a:blipFill>
                <a:blip r:embed="rId2"/>
                <a:stretch>
                  <a:fillRect l="-2174" r="-391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99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79D000-C796-8BBE-3F5C-6308628D2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The grid state is encoded using a CNN</a:t>
                </a:r>
              </a:p>
              <a:p>
                <a:r>
                  <a:rPr lang="en-CH" dirty="0"/>
                  <a:t>The action is chosen by using A2C: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H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the probability of choosing action </a:t>
                </a:r>
                <a:r>
                  <a:rPr lang="en-CH" dirty="0" err="1"/>
                  <a:t>i</a:t>
                </a:r>
                <a:endParaRPr lang="en-CH" dirty="0"/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H" dirty="0"/>
                  <a:t>, with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H" dirty="0"/>
                  <a:t> the expected cumulative reward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H" dirty="0"/>
                  <a:t>, with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H" dirty="0"/>
                  <a:t> the target expected cumulative reward</a:t>
                </a:r>
              </a:p>
              <a:p>
                <a:pPr lvl="1"/>
                <a:r>
                  <a:rPr lang="en-CH" dirty="0"/>
                  <a:t>Incentivise exploration by adding the entropy of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H" dirty="0"/>
                  <a:t> to the loss: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=||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𝑛𝑙𝑙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H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CH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/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func>
                      <m:func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H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H" dirty="0"/>
                  <a:t> by gradient descent</a:t>
                </a:r>
              </a:p>
              <a:p>
                <a:pPr lvl="1"/>
                <a:r>
                  <a:rPr lang="en-CH" dirty="0"/>
                  <a:t>The target network is updated by: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Sup>
                      <m:sSub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CH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CH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CH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79D000-C796-8BBE-3F5C-6308628D2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CB727-4892-A1AD-0D49-C4BF0C9F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2CD1-6838-68CF-5316-43FE830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FD3F-8B24-E668-55A9-7ADCB3E9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9110-46D2-C6EC-057D-BF336CF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1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773A4-47D2-AA47-DDA7-B6770E2E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>
            <a:normAutofit/>
          </a:bodyPr>
          <a:lstStyle/>
          <a:p>
            <a:r>
              <a:rPr lang="en-CH" dirty="0"/>
              <a:t>Not a good convergence at the moment</a:t>
            </a:r>
          </a:p>
          <a:p>
            <a:r>
              <a:rPr lang="en-CH" dirty="0"/>
              <a:t>Trainings takes ~4h</a:t>
            </a:r>
          </a:p>
          <a:p>
            <a:pPr lvl="1"/>
            <a:r>
              <a:rPr lang="fr-CH" dirty="0"/>
              <a:t>F</a:t>
            </a:r>
            <a:r>
              <a:rPr lang="en-CH" dirty="0"/>
              <a:t>or ~350k steps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0FE-FE42-C6C9-A501-C85077E9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27" y="172436"/>
            <a:ext cx="3741873" cy="459125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E8B732-80E1-82FE-0809-FFDA7842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en-CH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E3C0-C7A1-6585-B462-F0F667BC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43D3-193C-2513-BB82-B6EB24F9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6731-0A34-B8D7-5708-0A6FD1AA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2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0D91C5-63B6-3836-8D75-CB6B19A6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Tuning the hyperparameters of A2C</a:t>
            </a:r>
          </a:p>
          <a:p>
            <a:r>
              <a:rPr lang="en-CH" dirty="0"/>
              <a:t>Change the architecture of the encoder to instead use a </a:t>
            </a:r>
            <a:r>
              <a:rPr lang="fr-CH" dirty="0"/>
              <a:t>graph-</a:t>
            </a:r>
            <a:r>
              <a:rPr lang="fr-CH" dirty="0" err="1"/>
              <a:t>based</a:t>
            </a:r>
            <a:r>
              <a:rPr lang="en-CH" dirty="0"/>
              <a:t> approach</a:t>
            </a:r>
          </a:p>
          <a:p>
            <a:r>
              <a:rPr lang="en-CH" dirty="0"/>
              <a:t>Try to model the construction task as a non-sequential </a:t>
            </a:r>
            <a:r>
              <a:rPr lang="fr-CH" dirty="0"/>
              <a:t>M</a:t>
            </a:r>
            <a:r>
              <a:rPr lang="en-CH" dirty="0" err="1"/>
              <a:t>arkov</a:t>
            </a:r>
            <a:r>
              <a:rPr lang="en-CH" dirty="0"/>
              <a:t> game</a:t>
            </a:r>
          </a:p>
          <a:p>
            <a:r>
              <a:rPr lang="en-CH" dirty="0"/>
              <a:t>Leverage concept from game theory to improve the results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068A69-F2D0-C465-08DD-D624BD2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Next steps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9D15-B06B-896D-5225-33494B2A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2799-579B-B838-5A73-C98D77F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080B4-CA5B-18BF-D13D-6CF8968F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45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4C4C-A613-E592-346A-C7EEAC60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46BB-9134-4445-DE88-44F35734E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E9F34F-F8D3-CF83-543B-2E28BED571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4430-67FA-DB50-DD9B-247BB376DA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0E96-3230-6026-9C41-E8A9B5DF23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14A15-8088-0373-84D7-58979DFE7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478-8FB8-8FF6-B358-C7DB098F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Extra material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DF102-33D4-4D5B-E4F3-7BE83C45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72F143-4F4A-323C-0A27-53FB90EC63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E8B5-E2EB-3645-A6CB-AF353E6F6D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3716-B749-7BE3-EE29-521DE9D4B7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FF14-A2E8-3A68-5352-B7D63193AF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48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25AF072-DCBE-C8B5-570E-D1739EF1B0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04875" y="1563688"/>
                <a:ext cx="3671466" cy="3263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H" dirty="0"/>
                  <a:t>An isometric grid was used to allow some rotation</a:t>
                </a:r>
              </a:p>
              <a:p>
                <a:r>
                  <a:rPr lang="en-CH" dirty="0"/>
                  <a:t>The possible actions available for each robots 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H" dirty="0"/>
                  <a:t> Place </a:t>
                </a:r>
                <a:r>
                  <a:rPr lang="en-CH" i="1" dirty="0"/>
                  <a:t>block</a:t>
                </a:r>
                <a:r>
                  <a:rPr lang="en-CH" dirty="0"/>
                  <a:t> at </a:t>
                </a:r>
                <a:r>
                  <a:rPr lang="en-CH" i="1" dirty="0"/>
                  <a:t>pos </a:t>
                </a:r>
                <a:r>
                  <a:rPr lang="en-CH" dirty="0"/>
                  <a:t>with orientation </a:t>
                </a:r>
                <a:r>
                  <a:rPr lang="en-CH" i="1" dirty="0"/>
                  <a:t>rot </a:t>
                </a:r>
                <a:r>
                  <a:rPr lang="en-CH" dirty="0"/>
                  <a:t>and</a:t>
                </a:r>
                <a:r>
                  <a:rPr lang="en-CH" i="1" dirty="0"/>
                  <a:t> hold </a:t>
                </a:r>
                <a:r>
                  <a:rPr lang="en-CH" dirty="0"/>
                  <a:t>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H" dirty="0"/>
                  <a:t> Place </a:t>
                </a:r>
                <a:r>
                  <a:rPr lang="en-CH" i="1" dirty="0"/>
                  <a:t>block</a:t>
                </a:r>
                <a:r>
                  <a:rPr lang="en-CH" dirty="0"/>
                  <a:t> at </a:t>
                </a:r>
                <a:r>
                  <a:rPr lang="en-CH" i="1" dirty="0"/>
                  <a:t>pos </a:t>
                </a:r>
                <a:r>
                  <a:rPr lang="en-CH" dirty="0"/>
                  <a:t>with orientation </a:t>
                </a:r>
                <a:r>
                  <a:rPr lang="en-CH" i="1" dirty="0"/>
                  <a:t>rot </a:t>
                </a:r>
                <a:r>
                  <a:rPr lang="en-CH" dirty="0"/>
                  <a:t>and</a:t>
                </a:r>
                <a:r>
                  <a:rPr lang="en-CH" i="1" dirty="0"/>
                  <a:t> leave </a:t>
                </a:r>
                <a:r>
                  <a:rPr lang="en-CH" dirty="0"/>
                  <a:t>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H" dirty="0"/>
                  <a:t>: Leave the block it is holding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/>
                  <a:t>: Hold the </a:t>
                </a:r>
                <a:r>
                  <a:rPr lang="en-CH" i="1" dirty="0"/>
                  <a:t>block</a:t>
                </a:r>
                <a:r>
                  <a:rPr lang="en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CH" dirty="0"/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: Remove the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25AF072-DCBE-C8B5-570E-D1739EF1B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04875" y="1563688"/>
                <a:ext cx="3671466" cy="3263504"/>
              </a:xfrm>
              <a:blipFill>
                <a:blip r:embed="rId2"/>
                <a:stretch>
                  <a:fillRect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D7185E0-6EB3-A312-4975-EA407CF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en-CH" dirty="0"/>
              <a:t>Discrete simulator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FB82-2F30-FDA8-D210-1AFF0F9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0EBF6-58D5-1E15-114E-9C83085D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DF84-F2E8-1F32-E244-6FF49C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81CE2E47-83D6-8B4F-FF34-FFFB03712DA8}"/>
              </a:ext>
            </a:extLst>
          </p:cNvPr>
          <p:cNvSpPr/>
          <p:nvPr/>
        </p:nvSpPr>
        <p:spPr>
          <a:xfrm>
            <a:off x="1371600" y="4087368"/>
            <a:ext cx="2907792" cy="585216"/>
          </a:xfrm>
          <a:prstGeom prst="bracketPair">
            <a:avLst>
              <a:gd name="adj" fmla="val 32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A picture containing kite, flying, transport, aircraft&#10;&#10;Description automatically generated">
            <a:extLst>
              <a:ext uri="{FF2B5EF4-FFF2-40B4-BE49-F238E27FC236}">
                <a16:creationId xmlns:a16="http://schemas.microsoft.com/office/drawing/2014/main" id="{55B9FC6A-021F-6C6F-9736-FC8E2C8FF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9350" y="1659837"/>
            <a:ext cx="3671888" cy="3062269"/>
          </a:xfrm>
        </p:spPr>
      </p:pic>
    </p:spTree>
    <p:extLst>
      <p:ext uri="{BB962C8B-B14F-4D97-AF65-F5344CB8AC3E}">
        <p14:creationId xmlns:p14="http://schemas.microsoft.com/office/powerpoint/2010/main" val="332311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25AF072-DCBE-C8B5-570E-D1739EF1B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>
            <a:normAutofit/>
          </a:bodyPr>
          <a:lstStyle/>
          <a:p>
            <a:r>
              <a:rPr lang="en-CH" dirty="0"/>
              <a:t>Different feasible action set:</a:t>
            </a:r>
          </a:p>
          <a:p>
            <a:pPr lvl="1"/>
            <a:r>
              <a:rPr lang="en-CH" dirty="0"/>
              <a:t>All the actions are feasible</a:t>
            </a:r>
          </a:p>
          <a:p>
            <a:pPr lvl="1"/>
            <a:r>
              <a:rPr lang="en-CH" dirty="0"/>
              <a:t>An action is feasible only if the new block touches an exist</a:t>
            </a:r>
            <a:r>
              <a:rPr lang="fr-CH" dirty="0"/>
              <a:t>e</a:t>
            </a:r>
            <a:r>
              <a:rPr lang="en-CH" dirty="0" err="1"/>
              <a:t>nt</a:t>
            </a:r>
            <a:r>
              <a:rPr lang="en-CH" dirty="0"/>
              <a:t> side</a:t>
            </a:r>
          </a:p>
          <a:p>
            <a:pPr lvl="1"/>
            <a:r>
              <a:rPr lang="en-CH" dirty="0"/>
              <a:t>An action is feasible only if the new block touches a side from the last block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7185E0-6EB3-A312-4975-EA407CF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en-CH" dirty="0"/>
              <a:t>Discrete simulator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FB82-2F30-FDA8-D210-1AFF0F9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0EBF6-58D5-1E15-114E-9C83085D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DF84-F2E8-1F32-E244-6FF49C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18" name="Content Placeholder 17" descr="A picture containing kite, flying, transport, aircraft&#10;&#10;Description automatically generated">
            <a:extLst>
              <a:ext uri="{FF2B5EF4-FFF2-40B4-BE49-F238E27FC236}">
                <a16:creationId xmlns:a16="http://schemas.microsoft.com/office/drawing/2014/main" id="{55B9FC6A-021F-6C6F-9736-FC8E2C8FF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0567" y="1142757"/>
            <a:ext cx="1620000" cy="1351043"/>
          </a:xfrm>
        </p:spPr>
      </p:pic>
      <p:pic>
        <p:nvPicPr>
          <p:cNvPr id="3" name="Picture 2" descr="A picture containing kite, flying, transport, aircraft&#10;&#10;Description automatically generated">
            <a:extLst>
              <a:ext uri="{FF2B5EF4-FFF2-40B4-BE49-F238E27FC236}">
                <a16:creationId xmlns:a16="http://schemas.microsoft.com/office/drawing/2014/main" id="{0B667FA9-027D-9E7F-11C2-D6EDAC34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38" y="2737822"/>
            <a:ext cx="1620000" cy="1351043"/>
          </a:xfrm>
          <a:prstGeom prst="rect">
            <a:avLst/>
          </a:prstGeom>
        </p:spPr>
      </p:pic>
      <p:sp>
        <p:nvSpPr>
          <p:cNvPr id="4" name="Double Bracket 3">
            <a:extLst>
              <a:ext uri="{FF2B5EF4-FFF2-40B4-BE49-F238E27FC236}">
                <a16:creationId xmlns:a16="http://schemas.microsoft.com/office/drawing/2014/main" id="{AA5DC67B-DB0D-8FFA-755A-109A1F3F2690}"/>
              </a:ext>
            </a:extLst>
          </p:cNvPr>
          <p:cNvSpPr/>
          <p:nvPr/>
        </p:nvSpPr>
        <p:spPr>
          <a:xfrm>
            <a:off x="1382357" y="1893345"/>
            <a:ext cx="2619487" cy="252805"/>
          </a:xfrm>
          <a:prstGeom prst="bracketPair">
            <a:avLst>
              <a:gd name="adj" fmla="val 32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25AF072-DCBE-C8B5-570E-D1739EF1B0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04875" y="1563688"/>
                <a:ext cx="3671466" cy="3263504"/>
              </a:xfrm>
            </p:spPr>
            <p:txBody>
              <a:bodyPr>
                <a:normAutofit/>
              </a:bodyPr>
              <a:lstStyle/>
              <a:p>
                <a:r>
                  <a:rPr lang="en-CH" dirty="0"/>
                  <a:t>Different </a:t>
                </a:r>
                <a:r>
                  <a:rPr lang="en-US" dirty="0"/>
                  <a:t>parametrization of the actions</a:t>
                </a:r>
                <a:r>
                  <a:rPr lang="en-CH" dirty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Absolute positioning:</a:t>
                </a:r>
              </a:p>
              <a:p>
                <a:pPr lvl="2"/>
                <a:r>
                  <a:rPr lang="en-US" dirty="0"/>
                  <a:t>Place a block at a given coordinate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𝑐h𝑜𝑖𝑐𝑒𝑠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648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Relative positioning:</a:t>
                </a:r>
              </a:p>
              <a:p>
                <a:pPr lvl="2"/>
                <a:r>
                  <a:rPr lang="en-US" dirty="0"/>
                  <a:t>Connect a side of the block to the side of another block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𝑐h𝑜𝑖𝑐𝑒𝑠</m:t>
                            </m:r>
                          </m:lim>
                        </m:limLow>
                      </m:fName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𝑠𝑖𝑑𝑒𝑠</m:t>
                        </m:r>
                      </m:e>
                    </m:func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𝑐h𝑜𝑖𝑐𝑒𝑠</m:t>
                        </m:r>
                      </m:sub>
                      <m:sup/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𝑠𝑖𝑑𝑒𝑠</m:t>
                        </m:r>
                      </m:e>
                    </m:nary>
                  </m:oMath>
                </a14:m>
                <a:endParaRPr lang="en-US" sz="105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=112 </m:t>
                    </m:r>
                  </m:oMath>
                </a14:m>
                <a:endParaRPr lang="en-US" sz="1050" dirty="0"/>
              </a:p>
              <a:p>
                <a:pPr lvl="2"/>
                <a:endParaRPr lang="en-CH" sz="1050" dirty="0"/>
              </a:p>
            </p:txBody>
          </p:sp>
        </mc:Choice>
        <mc:Fallback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25AF072-DCBE-C8B5-570E-D1739EF1B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04875" y="1563688"/>
                <a:ext cx="3671466" cy="3263504"/>
              </a:xfrm>
              <a:blipFill>
                <a:blip r:embed="rId2"/>
                <a:stretch>
                  <a:fillRect t="-1869" r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D7185E0-6EB3-A312-4975-EA407CF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en-CH" dirty="0"/>
              <a:t>Discrete simulator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FB82-2F30-FDA8-D210-1AFF0F9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0EBF6-58D5-1E15-114E-9C83085D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DF84-F2E8-1F32-E244-6FF49C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73B433A8-B3D5-A084-0C25-304097394EA0}"/>
              </a:ext>
            </a:extLst>
          </p:cNvPr>
          <p:cNvSpPr/>
          <p:nvPr/>
        </p:nvSpPr>
        <p:spPr>
          <a:xfrm>
            <a:off x="2212258" y="4083480"/>
            <a:ext cx="307373" cy="252805"/>
          </a:xfrm>
          <a:prstGeom prst="bracketPair">
            <a:avLst>
              <a:gd name="adj" fmla="val 32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A06AF8-F6FC-B799-1756-76E09CF3B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All possible actions on a hexagon</a:t>
            </a:r>
            <a:endParaRPr lang="en-CH" dirty="0"/>
          </a:p>
          <a:p>
            <a:r>
              <a:rPr lang="fr-CH" dirty="0">
                <a:hlinkClick r:id="rId3" action="ppaction://hlinkfile"/>
              </a:rPr>
              <a:t>P</a:t>
            </a:r>
            <a:r>
              <a:rPr lang="en-CH" dirty="0" err="1">
                <a:hlinkClick r:id="rId3" action="ppaction://hlinkfile"/>
              </a:rPr>
              <a:t>hysics</a:t>
            </a:r>
            <a:r>
              <a:rPr lang="en-CH" dirty="0">
                <a:hlinkClick r:id="rId3" action="ppaction://hlinkfile"/>
              </a:rPr>
              <a:t> model</a:t>
            </a:r>
            <a:endParaRPr lang="en-CH" dirty="0"/>
          </a:p>
          <a:p>
            <a:r>
              <a:rPr lang="en-CH" dirty="0">
                <a:hlinkClick r:id="rId4" action="ppaction://hlinkfile"/>
              </a:rPr>
              <a:t>Log from the training</a:t>
            </a:r>
            <a:endParaRPr lang="en-CH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259646-5066-E9CE-B117-F018E5F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Animations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4309-A0C8-C786-3416-D3A6E150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932A-1024-D1BF-6183-B281CCD4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16F0-7694-0241-03C2-5F6F71FF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8" name="Content Placeholder 7" descr="A picture containing aircraft, airplane, transport&#10;&#10;Description automatically generated">
            <a:extLst>
              <a:ext uri="{FF2B5EF4-FFF2-40B4-BE49-F238E27FC236}">
                <a16:creationId xmlns:a16="http://schemas.microsoft.com/office/drawing/2014/main" id="{62E4B943-5AC3-6EAE-8764-6B6BE30BC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8378" t="46420" r="25405" b="26321"/>
          <a:stretch/>
        </p:blipFill>
        <p:spPr>
          <a:xfrm>
            <a:off x="4959350" y="2290792"/>
            <a:ext cx="3671888" cy="18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648E7ED-7BBA-E9DB-4B7E-8544A4BF7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592165"/>
              </p:ext>
            </p:extLst>
          </p:nvPr>
        </p:nvGraphicFramePr>
        <p:xfrm>
          <a:off x="4049713" y="1563688"/>
          <a:ext cx="4581525" cy="338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0EE9-5FCD-383F-BA86-7B75D97B46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anchor="ctr">
            <a:normAutofit/>
          </a:bodyPr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FCBB-20F9-73EA-0E85-F6C0AC6CE5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H" dirty="0"/>
              <a:t>Gabriel Vallat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DBC9-2275-1E37-4DAE-3C39022252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9A309A-CFBD-A57C-4242-37A62E18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CH" dirty="0"/>
              <a:t>Aim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5F82E3D-892B-AED9-9896-9FC8098E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/>
          <a:srcRect l="333" r="18520"/>
          <a:stretch/>
        </p:blipFill>
        <p:spPr>
          <a:xfrm>
            <a:off x="904875" y="0"/>
            <a:ext cx="31448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41AF-6E87-7B26-927E-33F3D53B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an MDP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7B8A-1630-5256-DD6B-856A182CB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3A0763-6F63-3AE1-01F2-88580A495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285D-D776-A81C-D029-C9401B2ED2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6365-9C59-FA9E-26C2-F7AF27917E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D1EE-17BE-3421-A9AA-5B0F824827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27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The supervisor controls all robots and tell them what to do</a:t>
                </a:r>
              </a:p>
              <a:p>
                <a:pPr lvl="1"/>
                <a:r>
                  <a:rPr lang="en-CH" b="1" dirty="0"/>
                  <a:t>Single agent</a:t>
                </a:r>
              </a:p>
              <a:p>
                <a:pPr lvl="1"/>
                <a:r>
                  <a:rPr lang="en-CH" dirty="0"/>
                  <a:t>Centralized learning, centralized execution</a:t>
                </a:r>
              </a:p>
              <a:p>
                <a:r>
                  <a:rPr lang="en-CH" dirty="0"/>
                  <a:t>The MDP is a tuple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lvl="1"/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CH" dirty="0"/>
                  <a:t>: The set of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H" dirty="0"/>
                  <a:t>: The set of feasible actions in state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CH" dirty="0"/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CH" dirty="0"/>
                  <a:t>: the transition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: the reward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 dirty="0"/>
                  <a:t>: A discount factor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an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  <a:r>
              <a:rPr lang="en-CH" dirty="0"/>
              <a:t> 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×{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H" dirty="0"/>
              </a:p>
              <a:p>
                <a:pPr lvl="1"/>
                <a:r>
                  <a:rPr lang="en-CH" sz="1400" dirty="0"/>
                  <a:t>The state a time </a:t>
                </a:r>
                <a14:m>
                  <m:oMath xmlns:m="http://schemas.openxmlformats.org/officeDocument/2006/math">
                    <m:r>
                      <a:rPr lang="en-CH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sz="1400" dirty="0"/>
                  <a:t> is that the robot </a:t>
                </a:r>
                <a14:m>
                  <m:oMath xmlns:m="http://schemas.openxmlformats.org/officeDocument/2006/math">
                    <m:r>
                      <a:rPr lang="en-CH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H" sz="1400" dirty="0"/>
                  <a:t> has to act and the simulation 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H" sz="14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</a:t>
            </a:r>
            <a:r>
              <a:rPr lang="fr-CH" dirty="0"/>
              <a:t>an</a:t>
            </a:r>
            <a:r>
              <a:rPr lang="en-CH" dirty="0"/>
              <a:t>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DA2EA-6AA8-F817-6F77-6DDCA663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5719"/>
            <a:ext cx="7210425" cy="1183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F601E-BA52-344C-72A1-9558C0E7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69" y="3676650"/>
            <a:ext cx="2667075" cy="1320518"/>
          </a:xfrm>
          <a:prstGeom prst="rect">
            <a:avLst/>
          </a:prstGeom>
        </p:spPr>
      </p:pic>
      <p:sp>
        <p:nvSpPr>
          <p:cNvPr id="13" name="Equals 12">
            <a:extLst>
              <a:ext uri="{FF2B5EF4-FFF2-40B4-BE49-F238E27FC236}">
                <a16:creationId xmlns:a16="http://schemas.microsoft.com/office/drawing/2014/main" id="{35451CB4-EFD9-CED7-1F66-85B391E0F358}"/>
              </a:ext>
            </a:extLst>
          </p:cNvPr>
          <p:cNvSpPr/>
          <p:nvPr/>
        </p:nvSpPr>
        <p:spPr>
          <a:xfrm>
            <a:off x="1628775" y="3705225"/>
            <a:ext cx="1371600" cy="10858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Forbidden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Forbidden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H" dirty="0"/>
                  <a:t> Not feasible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H" dirty="0"/>
                  <a:t> if :</a:t>
                </a:r>
              </a:p>
              <a:p>
                <a:pPr lvl="2"/>
                <a:r>
                  <a:rPr lang="en-CH" dirty="0"/>
                  <a:t>The physical equilibrium is broken</a:t>
                </a:r>
              </a:p>
              <a:p>
                <a:pPr lvl="2"/>
                <a:r>
                  <a:rPr lang="en-CH" dirty="0"/>
                  <a:t>There is a collision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</a:t>
            </a:r>
            <a:r>
              <a:rPr lang="fr-CH" dirty="0"/>
              <a:t>an</a:t>
            </a:r>
            <a:r>
              <a:rPr lang="en-CH" dirty="0"/>
              <a:t>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C46C1-23BD-42B5-8776-F547650D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51670"/>
            <a:ext cx="36354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Forbidden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Forbidden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H" dirty="0"/>
                  <a:t> Not feasible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H" dirty="0"/>
                  <a:t> if :</a:t>
                </a:r>
              </a:p>
              <a:p>
                <a:pPr lvl="2"/>
                <a:r>
                  <a:rPr lang="en-CH" dirty="0"/>
                  <a:t>The physical equilibrium is broken</a:t>
                </a:r>
              </a:p>
              <a:p>
                <a:pPr lvl="2"/>
                <a:r>
                  <a:rPr lang="en-CH" dirty="0"/>
                  <a:t>There is a collision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</a:t>
            </a:r>
            <a:r>
              <a:rPr lang="fr-CH" dirty="0"/>
              <a:t>an</a:t>
            </a:r>
            <a:r>
              <a:rPr lang="en-CH" dirty="0"/>
              <a:t>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C46C1-23BD-42B5-8776-F547650D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51670"/>
            <a:ext cx="363549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B435F-7C06-7ABF-43D8-85B0416D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851670"/>
            <a:ext cx="3635493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E09853-BDA7-2C16-07EF-1D428F610D07}"/>
                  </a:ext>
                </a:extLst>
              </p:cNvPr>
              <p:cNvSpPr txBox="1"/>
              <p:nvPr/>
            </p:nvSpPr>
            <p:spPr>
              <a:xfrm>
                <a:off x="6372200" y="1419622"/>
                <a:ext cx="1512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E09853-BDA7-2C16-07EF-1D428F610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419622"/>
                <a:ext cx="151216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Forbidden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Forbidden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H" dirty="0"/>
                  <a:t> Not feasible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H" dirty="0"/>
                  <a:t> if :</a:t>
                </a:r>
              </a:p>
              <a:p>
                <a:pPr lvl="2"/>
                <a:r>
                  <a:rPr lang="en-CH" dirty="0"/>
                  <a:t>The physical equilibrium is broken</a:t>
                </a:r>
              </a:p>
              <a:p>
                <a:pPr lvl="2"/>
                <a:r>
                  <a:rPr lang="en-CH" dirty="0"/>
                  <a:t>There is a collision</a:t>
                </a:r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553928-95F1-F1FB-865C-2CB9CF54C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353351-F9BD-7122-B388-308C47D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Construction as </a:t>
            </a:r>
            <a:r>
              <a:rPr lang="fr-CH" dirty="0"/>
              <a:t>an</a:t>
            </a:r>
            <a:r>
              <a:rPr lang="en-CH" dirty="0"/>
              <a:t> MDP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3DC6-D640-687A-EC7B-E94D28D2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Midterm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E583-9B2D-F38A-9C28-C9D155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Gabriel Vallat</a:t>
            </a:r>
            <a:r>
              <a:rPr lang="fr-FR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69B-93B6-597B-70A3-6B9919F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C46C1-23BD-42B5-8776-F547650D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51670"/>
            <a:ext cx="363549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B435F-7C06-7ABF-43D8-85B0416D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851670"/>
            <a:ext cx="3635493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73B2E-2D15-C619-200E-6747B2E0CDE3}"/>
                  </a:ext>
                </a:extLst>
              </p:cNvPr>
              <p:cNvSpPr txBox="1"/>
              <p:nvPr/>
            </p:nvSpPr>
            <p:spPr>
              <a:xfrm>
                <a:off x="6372200" y="1419622"/>
                <a:ext cx="1512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73B2E-2D15-C619-200E-6747B2E0C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419622"/>
                <a:ext cx="15121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F57C883-19F5-2DCC-2C9E-22CD4F283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1851670"/>
            <a:ext cx="363549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09098"/>
      </p:ext>
    </p:extLst>
  </p:cSld>
  <p:clrMapOvr>
    <a:masterClrMapping/>
  </p:clrMapOvr>
</p:sld>
</file>

<file path=ppt/theme/theme1.xml><?xml version="1.0" encoding="utf-8"?>
<a:theme xmlns:a="http://schemas.openxmlformats.org/drawingml/2006/main" name="EPFL_templat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FL_template" id="{2E660469-EC61-48A3-88C5-28F177B364B3}" vid="{76F41B4F-3BBA-4CB7-A5F3-9F9EBABA4B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EPFL_template</Template>
  <TotalTime>0</TotalTime>
  <Words>1080</Words>
  <Application>Microsoft Office PowerPoint</Application>
  <PresentationFormat>On-screen Show (16:9)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Franklin Gothic Demi Cond</vt:lpstr>
      <vt:lpstr>Wingdings</vt:lpstr>
      <vt:lpstr>EPFL_template</vt:lpstr>
      <vt:lpstr>MARL</vt:lpstr>
      <vt:lpstr>Task</vt:lpstr>
      <vt:lpstr>Aim</vt:lpstr>
      <vt:lpstr>Construction as an MDP</vt:lpstr>
      <vt:lpstr>Construction as an MDP</vt:lpstr>
      <vt:lpstr>Construction as an MDP</vt:lpstr>
      <vt:lpstr>Construction as an MDP</vt:lpstr>
      <vt:lpstr>Construction as an MDP</vt:lpstr>
      <vt:lpstr>Construction as an MDP</vt:lpstr>
      <vt:lpstr>Construction as an MDP</vt:lpstr>
      <vt:lpstr>Construction as a Markov game</vt:lpstr>
      <vt:lpstr>Construction as a Markov game</vt:lpstr>
      <vt:lpstr>Construction as a Markov game</vt:lpstr>
      <vt:lpstr>Environment</vt:lpstr>
      <vt:lpstr>Chose an action</vt:lpstr>
      <vt:lpstr>Update the policy</vt:lpstr>
      <vt:lpstr>Model</vt:lpstr>
      <vt:lpstr>Results</vt:lpstr>
      <vt:lpstr>Next steps</vt:lpstr>
      <vt:lpstr>Extra material</vt:lpstr>
      <vt:lpstr>Discrete simulator</vt:lpstr>
      <vt:lpstr>Discrete simulator</vt:lpstr>
      <vt:lpstr>Discrete simulator</vt:lpstr>
      <vt:lpstr>Animations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MARL</dc:title>
  <dc:creator>Vallat Gabriel Rémi</dc:creator>
  <cp:lastModifiedBy>Vallat Gabriel Rémi</cp:lastModifiedBy>
  <cp:revision>2</cp:revision>
  <dcterms:created xsi:type="dcterms:W3CDTF">2022-11-10T10:02:37Z</dcterms:created>
  <dcterms:modified xsi:type="dcterms:W3CDTF">2022-11-18T15:10:12Z</dcterms:modified>
</cp:coreProperties>
</file>