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ague Spartan" charset="1" panose="00000800000000000000"/>
      <p:regular r:id="rId14"/>
    </p:embeddedFont>
    <p:embeddedFont>
      <p:font typeface="Open Sauce" charset="1" panose="00000500000000000000"/>
      <p:regular r:id="rId15"/>
    </p:embeddedFont>
    <p:embeddedFont>
      <p:font typeface="Open Sauce Bold" charset="1" panose="00000800000000000000"/>
      <p:regular r:id="rId16"/>
    </p:embeddedFont>
    <p:embeddedFont>
      <p:font typeface="Open Sans" charset="1" panose="020B0606030504020204"/>
      <p:regular r:id="rId17"/>
    </p:embeddedFont>
    <p:embeddedFont>
      <p:font typeface="Open Sauce Italic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25200" y="205740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047875"/>
            <a:ext cx="14164008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1"/>
              </a:lnSpc>
              <a:spcBef>
                <a:spcPct val="0"/>
              </a:spcBef>
            </a:pPr>
            <a:r>
              <a:rPr lang="en-US" sz="600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IMPLEMENTAÇÃO E OTIMIZAÇÃO DE UM PIPELINE DEVSECOPS: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8072085"/>
            <a:ext cx="8254702" cy="1186215"/>
            <a:chOff x="0" y="0"/>
            <a:chExt cx="11006270" cy="158162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76770"/>
              <a:ext cx="11006270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3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Dr. Ramon Fontes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11006270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Orientador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229100"/>
            <a:ext cx="1416400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1"/>
              </a:lnSpc>
              <a:spcBef>
                <a:spcPct val="0"/>
              </a:spcBef>
            </a:pPr>
            <a:r>
              <a:rPr lang="en-US" sz="430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 CONCEPÇÃO AO MONITORAMENTO CONTÍNUO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9598" y="419100"/>
            <a:ext cx="1570721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UNICERSIDADE FEDERAL DO RIO GRANDE DO NORTE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6582069"/>
            <a:ext cx="8612721" cy="1237663"/>
            <a:chOff x="0" y="0"/>
            <a:chExt cx="11483628" cy="165021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28453"/>
              <a:ext cx="11483628" cy="721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95"/>
                </a:lnSpc>
              </a:pPr>
              <a:r>
                <a:rPr lang="en-US" sz="313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Flavio de Andrade Silva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85725"/>
              <a:ext cx="11483628" cy="721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95"/>
                </a:lnSpc>
                <a:spcBef>
                  <a:spcPct val="0"/>
                </a:spcBef>
              </a:pPr>
              <a:r>
                <a:rPr lang="en-US" b="true" sz="3130" u="none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Nome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76225" y="2862775"/>
            <a:ext cx="1192224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Custos com Vulnerabilidades de Segurança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7346" y="132329"/>
            <a:ext cx="8882454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</a:pPr>
            <a:r>
              <a:rPr lang="en-US" sz="6999" spc="3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PROBLEMA OU OPORTUNIDADE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56175" y="-6120106"/>
            <a:ext cx="7331825" cy="10287000"/>
          </a:xfrm>
          <a:custGeom>
            <a:avLst/>
            <a:gdLst/>
            <a:ahLst/>
            <a:cxnLst/>
            <a:rect r="r" b="b" t="t" l="l"/>
            <a:pathLst>
              <a:path h="10287000" w="7331825">
                <a:moveTo>
                  <a:pt x="0" y="0"/>
                </a:moveTo>
                <a:lnTo>
                  <a:pt x="7331825" y="0"/>
                </a:lnTo>
                <a:lnTo>
                  <a:pt x="73318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18420" y="1415029"/>
            <a:ext cx="560936" cy="599530"/>
          </a:xfrm>
          <a:custGeom>
            <a:avLst/>
            <a:gdLst/>
            <a:ahLst/>
            <a:cxnLst/>
            <a:rect r="r" b="b" t="t" l="l"/>
            <a:pathLst>
              <a:path h="599530" w="560936">
                <a:moveTo>
                  <a:pt x="0" y="0"/>
                </a:moveTo>
                <a:lnTo>
                  <a:pt x="560935" y="0"/>
                </a:lnTo>
                <a:lnTo>
                  <a:pt x="560935" y="599531"/>
                </a:lnTo>
                <a:lnTo>
                  <a:pt x="0" y="599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8029" y="4894452"/>
            <a:ext cx="411504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Saúde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47" y="6108451"/>
            <a:ext cx="6452528" cy="145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8000" b="true">
                <a:solidFill>
                  <a:srgbClr val="FF31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US$ 9,97M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71100" y="4890794"/>
            <a:ext cx="562341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Financeiro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24872" y="6049394"/>
            <a:ext cx="6041064" cy="145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8000" b="true">
                <a:solidFill>
                  <a:srgbClr val="FF31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US$ 6,08M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32441" y="4894452"/>
            <a:ext cx="562341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Média Brasil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98888" y="6049394"/>
            <a:ext cx="5789112" cy="145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8000" b="true">
                <a:solidFill>
                  <a:srgbClr val="FF31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US$ 1,36 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8029" y="9410592"/>
            <a:ext cx="7426672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RELATÓRIO DE CUSTO DE VIOLAÇÕES DE DADOS DA IBM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2230" y="277451"/>
            <a:ext cx="14595738" cy="97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15"/>
              </a:lnSpc>
            </a:pPr>
            <a:r>
              <a:rPr lang="en-US" sz="5653" spc="28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PROBLEMA OU OPORTUNIDADE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22087" y="2647611"/>
            <a:ext cx="7331825" cy="10287000"/>
          </a:xfrm>
          <a:custGeom>
            <a:avLst/>
            <a:gdLst/>
            <a:ahLst/>
            <a:cxnLst/>
            <a:rect r="r" b="b" t="t" l="l"/>
            <a:pathLst>
              <a:path h="10287000" w="7331825">
                <a:moveTo>
                  <a:pt x="0" y="0"/>
                </a:moveTo>
                <a:lnTo>
                  <a:pt x="7331826" y="0"/>
                </a:lnTo>
                <a:lnTo>
                  <a:pt x="73318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18420" y="1415029"/>
            <a:ext cx="560936" cy="599530"/>
          </a:xfrm>
          <a:custGeom>
            <a:avLst/>
            <a:gdLst/>
            <a:ahLst/>
            <a:cxnLst/>
            <a:rect r="r" b="b" t="t" l="l"/>
            <a:pathLst>
              <a:path h="599530" w="560936">
                <a:moveTo>
                  <a:pt x="0" y="0"/>
                </a:moveTo>
                <a:lnTo>
                  <a:pt x="560935" y="0"/>
                </a:lnTo>
                <a:lnTo>
                  <a:pt x="560935" y="599531"/>
                </a:lnTo>
                <a:lnTo>
                  <a:pt x="0" y="599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12874" y="2324053"/>
            <a:ext cx="597114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Cultura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94909" y="4006355"/>
            <a:ext cx="5937240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0"/>
              </a:lnSpc>
            </a:pPr>
            <a:r>
              <a:rPr lang="en-US" sz="9000" b="true">
                <a:solidFill>
                  <a:srgbClr val="FF31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2-3 horas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54916" y="2306212"/>
            <a:ext cx="541722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Tempo Médio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7355" y="3134887"/>
            <a:ext cx="8704064" cy="506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500"/>
              </a:lnSpc>
              <a:spcBef>
                <a:spcPct val="0"/>
              </a:spcBef>
            </a:pPr>
            <a:r>
              <a:rPr lang="en-US" sz="9000" i="true">
                <a:solidFill>
                  <a:srgbClr val="FF3131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segurança um</a:t>
            </a:r>
          </a:p>
          <a:p>
            <a:pPr algn="just">
              <a:lnSpc>
                <a:spcPts val="13500"/>
              </a:lnSpc>
              <a:spcBef>
                <a:spcPct val="0"/>
              </a:spcBef>
            </a:pPr>
            <a:r>
              <a:rPr lang="en-US" sz="9000" i="true">
                <a:solidFill>
                  <a:srgbClr val="FF3131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obstáculo que</a:t>
            </a:r>
          </a:p>
          <a:p>
            <a:pPr algn="just">
              <a:lnSpc>
                <a:spcPts val="13500"/>
              </a:lnSpc>
              <a:spcBef>
                <a:spcPct val="0"/>
              </a:spcBef>
            </a:pPr>
            <a:r>
              <a:rPr lang="en-US" sz="9000" i="true">
                <a:solidFill>
                  <a:srgbClr val="FF3131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atrasa entregas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25200" y="205740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0795" y="416169"/>
            <a:ext cx="11503383" cy="8842131"/>
            <a:chOff x="0" y="0"/>
            <a:chExt cx="15337844" cy="117895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721708"/>
              <a:ext cx="15337844" cy="908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Analisar as melhores práticas e ferramentas de segurança aplicáveis em cada fase do pipeline; </a:t>
              </a:r>
            </a:p>
            <a:p>
              <a:pPr algn="just">
                <a:lnSpc>
                  <a:spcPts val="4500"/>
                </a:lnSpc>
              </a:pPr>
            </a:p>
            <a:p>
              <a:pPr algn="just"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Projetar uma arquitetura de pipeline que incorpore verificações de segurança automatizadas desde o código-fonte até a implantação e monitoramento; </a:t>
              </a:r>
            </a:p>
            <a:p>
              <a:pPr algn="just">
                <a:lnSpc>
                  <a:spcPts val="4500"/>
                </a:lnSpc>
              </a:pPr>
            </a:p>
            <a:p>
              <a:pPr algn="just"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V</a:t>
              </a:r>
              <a:r>
                <a:rPr lang="en-US" sz="30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alidar a solução proposta através de um estudo de caso prático, evidenciando os benefícios da abordagem DevSecOps na redução de vulnerabilidades e na melhoria contínua da segurança do software.</a:t>
              </a:r>
            </a:p>
            <a:p>
              <a:pPr algn="l">
                <a:lnSpc>
                  <a:spcPts val="45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5337844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OBJETIVOS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10960829"/>
            <a:ext cx="16757257" cy="11696055"/>
            <a:chOff x="0" y="0"/>
            <a:chExt cx="22343010" cy="15594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71505" cy="15594740"/>
            </a:xfrm>
            <a:custGeom>
              <a:avLst/>
              <a:gdLst/>
              <a:ahLst/>
              <a:cxnLst/>
              <a:rect r="r" b="b" t="t" l="l"/>
              <a:pathLst>
                <a:path h="15594740" w="11171505">
                  <a:moveTo>
                    <a:pt x="0" y="0"/>
                  </a:moveTo>
                  <a:lnTo>
                    <a:pt x="11171505" y="0"/>
                  </a:lnTo>
                  <a:lnTo>
                    <a:pt x="11171505" y="15594740"/>
                  </a:lnTo>
                  <a:lnTo>
                    <a:pt x="0" y="15594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171505" y="0"/>
              <a:ext cx="11171505" cy="15594740"/>
            </a:xfrm>
            <a:custGeom>
              <a:avLst/>
              <a:gdLst/>
              <a:ahLst/>
              <a:cxnLst/>
              <a:rect r="r" b="b" t="t" l="l"/>
              <a:pathLst>
                <a:path h="15594740" w="11171505">
                  <a:moveTo>
                    <a:pt x="0" y="0"/>
                  </a:moveTo>
                  <a:lnTo>
                    <a:pt x="11171505" y="0"/>
                  </a:lnTo>
                  <a:lnTo>
                    <a:pt x="11171505" y="15594740"/>
                  </a:lnTo>
                  <a:lnTo>
                    <a:pt x="0" y="15594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19453" y="3895717"/>
            <a:ext cx="7292111" cy="4010661"/>
          </a:xfrm>
          <a:custGeom>
            <a:avLst/>
            <a:gdLst/>
            <a:ahLst/>
            <a:cxnLst/>
            <a:rect r="r" b="b" t="t" l="l"/>
            <a:pathLst>
              <a:path h="4010661" w="7292111">
                <a:moveTo>
                  <a:pt x="0" y="0"/>
                </a:moveTo>
                <a:lnTo>
                  <a:pt x="7292111" y="0"/>
                </a:lnTo>
                <a:lnTo>
                  <a:pt x="7292111" y="4010660"/>
                </a:lnTo>
                <a:lnTo>
                  <a:pt x="0" y="4010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365" y="3042920"/>
            <a:ext cx="3775677" cy="4968233"/>
          </a:xfrm>
          <a:custGeom>
            <a:avLst/>
            <a:gdLst/>
            <a:ahLst/>
            <a:cxnLst/>
            <a:rect r="r" b="b" t="t" l="l"/>
            <a:pathLst>
              <a:path h="4968233" w="3775677">
                <a:moveTo>
                  <a:pt x="0" y="0"/>
                </a:moveTo>
                <a:lnTo>
                  <a:pt x="3775677" y="0"/>
                </a:lnTo>
                <a:lnTo>
                  <a:pt x="3775677" y="4968232"/>
                </a:lnTo>
                <a:lnTo>
                  <a:pt x="0" y="49682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58" t="0" r="-10191" b="-10739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98192" y="3042920"/>
            <a:ext cx="3823499" cy="4968233"/>
          </a:xfrm>
          <a:custGeom>
            <a:avLst/>
            <a:gdLst/>
            <a:ahLst/>
            <a:cxnLst/>
            <a:rect r="r" b="b" t="t" l="l"/>
            <a:pathLst>
              <a:path h="4968233" w="3823499">
                <a:moveTo>
                  <a:pt x="0" y="0"/>
                </a:moveTo>
                <a:lnTo>
                  <a:pt x="3823499" y="0"/>
                </a:lnTo>
                <a:lnTo>
                  <a:pt x="3823499" y="4968232"/>
                </a:lnTo>
                <a:lnTo>
                  <a:pt x="0" y="49682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83" t="-106333" r="-710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78841" y="2995295"/>
            <a:ext cx="3340612" cy="6354628"/>
          </a:xfrm>
          <a:custGeom>
            <a:avLst/>
            <a:gdLst/>
            <a:ahLst/>
            <a:cxnLst/>
            <a:rect r="r" b="b" t="t" l="l"/>
            <a:pathLst>
              <a:path h="6354628" w="3340612">
                <a:moveTo>
                  <a:pt x="0" y="0"/>
                </a:moveTo>
                <a:lnTo>
                  <a:pt x="3340612" y="0"/>
                </a:lnTo>
                <a:lnTo>
                  <a:pt x="3340612" y="6354628"/>
                </a:lnTo>
                <a:lnTo>
                  <a:pt x="0" y="63546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287" t="-5661" r="-21839" b="-200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9598" y="1019175"/>
            <a:ext cx="647904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63765" y="2909570"/>
            <a:ext cx="6724235" cy="67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48"/>
              </a:lnSpc>
              <a:spcBef>
                <a:spcPct val="0"/>
              </a:spcBef>
            </a:pPr>
            <a:r>
              <a:rPr lang="en-US" sz="445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PIPELINE DEVSECOPS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09950" y="-1571625"/>
            <a:ext cx="10382250" cy="15830550"/>
            <a:chOff x="0" y="0"/>
            <a:chExt cx="13843000" cy="21107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489200" y="445770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1051560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251200" y="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88825" y="-28437"/>
            <a:ext cx="9970475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 ESPERADOS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18388" y="3562927"/>
            <a:ext cx="11315700" cy="522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Redução de Vulnerabilidades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Otimização do Processo de Desenvolvimento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Melhorias Organizacionais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Benefícios Financeiros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Qualidade do Software</a:t>
            </a:r>
          </a:p>
          <a:p>
            <a:pPr algn="l">
              <a:lnSpc>
                <a:spcPts val="59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4375322" y="2160913"/>
            <a:ext cx="10382250" cy="15830550"/>
            <a:chOff x="0" y="0"/>
            <a:chExt cx="13843000" cy="21107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489200" y="445770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1051560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251200" y="0"/>
              <a:ext cx="10591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0591800">
                  <a:moveTo>
                    <a:pt x="0" y="0"/>
                  </a:moveTo>
                  <a:lnTo>
                    <a:pt x="10591800" y="0"/>
                  </a:lnTo>
                  <a:lnTo>
                    <a:pt x="10591800" y="10591800"/>
                  </a:lnTo>
                  <a:lnTo>
                    <a:pt x="0" y="1059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777655" y="0"/>
            <a:ext cx="10510345" cy="10287000"/>
          </a:xfrm>
          <a:custGeom>
            <a:avLst/>
            <a:gdLst/>
            <a:ahLst/>
            <a:cxnLst/>
            <a:rect r="r" b="b" t="t" l="l"/>
            <a:pathLst>
              <a:path h="10287000" w="10510345">
                <a:moveTo>
                  <a:pt x="0" y="0"/>
                </a:moveTo>
                <a:lnTo>
                  <a:pt x="10510345" y="0"/>
                </a:lnTo>
                <a:lnTo>
                  <a:pt x="105103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5576" y="561975"/>
            <a:ext cx="691496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CRONOGRAMA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42752">
            <a:off x="9977879" y="-300990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75916" y="3158984"/>
            <a:ext cx="8118987" cy="506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0"/>
              </a:lnSpc>
            </a:pPr>
            <a:r>
              <a:rPr lang="en-US" sz="9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Obrigado!</a:t>
            </a:r>
          </a:p>
          <a:p>
            <a:pPr algn="l">
              <a:lnSpc>
                <a:spcPts val="13500"/>
              </a:lnSpc>
            </a:pPr>
          </a:p>
          <a:p>
            <a:pPr algn="l" marL="0" indent="0" lvl="0">
              <a:lnSpc>
                <a:spcPts val="13500"/>
              </a:lnSpc>
            </a:pPr>
            <a:r>
              <a:rPr lang="en-US" sz="9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perguntas?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DAGZXTikUwI</dc:identifier>
  <dcterms:modified xsi:type="dcterms:W3CDTF">2011-08-01T06:04:30Z</dcterms:modified>
  <cp:revision>1</cp:revision>
  <dc:title>Apresentação Pitch Deck Slides Linhas Geométricas Finas Preto e Laranja</dc:title>
</cp:coreProperties>
</file>