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2" r:id="rId10"/>
    <p:sldId id="263" r:id="rId11"/>
    <p:sldId id="267" r:id="rId12"/>
    <p:sldId id="269" r:id="rId13"/>
    <p:sldId id="25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798-2225-4197-A981-93E7A85CFBC1}" type="datetimeFigureOut">
              <a:rPr lang="de-DE" smtClean="0"/>
              <a:t>27.06.2023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5D84-407E-44C3-8DBF-4CAF0D56AC3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50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798-2225-4197-A981-93E7A85CFBC1}" type="datetimeFigureOut">
              <a:rPr lang="de-DE" smtClean="0"/>
              <a:t>27.06.2023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5D84-407E-44C3-8DBF-4CAF0D56AC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33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798-2225-4197-A981-93E7A85CFBC1}" type="datetimeFigureOut">
              <a:rPr lang="de-DE" smtClean="0"/>
              <a:t>27.06.2023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5D84-407E-44C3-8DBF-4CAF0D56AC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89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798-2225-4197-A981-93E7A85CFBC1}" type="datetimeFigureOut">
              <a:rPr lang="de-DE" smtClean="0"/>
              <a:t>27.06.2023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5D84-407E-44C3-8DBF-4CAF0D56AC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798-2225-4197-A981-93E7A85CFBC1}" type="datetimeFigureOut">
              <a:rPr lang="de-DE" smtClean="0"/>
              <a:t>27.06.2023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5D84-407E-44C3-8DBF-4CAF0D56AC3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95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798-2225-4197-A981-93E7A85CFBC1}" type="datetimeFigureOut">
              <a:rPr lang="de-DE" smtClean="0"/>
              <a:t>27.06.2023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5D84-407E-44C3-8DBF-4CAF0D56AC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09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798-2225-4197-A981-93E7A85CFBC1}" type="datetimeFigureOut">
              <a:rPr lang="de-DE" smtClean="0"/>
              <a:t>27.06.2023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5D84-407E-44C3-8DBF-4CAF0D56AC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61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798-2225-4197-A981-93E7A85CFBC1}" type="datetimeFigureOut">
              <a:rPr lang="de-DE" smtClean="0"/>
              <a:t>27.06.2023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5D84-407E-44C3-8DBF-4CAF0D56AC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12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798-2225-4197-A981-93E7A85CFBC1}" type="datetimeFigureOut">
              <a:rPr lang="de-DE" smtClean="0"/>
              <a:t>27.06.2023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5D84-407E-44C3-8DBF-4CAF0D56AC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06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F68798-2225-4197-A981-93E7A85CFBC1}" type="datetimeFigureOut">
              <a:rPr lang="de-DE" smtClean="0"/>
              <a:t>27.06.2023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C55D84-407E-44C3-8DBF-4CAF0D56AC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51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798-2225-4197-A981-93E7A85CFBC1}" type="datetimeFigureOut">
              <a:rPr lang="de-DE" smtClean="0"/>
              <a:t>27.06.2023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5D84-407E-44C3-8DBF-4CAF0D56AC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62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F68798-2225-4197-A981-93E7A85CFBC1}" type="datetimeFigureOut">
              <a:rPr lang="de-DE" smtClean="0"/>
              <a:t>27.06.2023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C55D84-407E-44C3-8DBF-4CAF0D56AC3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43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kocdigital/getting-started-with-apache-airflow-d2f9dd83f7d5" TargetMode="External"/><Relationship Id="rId2" Type="http://schemas.openxmlformats.org/officeDocument/2006/relationships/hyperlink" Target="https://en.wikipedia.org/wiki/Apache_Airflo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nefootball.design/d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8DAC668A-E713-7536-3958-F124B52DF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043454"/>
            <a:ext cx="10058400" cy="1143000"/>
          </a:xfrm>
        </p:spPr>
        <p:txBody>
          <a:bodyPr>
            <a:normAutofit fontScale="85000" lnSpcReduction="20000"/>
          </a:bodyPr>
          <a:lstStyle/>
          <a:p>
            <a:endParaRPr lang="de-DE" dirty="0"/>
          </a:p>
          <a:p>
            <a:r>
              <a:rPr lang="de-DE" dirty="0"/>
              <a:t>Florian Albrecht</a:t>
            </a:r>
          </a:p>
          <a:p>
            <a:r>
              <a:rPr lang="de-DE" dirty="0" err="1"/>
              <a:t>MaT</a:t>
            </a:r>
            <a:r>
              <a:rPr lang="de-DE" dirty="0"/>
              <a:t>. Nr.: 810315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40296BD-28F0-90AF-E671-0B2569DA8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151" y="833598"/>
            <a:ext cx="8655698" cy="334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84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F43DB-9270-B8FE-F56B-631A696F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DAG – </a:t>
            </a:r>
            <a:r>
              <a:rPr lang="de-DE" dirty="0" err="1"/>
              <a:t>mandatory</a:t>
            </a:r>
            <a:r>
              <a:rPr lang="de-DE" dirty="0"/>
              <a:t> </a:t>
            </a:r>
            <a:r>
              <a:rPr lang="de-DE" dirty="0" err="1"/>
              <a:t>arguments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9F7B34-717B-A816-A454-8C21E67B4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de-DE" sz="2800" dirty="0"/>
              <a:t>Importieren der benötigten Module und Libraries</a:t>
            </a:r>
          </a:p>
          <a:p>
            <a:pPr lvl="1">
              <a:lnSpc>
                <a:spcPct val="150000"/>
              </a:lnSpc>
            </a:pPr>
            <a:r>
              <a:rPr lang="de-DE" sz="2800" dirty="0"/>
              <a:t>Deklarieren der </a:t>
            </a:r>
            <a:r>
              <a:rPr lang="de-DE" sz="2800" dirty="0" err="1"/>
              <a:t>default</a:t>
            </a:r>
            <a:r>
              <a:rPr lang="de-DE" sz="2800" dirty="0"/>
              <a:t> Argumente</a:t>
            </a:r>
          </a:p>
          <a:p>
            <a:pPr lvl="1">
              <a:lnSpc>
                <a:spcPct val="150000"/>
              </a:lnSpc>
            </a:pPr>
            <a:r>
              <a:rPr lang="de-DE" sz="2800" dirty="0"/>
              <a:t>Instanziieren des DAG-Objekts</a:t>
            </a:r>
          </a:p>
          <a:p>
            <a:pPr lvl="1">
              <a:lnSpc>
                <a:spcPct val="150000"/>
              </a:lnSpc>
            </a:pPr>
            <a:r>
              <a:rPr lang="de-DE" sz="2800" dirty="0"/>
              <a:t>Definieren aller Aufgaben</a:t>
            </a:r>
          </a:p>
          <a:p>
            <a:pPr lvl="1">
              <a:lnSpc>
                <a:spcPct val="150000"/>
              </a:lnSpc>
            </a:pPr>
            <a:r>
              <a:rPr lang="de-DE" sz="2800" dirty="0"/>
              <a:t>Definieren der Abhängigkeiten/Ablauf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CA2E0E-DC65-4474-DD5E-849FE35F1B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9" t="15867" r="27731" b="16787"/>
          <a:stretch/>
        </p:blipFill>
        <p:spPr bwMode="auto">
          <a:xfrm>
            <a:off x="9698549" y="265539"/>
            <a:ext cx="1466462" cy="144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003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F43DB-9270-B8FE-F56B-631A696F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Beispiele aus der Wirtschaft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902E3B7-8117-93B4-8CC8-52372C1F3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334" y="1846263"/>
            <a:ext cx="2684000" cy="2376000"/>
          </a:xfrm>
          <a:ln w="3175">
            <a:solidFill>
              <a:schemeClr val="tx1"/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5CA2E0E-DC65-4474-DD5E-849FE35F1B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9" t="15867" r="27731" b="16787"/>
          <a:stretch/>
        </p:blipFill>
        <p:spPr bwMode="auto">
          <a:xfrm>
            <a:off x="9698549" y="265539"/>
            <a:ext cx="1466462" cy="144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924882F-E6B6-1650-3E89-0804D44374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633" t="4941" r="22367" b="5600"/>
          <a:stretch/>
        </p:blipFill>
        <p:spPr>
          <a:xfrm>
            <a:off x="1803498" y="1846263"/>
            <a:ext cx="2868459" cy="2376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62C4C11-0440-3738-E608-0AD88B3612E9}"/>
              </a:ext>
            </a:extLst>
          </p:cNvPr>
          <p:cNvSpPr txBox="1"/>
          <p:nvPr/>
        </p:nvSpPr>
        <p:spPr>
          <a:xfrm>
            <a:off x="1428933" y="4331166"/>
            <a:ext cx="3617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Jeden Monat neue Datenwerkzeuge </a:t>
            </a:r>
          </a:p>
          <a:p>
            <a:r>
              <a:rPr lang="de-DE" dirty="0"/>
              <a:t>→ viele Integrationen </a:t>
            </a:r>
          </a:p>
          <a:p>
            <a:r>
              <a:rPr lang="de-DE" dirty="0"/>
              <a:t>→ Verwaltung schwierig und</a:t>
            </a:r>
          </a:p>
          <a:p>
            <a:r>
              <a:rPr lang="de-DE" dirty="0"/>
              <a:t>     kostspielig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4AA8557-EA70-49A5-2E29-C4669D53C1E3}"/>
              </a:ext>
            </a:extLst>
          </p:cNvPr>
          <p:cNvSpPr txBox="1"/>
          <p:nvPr/>
        </p:nvSpPr>
        <p:spPr>
          <a:xfrm>
            <a:off x="7394312" y="4331166"/>
            <a:ext cx="3324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→ Besitzen Datenpipelines, welche mit vielen Backend-Services verbunden sind und komplexe Workflows benötigen</a:t>
            </a:r>
          </a:p>
        </p:txBody>
      </p:sp>
    </p:spTree>
    <p:extLst>
      <p:ext uri="{BB962C8B-B14F-4D97-AF65-F5344CB8AC3E}">
        <p14:creationId xmlns:p14="http://schemas.microsoft.com/office/powerpoint/2010/main" val="20607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6EBA8-73B6-6390-BBD0-BF815B6D1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813317"/>
            <a:ext cx="10058400" cy="3566160"/>
          </a:xfrm>
        </p:spPr>
        <p:txBody>
          <a:bodyPr anchor="ctr">
            <a:normAutofit/>
          </a:bodyPr>
          <a:lstStyle/>
          <a:p>
            <a:pPr algn="ctr"/>
            <a:r>
              <a:rPr lang="de-DE" sz="13800" dirty="0"/>
              <a:t>Live Demo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FCC3ED-B082-D76C-E20A-6F7F1F3F90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699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80F85A-CACA-E605-7612-53C222A6E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31E9F3-0C71-E3FD-413E-3B564A9A9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Titelfolie: </a:t>
            </a:r>
            <a:r>
              <a:rPr lang="de-DE" dirty="0">
                <a:hlinkClick r:id="rId2"/>
              </a:rPr>
              <a:t>https://en.wikipedia.org/wiki/Apache_Airflow</a:t>
            </a:r>
            <a:r>
              <a:rPr lang="de-DE" dirty="0"/>
              <a:t> (aufgerufen am 25.06.2023)</a:t>
            </a:r>
          </a:p>
          <a:p>
            <a:r>
              <a:rPr lang="de-DE" dirty="0" err="1"/>
              <a:t>Airflow</a:t>
            </a:r>
            <a:r>
              <a:rPr lang="de-DE" dirty="0"/>
              <a:t> Logo auf allen Folien: </a:t>
            </a:r>
            <a:r>
              <a:rPr lang="de-DE" dirty="0">
                <a:hlinkClick r:id="rId3"/>
              </a:rPr>
              <a:t>https://medium.com/kocdigital/getting-started-with-apache-airflow-d2f9dd83f7d5</a:t>
            </a:r>
            <a:r>
              <a:rPr lang="de-DE" dirty="0"/>
              <a:t> (aufgerufen am 25.06.2023)</a:t>
            </a:r>
          </a:p>
          <a:p>
            <a:r>
              <a:rPr lang="de-DE" dirty="0" err="1"/>
              <a:t>Onefootball</a:t>
            </a:r>
            <a:r>
              <a:rPr lang="de-DE" dirty="0"/>
              <a:t> Logo: </a:t>
            </a:r>
            <a:r>
              <a:rPr lang="de-DE" dirty="0">
                <a:hlinkClick r:id="rId4"/>
              </a:rPr>
              <a:t>https://www.onefootball.design/de</a:t>
            </a:r>
            <a:r>
              <a:rPr lang="de-DE" dirty="0"/>
              <a:t> (aufgerufen am 25.06.2023)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941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F43DB-9270-B8FE-F56B-631A696F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9F7B34-717B-A816-A454-8C21E67B4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de-DE" sz="2800" dirty="0" err="1"/>
              <a:t>Airflow</a:t>
            </a:r>
            <a:r>
              <a:rPr lang="de-DE" sz="2800" dirty="0"/>
              <a:t> Basics</a:t>
            </a:r>
          </a:p>
          <a:p>
            <a:pPr lvl="1">
              <a:lnSpc>
                <a:spcPct val="150000"/>
              </a:lnSpc>
            </a:pPr>
            <a:r>
              <a:rPr lang="de-DE" sz="2800" dirty="0"/>
              <a:t>DAG</a:t>
            </a:r>
          </a:p>
          <a:p>
            <a:pPr lvl="1">
              <a:lnSpc>
                <a:spcPct val="150000"/>
              </a:lnSpc>
            </a:pPr>
            <a:r>
              <a:rPr lang="de-DE" sz="2800" dirty="0"/>
              <a:t>Reale Beispiele aus der Wirtschaft</a:t>
            </a:r>
          </a:p>
          <a:p>
            <a:pPr lvl="1">
              <a:lnSpc>
                <a:spcPct val="150000"/>
              </a:lnSpc>
            </a:pPr>
            <a:r>
              <a:rPr lang="de-DE" sz="2800" dirty="0"/>
              <a:t>Live Demo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CA2E0E-DC65-4474-DD5E-849FE35F1B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9" t="15867" r="27731" b="16787"/>
          <a:stretch/>
        </p:blipFill>
        <p:spPr bwMode="auto">
          <a:xfrm>
            <a:off x="9698549" y="265539"/>
            <a:ext cx="1466462" cy="144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16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F43DB-9270-B8FE-F56B-631A696F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Airflow</a:t>
            </a:r>
            <a:r>
              <a:rPr lang="de-DE" dirty="0"/>
              <a:t> Basics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9F7B34-717B-A816-A454-8C21E67B4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de-DE" sz="2800" dirty="0"/>
              <a:t>Open-Source Plattform bzgl. Workflow Orchestrierung</a:t>
            </a:r>
          </a:p>
          <a:p>
            <a:pPr lvl="1">
              <a:lnSpc>
                <a:spcPct val="150000"/>
              </a:lnSpc>
            </a:pPr>
            <a:r>
              <a:rPr lang="de-DE" sz="2800" dirty="0"/>
              <a:t>Skriptelemente basieren auf Python</a:t>
            </a:r>
          </a:p>
          <a:p>
            <a:pPr lvl="1">
              <a:lnSpc>
                <a:spcPct val="150000"/>
              </a:lnSpc>
            </a:pPr>
            <a:r>
              <a:rPr lang="de-DE" sz="2800" dirty="0"/>
              <a:t>Ursprung liegt bei </a:t>
            </a:r>
            <a:r>
              <a:rPr lang="de-DE" sz="2800" dirty="0" err="1"/>
              <a:t>AirbnB</a:t>
            </a:r>
            <a:endParaRPr lang="de-DE" sz="2800" dirty="0"/>
          </a:p>
          <a:p>
            <a:pPr lvl="1">
              <a:lnSpc>
                <a:spcPct val="150000"/>
              </a:lnSpc>
            </a:pPr>
            <a:endParaRPr lang="de-DE" sz="2800" dirty="0"/>
          </a:p>
          <a:p>
            <a:pPr lvl="1">
              <a:lnSpc>
                <a:spcPct val="150000"/>
              </a:lnSpc>
            </a:pPr>
            <a:r>
              <a:rPr lang="de-DE" sz="2800" dirty="0"/>
              <a:t>Alle Workflows werden in sog. DAG dargestellt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CA2E0E-DC65-4474-DD5E-849FE35F1B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9" t="15867" r="27731" b="16787"/>
          <a:stretch/>
        </p:blipFill>
        <p:spPr bwMode="auto">
          <a:xfrm>
            <a:off x="9698549" y="265539"/>
            <a:ext cx="1466462" cy="144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47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F43DB-9270-B8FE-F56B-631A696F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9F7B34-717B-A816-A454-8C21E67B4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>
              <a:lnSpc>
                <a:spcPct val="150000"/>
              </a:lnSpc>
            </a:pPr>
            <a:r>
              <a:rPr lang="de-DE" sz="2800" dirty="0"/>
              <a:t>DAG = </a:t>
            </a:r>
            <a:r>
              <a:rPr lang="de-DE" sz="2800" dirty="0" err="1"/>
              <a:t>Direct</a:t>
            </a:r>
            <a:r>
              <a:rPr lang="de-DE" sz="2800" dirty="0"/>
              <a:t> </a:t>
            </a:r>
            <a:r>
              <a:rPr lang="de-DE" sz="2800" dirty="0" err="1"/>
              <a:t>Acyclic</a:t>
            </a:r>
            <a:r>
              <a:rPr lang="de-DE" sz="2800" dirty="0"/>
              <a:t> Graph → Gerichteter azyklischer Graph</a:t>
            </a:r>
          </a:p>
          <a:p>
            <a:pPr lvl="1">
              <a:lnSpc>
                <a:spcPct val="150000"/>
              </a:lnSpc>
            </a:pPr>
            <a:r>
              <a:rPr lang="de-DE" sz="2800" dirty="0"/>
              <a:t>Alle Aufgaben (Tasks) eines Jobs müssen in einem DAG definiert werden</a:t>
            </a:r>
          </a:p>
          <a:p>
            <a:pPr lvl="1">
              <a:lnSpc>
                <a:spcPct val="150000"/>
              </a:lnSpc>
            </a:pPr>
            <a:r>
              <a:rPr lang="de-DE" sz="2800" dirty="0"/>
              <a:t>Startknoten ist der Task (oder mehrere), welche keinen abhängigen Knoten besitzen</a:t>
            </a:r>
          </a:p>
          <a:p>
            <a:pPr lvl="1">
              <a:lnSpc>
                <a:spcPct val="150000"/>
              </a:lnSpc>
            </a:pPr>
            <a:r>
              <a:rPr lang="de-DE" sz="2800" dirty="0"/>
              <a:t>Mögliche Konfigurationen werden entweder in einer DAG Definition File definiert, oder als </a:t>
            </a:r>
            <a:r>
              <a:rPr lang="de-D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default_args</a:t>
            </a:r>
            <a:r>
              <a:rPr lang="de-DE" sz="2800" dirty="0"/>
              <a:t> innerhalb der Skripte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CA2E0E-DC65-4474-DD5E-849FE35F1B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9" t="15867" r="27731" b="16787"/>
          <a:stretch/>
        </p:blipFill>
        <p:spPr bwMode="auto">
          <a:xfrm>
            <a:off x="9698549" y="265539"/>
            <a:ext cx="1466462" cy="144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57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F43DB-9270-B8FE-F56B-631A696F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DAG – ALUD 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9F7B34-717B-A816-A454-8C21E67B4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de-DE" sz="2800" dirty="0"/>
              <a:t>Ungerichteter Graph: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CA2E0E-DC65-4474-DD5E-849FE35F1B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9" t="15867" r="27731" b="16787"/>
          <a:stretch/>
        </p:blipFill>
        <p:spPr bwMode="auto">
          <a:xfrm>
            <a:off x="9698549" y="265539"/>
            <a:ext cx="1466462" cy="144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9F625057-0F93-C7A4-2624-F3C7B3FF2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577" y="2564696"/>
            <a:ext cx="6306846" cy="29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86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F43DB-9270-B8FE-F56B-631A696F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DAG – ALUD 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9F7B34-717B-A816-A454-8C21E67B4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de-DE" sz="2800" dirty="0"/>
              <a:t>Gerichteter Graph: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CA2E0E-DC65-4474-DD5E-849FE35F1B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9" t="15867" r="27731" b="16787"/>
          <a:stretch/>
        </p:blipFill>
        <p:spPr bwMode="auto">
          <a:xfrm>
            <a:off x="9698549" y="265539"/>
            <a:ext cx="1466462" cy="144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5BE8CB4-A3C6-6AD6-5D97-036071200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991" y="2699447"/>
            <a:ext cx="6366018" cy="28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8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F43DB-9270-B8FE-F56B-631A696F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DAG – ALUD 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9F7B34-717B-A816-A454-8C21E67B4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de-DE" sz="2800" dirty="0"/>
              <a:t>(Gerichteter) zyklischer Graph: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CA2E0E-DC65-4474-DD5E-849FE35F1B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9" t="15867" r="27731" b="16787"/>
          <a:stretch/>
        </p:blipFill>
        <p:spPr bwMode="auto">
          <a:xfrm>
            <a:off x="9698549" y="265539"/>
            <a:ext cx="1466462" cy="144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EAB6A18-1884-F26A-7838-CAF8DB9B9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182" y="2639941"/>
            <a:ext cx="6254168" cy="28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0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F43DB-9270-B8FE-F56B-631A696F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9F7B34-717B-A816-A454-8C21E67B4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>
              <a:lnSpc>
                <a:spcPct val="150000"/>
              </a:lnSpc>
            </a:pPr>
            <a:r>
              <a:rPr lang="de-DE" sz="2800" dirty="0"/>
              <a:t>DAG = </a:t>
            </a:r>
            <a:r>
              <a:rPr lang="de-DE" sz="2800" dirty="0" err="1"/>
              <a:t>Direct</a:t>
            </a:r>
            <a:r>
              <a:rPr lang="de-DE" sz="2800" dirty="0"/>
              <a:t> </a:t>
            </a:r>
            <a:r>
              <a:rPr lang="de-DE" sz="2800" dirty="0" err="1"/>
              <a:t>Acyclic</a:t>
            </a:r>
            <a:r>
              <a:rPr lang="de-DE" sz="2800" dirty="0"/>
              <a:t> Graph → Gerichteter azyklischer Graph</a:t>
            </a:r>
          </a:p>
          <a:p>
            <a:pPr lvl="1">
              <a:lnSpc>
                <a:spcPct val="150000"/>
              </a:lnSpc>
            </a:pPr>
            <a:r>
              <a:rPr lang="de-DE" sz="2800" dirty="0"/>
              <a:t>Alle Aufgaben (Tasks) eines Jobs müssen in einem DAG definiert werden</a:t>
            </a:r>
          </a:p>
          <a:p>
            <a:pPr lvl="1">
              <a:lnSpc>
                <a:spcPct val="150000"/>
              </a:lnSpc>
            </a:pPr>
            <a:r>
              <a:rPr lang="de-DE" sz="2800" dirty="0"/>
              <a:t>Startknoten ist der Task (oder mehrere), welche keinen abhängigen Knoten besitzen</a:t>
            </a:r>
          </a:p>
          <a:p>
            <a:pPr lvl="1">
              <a:lnSpc>
                <a:spcPct val="150000"/>
              </a:lnSpc>
            </a:pPr>
            <a:r>
              <a:rPr lang="de-DE" sz="2800" dirty="0"/>
              <a:t>Mögliche Konfigurationen werden entweder in einer DAG Definition File definiert, oder als </a:t>
            </a:r>
            <a:r>
              <a:rPr lang="de-D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default_args</a:t>
            </a:r>
            <a:r>
              <a:rPr lang="de-DE" sz="2800" dirty="0"/>
              <a:t> innerhalb der Skripte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CA2E0E-DC65-4474-DD5E-849FE35F1B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9" t="15867" r="27731" b="16787"/>
          <a:stretch/>
        </p:blipFill>
        <p:spPr bwMode="auto">
          <a:xfrm>
            <a:off x="9698549" y="265539"/>
            <a:ext cx="1466462" cy="144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04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F43DB-9270-B8FE-F56B-631A696F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DAG - Tasks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9F7B34-717B-A816-A454-8C21E67B4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de-DE" sz="2800" dirty="0"/>
              <a:t>Mögliche Tasks:</a:t>
            </a:r>
          </a:p>
          <a:p>
            <a:pPr lvl="2">
              <a:lnSpc>
                <a:spcPct val="150000"/>
              </a:lnSpc>
            </a:pPr>
            <a:r>
              <a:rPr lang="de-DE" sz="2400" dirty="0"/>
              <a:t>Python Skripte</a:t>
            </a:r>
          </a:p>
          <a:p>
            <a:pPr lvl="2">
              <a:lnSpc>
                <a:spcPct val="150000"/>
              </a:lnSpc>
            </a:pPr>
            <a:r>
              <a:rPr lang="de-DE" sz="2400" dirty="0"/>
              <a:t>Shell Skripte</a:t>
            </a:r>
          </a:p>
          <a:p>
            <a:pPr lvl="2">
              <a:lnSpc>
                <a:spcPct val="150000"/>
              </a:lnSpc>
            </a:pPr>
            <a:r>
              <a:rPr lang="de-DE" sz="2400" dirty="0"/>
              <a:t>Datenbank-</a:t>
            </a:r>
            <a:r>
              <a:rPr lang="de-DE" sz="2400" dirty="0" err="1"/>
              <a:t>Queries</a:t>
            </a:r>
            <a:endParaRPr lang="de-DE" sz="2400" dirty="0"/>
          </a:p>
          <a:p>
            <a:pPr lvl="2">
              <a:lnSpc>
                <a:spcPct val="150000"/>
              </a:lnSpc>
            </a:pPr>
            <a:r>
              <a:rPr lang="de-DE" sz="2400" dirty="0"/>
              <a:t>Cloud-basierte Jobs (z. B. Spark Jobs)</a:t>
            </a:r>
          </a:p>
          <a:p>
            <a:pPr lvl="2">
              <a:lnSpc>
                <a:spcPct val="150000"/>
              </a:lnSpc>
            </a:pPr>
            <a:r>
              <a:rPr lang="de-DE" sz="2400" dirty="0"/>
              <a:t>Etc.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CA2E0E-DC65-4474-DD5E-849FE35F1B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9" t="15867" r="27731" b="16787"/>
          <a:stretch/>
        </p:blipFill>
        <p:spPr bwMode="auto">
          <a:xfrm>
            <a:off x="9698549" y="265539"/>
            <a:ext cx="1466462" cy="144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999148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315</Words>
  <Application>Microsoft Office PowerPoint</Application>
  <PresentationFormat>Breitbild</PresentationFormat>
  <Paragraphs>54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Courier New</vt:lpstr>
      <vt:lpstr>Rückblick</vt:lpstr>
      <vt:lpstr>PowerPoint-Präsentation</vt:lpstr>
      <vt:lpstr>Gliederung</vt:lpstr>
      <vt:lpstr>Airflow Basics</vt:lpstr>
      <vt:lpstr>DAG</vt:lpstr>
      <vt:lpstr>DAG – ALUD Grundlagen</vt:lpstr>
      <vt:lpstr>DAG – ALUD Grundlagen</vt:lpstr>
      <vt:lpstr>DAG – ALUD Grundlagen</vt:lpstr>
      <vt:lpstr>DAG</vt:lpstr>
      <vt:lpstr>DAG - Tasks</vt:lpstr>
      <vt:lpstr>DAG – mandatory arguments</vt:lpstr>
      <vt:lpstr>Beispiele aus der Wirtschaft</vt:lpstr>
      <vt:lpstr>Live Demo</vt:lpstr>
      <vt:lpstr>Bildquellen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Albrecht, Florian</dc:creator>
  <cp:lastModifiedBy>Albrecht, Florian</cp:lastModifiedBy>
  <cp:revision>4</cp:revision>
  <dcterms:created xsi:type="dcterms:W3CDTF">2023-06-25T08:02:40Z</dcterms:created>
  <dcterms:modified xsi:type="dcterms:W3CDTF">2023-06-27T19:09:48Z</dcterms:modified>
</cp:coreProperties>
</file>