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6" r:id="rId5"/>
    <p:sldId id="268" r:id="rId6"/>
    <p:sldId id="269" r:id="rId7"/>
    <p:sldId id="270" r:id="rId8"/>
    <p:sldId id="267" r:id="rId9"/>
    <p:sldId id="264" r:id="rId10"/>
  </p:sldIdLst>
  <p:sldSz cx="9144000" cy="5143500" type="screen16x9"/>
  <p:notesSz cx="6858000" cy="9144000"/>
  <p:embeddedFontLst>
    <p:embeddedFont>
      <p:font typeface="Montserrat" panose="00000500000000000000" pitchFamily="2" charset="-52"/>
      <p:regular r:id="rId12"/>
      <p:bold r:id="rId13"/>
      <p:italic r:id="rId14"/>
      <p:boldItalic r:id="rId15"/>
    </p:embeddedFont>
    <p:embeddedFont>
      <p:font typeface="Montserrat Light" panose="00000400000000000000" pitchFamily="2" charset="-52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2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a41595bf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a41595bf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a41595bf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a41595bf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fa41595bf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fa41595bf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699" y="2037908"/>
            <a:ext cx="8520600" cy="9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+mj-lt"/>
                <a:ea typeface="Courier New"/>
                <a:cs typeface="Courier New"/>
                <a:sym typeface="Courier New"/>
              </a:rPr>
              <a:t>ScapeGoat Three</a:t>
            </a:r>
            <a:endParaRPr dirty="0">
              <a:latin typeface="+mj-lt"/>
              <a:ea typeface="Courier New"/>
              <a:cs typeface="Courier New"/>
              <a:sym typeface="Courier New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978770" y="3673231"/>
            <a:ext cx="2954216" cy="970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200" dirty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 Выполнила Филончикова Анна</a:t>
            </a:r>
          </a:p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200" dirty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Б9121-09.03.03 пикд</a:t>
            </a:r>
          </a:p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-RU" sz="1200" dirty="0">
                <a:solidFill>
                  <a:schemeClr val="tx1"/>
                </a:solidFill>
                <a:latin typeface="+mn-lt"/>
              </a:rPr>
              <a:t>Руководитель доцент ИМКТ </a:t>
            </a:r>
            <a:r>
              <a:rPr lang="ru-RU" sz="1200" dirty="0" err="1">
                <a:solidFill>
                  <a:schemeClr val="tx1"/>
                </a:solidFill>
                <a:latin typeface="+mn-lt"/>
              </a:rPr>
              <a:t>Кленин</a:t>
            </a:r>
            <a:r>
              <a:rPr lang="ru-RU" sz="1200" dirty="0">
                <a:solidFill>
                  <a:schemeClr val="tx1"/>
                </a:solidFill>
                <a:latin typeface="+mn-lt"/>
              </a:rPr>
              <a:t> Александр Сергеевич</a:t>
            </a:r>
            <a:endParaRPr sz="1200" dirty="0">
              <a:solidFill>
                <a:schemeClr val="tx1"/>
              </a:solidFill>
              <a:latin typeface="+mn-l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8ADF4E-B759-BA74-1381-A81559A14633}"/>
              </a:ext>
            </a:extLst>
          </p:cNvPr>
          <p:cNvSpPr txBox="1"/>
          <p:nvPr/>
        </p:nvSpPr>
        <p:spPr>
          <a:xfrm>
            <a:off x="2318932" y="163250"/>
            <a:ext cx="4506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+mn-lt"/>
              </a:rPr>
              <a:t>Дальневосточный Федеральный Университет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08DB34-66D0-1899-74BF-296E1A2C71F2}"/>
              </a:ext>
            </a:extLst>
          </p:cNvPr>
          <p:cNvSpPr txBox="1"/>
          <p:nvPr/>
        </p:nvSpPr>
        <p:spPr>
          <a:xfrm>
            <a:off x="2318933" y="1720769"/>
            <a:ext cx="4506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+mn-lt"/>
              </a:rPr>
              <a:t>Алгоритмы и структуры данных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833070-5CF9-12CF-84D7-C32B71A047C4}"/>
              </a:ext>
            </a:extLst>
          </p:cNvPr>
          <p:cNvSpPr txBox="1"/>
          <p:nvPr/>
        </p:nvSpPr>
        <p:spPr>
          <a:xfrm>
            <a:off x="4267196" y="4740392"/>
            <a:ext cx="609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Montserrat" panose="00000500000000000000" pitchFamily="2" charset="-52"/>
              </a:rPr>
              <a:t>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 dirty="0">
                <a:latin typeface="+mj-lt"/>
                <a:ea typeface="Courier New"/>
                <a:cs typeface="Courier New"/>
                <a:sym typeface="Courier New"/>
              </a:rPr>
              <a:t>Постановка задачи</a:t>
            </a:r>
            <a:endParaRPr sz="3020" dirty="0">
              <a:latin typeface="+mj-lt"/>
              <a:ea typeface="Courier New"/>
              <a:cs typeface="Courier New"/>
              <a:sym typeface="Courier New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256725" y="1140300"/>
            <a:ext cx="557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Montserrat Light"/>
              <a:buAutoNum type="arabicPeriod"/>
            </a:pPr>
            <a:r>
              <a:rPr lang="ru" sz="2000" dirty="0">
                <a:solidFill>
                  <a:srgbClr val="222222"/>
                </a:solidFill>
                <a:latin typeface="+mn-lt"/>
                <a:ea typeface="Montserrat Light"/>
                <a:cs typeface="Montserrat Light"/>
                <a:sym typeface="Montserrat Light"/>
              </a:rPr>
              <a:t>Изучить алгоритм ScapeGoat Tree и описать его в форме научного доклада</a:t>
            </a:r>
            <a:endParaRPr sz="2000" dirty="0">
              <a:solidFill>
                <a:srgbClr val="222222"/>
              </a:solidFill>
              <a:latin typeface="+mn-lt"/>
              <a:ea typeface="Montserrat Light"/>
              <a:cs typeface="Montserrat Light"/>
              <a:sym typeface="Montserrat Light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Montserrat Light"/>
              <a:buAutoNum type="arabicPeriod"/>
            </a:pPr>
            <a:r>
              <a:rPr lang="ru" sz="2000" dirty="0">
                <a:solidFill>
                  <a:srgbClr val="222222"/>
                </a:solidFill>
                <a:latin typeface="+mn-lt"/>
                <a:ea typeface="Montserrat Light"/>
                <a:cs typeface="Montserrat Light"/>
                <a:sym typeface="Montserrat Light"/>
              </a:rPr>
              <a:t>Реализовать алгоритм</a:t>
            </a:r>
            <a:endParaRPr sz="2000" dirty="0">
              <a:solidFill>
                <a:srgbClr val="222222"/>
              </a:solidFill>
              <a:latin typeface="+mn-lt"/>
              <a:ea typeface="Montserrat Light"/>
              <a:cs typeface="Montserrat Light"/>
              <a:sym typeface="Montserrat Light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Montserrat Light"/>
              <a:buAutoNum type="arabicPeriod"/>
            </a:pPr>
            <a:r>
              <a:rPr lang="ru" sz="2000" dirty="0">
                <a:solidFill>
                  <a:srgbClr val="222222"/>
                </a:solidFill>
                <a:latin typeface="+mn-lt"/>
                <a:ea typeface="Montserrat Light"/>
                <a:cs typeface="Montserrat Light"/>
                <a:sym typeface="Montserrat Light"/>
              </a:rPr>
              <a:t>Написать тесты для анализа производительности алгоритма</a:t>
            </a:r>
            <a:endParaRPr sz="2000" dirty="0">
              <a:solidFill>
                <a:srgbClr val="222222"/>
              </a:solidFill>
              <a:latin typeface="+mn-lt"/>
              <a:ea typeface="Montserrat Light"/>
              <a:cs typeface="Montserrat Light"/>
              <a:sym typeface="Montserrat Light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Montserrat Light"/>
              <a:buAutoNum type="arabicPeriod"/>
            </a:pPr>
            <a:r>
              <a:rPr lang="ru" sz="2000" dirty="0">
                <a:solidFill>
                  <a:srgbClr val="222222"/>
                </a:solidFill>
                <a:latin typeface="+mn-lt"/>
                <a:ea typeface="Montserrat Light"/>
                <a:cs typeface="Montserrat Light"/>
                <a:sym typeface="Montserrat Light"/>
              </a:rPr>
              <a:t>Загрузить результаты работ на GitHub</a:t>
            </a:r>
            <a:endParaRPr sz="2000" dirty="0">
              <a:solidFill>
                <a:srgbClr val="222222"/>
              </a:solidFill>
              <a:latin typeface="+mn-l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900" dirty="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731" y="1392105"/>
            <a:ext cx="2866994" cy="289673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0AC47EB-A174-39B4-966F-95D736E5B7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</a:t>
            </a:fld>
            <a:endParaRPr lang="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21400" y="866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+mj-lt"/>
                <a:ea typeface="Courier New"/>
                <a:cs typeface="Courier New"/>
                <a:sym typeface="Courier New"/>
              </a:rPr>
              <a:t>Авторство и история</a:t>
            </a:r>
            <a:endParaRPr dirty="0">
              <a:latin typeface="+mj-lt"/>
              <a:ea typeface="Courier New"/>
              <a:cs typeface="Courier New"/>
              <a:sym typeface="Courier New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2532185" y="1060776"/>
            <a:ext cx="5940273" cy="32912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just" rtl="0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ru" dirty="0">
                <a:solidFill>
                  <a:srgbClr val="222222"/>
                </a:solidFill>
                <a:latin typeface="+mn-lt"/>
                <a:ea typeface="Montserrat Light"/>
                <a:cs typeface="Montserrat Light"/>
                <a:sym typeface="Montserrat Light"/>
              </a:rPr>
              <a:t>Изобретен Арне Андерссоном </a:t>
            </a:r>
            <a:r>
              <a:rPr lang="en-US" dirty="0">
                <a:solidFill>
                  <a:srgbClr val="222222"/>
                </a:solidFill>
                <a:latin typeface="+mn-lt"/>
                <a:ea typeface="Montserrat Light"/>
                <a:cs typeface="Montserrat Light"/>
                <a:sym typeface="Montserrat Light"/>
              </a:rPr>
              <a:t>(</a:t>
            </a:r>
            <a:r>
              <a:rPr lang="ru" dirty="0">
                <a:solidFill>
                  <a:srgbClr val="222222"/>
                </a:solidFill>
                <a:latin typeface="+mn-lt"/>
                <a:ea typeface="Montserrat Light"/>
                <a:cs typeface="Montserrat Light"/>
                <a:sym typeface="Montserrat Light"/>
              </a:rPr>
              <a:t>1989</a:t>
            </a:r>
            <a:r>
              <a:rPr lang="en-US" dirty="0">
                <a:solidFill>
                  <a:srgbClr val="222222"/>
                </a:solidFill>
                <a:latin typeface="+mn-lt"/>
                <a:ea typeface="Montserrat Light"/>
                <a:cs typeface="Montserrat Light"/>
                <a:sym typeface="Montserrat Light"/>
              </a:rPr>
              <a:t>)</a:t>
            </a:r>
            <a:endParaRPr lang="ru-RU" dirty="0">
              <a:solidFill>
                <a:srgbClr val="222222"/>
              </a:solidFill>
              <a:latin typeface="+mn-lt"/>
              <a:ea typeface="Montserrat Light"/>
              <a:cs typeface="Montserrat Light"/>
              <a:sym typeface="Montserrat Light"/>
            </a:endParaRPr>
          </a:p>
          <a:p>
            <a:pPr marL="914400" lvl="0" indent="0" algn="just" rtl="0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endParaRPr lang="en-US" dirty="0">
              <a:solidFill>
                <a:srgbClr val="222222"/>
              </a:solidFill>
              <a:latin typeface="+mn-lt"/>
              <a:ea typeface="Montserrat Light"/>
              <a:cs typeface="Montserrat Light"/>
              <a:sym typeface="Montserrat Light"/>
            </a:endParaRPr>
          </a:p>
          <a:p>
            <a:pPr marL="914400" lvl="0" indent="0" algn="just" rtl="0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ru" dirty="0">
                <a:solidFill>
                  <a:srgbClr val="222222"/>
                </a:solidFill>
                <a:latin typeface="+mn-lt"/>
                <a:ea typeface="Montserrat Light"/>
                <a:cs typeface="Montserrat Light"/>
                <a:sym typeface="Montserrat Light"/>
              </a:rPr>
              <a:t>Изобретен заново Игалом Гальперином и Рональдом Л. Ривестом(1993)</a:t>
            </a:r>
            <a:endParaRPr dirty="0">
              <a:latin typeface="+mn-l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49550"/>
            <a:ext cx="2736300" cy="3641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1" name="Google Shape;71;p15"/>
          <p:cNvSpPr txBox="1"/>
          <p:nvPr/>
        </p:nvSpPr>
        <p:spPr>
          <a:xfrm>
            <a:off x="3180269" y="3851675"/>
            <a:ext cx="1596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latin typeface="+mn-lt"/>
                <a:ea typeface="Montserrat ExtraLight"/>
                <a:cs typeface="Montserrat ExtraLight"/>
                <a:sym typeface="Montserrat ExtraLight"/>
              </a:rPr>
              <a:t>Арне Андерссон</a:t>
            </a:r>
            <a:endParaRPr sz="1800" dirty="0">
              <a:latin typeface="+mn-l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8DA3347-5F4E-18D2-2951-81B8C52E71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</a:t>
            </a:fld>
            <a:endParaRPr lang="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A4BCBF07-E9C9-64D8-05F7-1165DF583572}"/>
              </a:ext>
            </a:extLst>
          </p:cNvPr>
          <p:cNvCxnSpPr>
            <a:stCxn id="15" idx="4"/>
            <a:endCxn id="63" idx="0"/>
          </p:cNvCxnSpPr>
          <p:nvPr/>
        </p:nvCxnSpPr>
        <p:spPr>
          <a:xfrm>
            <a:off x="1543052" y="4365062"/>
            <a:ext cx="356402" cy="191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D03A5C2D-98AF-6714-99EF-18190E5A176D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1903052" y="2256659"/>
            <a:ext cx="362222" cy="15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CCCA231B-8E6E-E632-1286-E0011DA7A380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2870327" y="2256659"/>
            <a:ext cx="360000" cy="15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8315F778-D709-74DA-4694-9C4EDAA15942}"/>
              </a:ext>
            </a:extLst>
          </p:cNvPr>
          <p:cNvCxnSpPr>
            <a:stCxn id="8" idx="4"/>
            <a:endCxn id="9" idx="0"/>
          </p:cNvCxnSpPr>
          <p:nvPr/>
        </p:nvCxnSpPr>
        <p:spPr>
          <a:xfrm flipH="1">
            <a:off x="1363052" y="2776305"/>
            <a:ext cx="540000" cy="168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1B3BB5A5-95F4-93FD-F7EC-F072F6EFCB13}"/>
              </a:ext>
            </a:extLst>
          </p:cNvPr>
          <p:cNvCxnSpPr>
            <a:stCxn id="9" idx="4"/>
            <a:endCxn id="12" idx="0"/>
          </p:cNvCxnSpPr>
          <p:nvPr/>
        </p:nvCxnSpPr>
        <p:spPr>
          <a:xfrm flipH="1">
            <a:off x="868052" y="3304675"/>
            <a:ext cx="495000" cy="1705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DBC9A931-4B0B-A727-0900-1DEB25364AC4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1363052" y="3304675"/>
            <a:ext cx="450000" cy="1705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913DACBE-529D-D842-4224-D06F0470EE30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 flipH="1">
            <a:off x="491700" y="3835239"/>
            <a:ext cx="376352" cy="169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0B1093CD-5F4B-91AB-E1F0-046FF05BE58B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1543052" y="3835239"/>
            <a:ext cx="270000" cy="169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EF738E08-81B4-7B78-610E-D4F37EA6FCAD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2566015" y="1674450"/>
            <a:ext cx="304312" cy="222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28FFA5D9-F1CD-361D-0F43-B592F34EDC08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2265274" y="1674450"/>
            <a:ext cx="300741" cy="222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3A2899-AD43-48AC-9DBF-D08C03434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err="1">
                <a:latin typeface="+mj-lt"/>
                <a:cs typeface="Courier New" panose="02070309020205020404" pitchFamily="49" charset="0"/>
              </a:rPr>
              <a:t>Перебалансировка</a:t>
            </a:r>
            <a:r>
              <a:rPr lang="ru-RU" dirty="0">
                <a:latin typeface="+mj-lt"/>
                <a:cs typeface="Courier New" panose="02070309020205020404" pitchFamily="49" charset="0"/>
              </a:rPr>
              <a:t> дерева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F97FD7-5D40-F57B-790C-79906110BC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4</a:t>
            </a:fld>
            <a:endParaRPr lang="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13F37B59-041B-5B87-116E-3E0F66286721}"/>
              </a:ext>
            </a:extLst>
          </p:cNvPr>
          <p:cNvSpPr/>
          <p:nvPr/>
        </p:nvSpPr>
        <p:spPr>
          <a:xfrm>
            <a:off x="2386015" y="1314450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A8DD20D-CF1D-2C36-2BC7-4BB2F587FF5F}"/>
              </a:ext>
            </a:extLst>
          </p:cNvPr>
          <p:cNvSpPr/>
          <p:nvPr/>
        </p:nvSpPr>
        <p:spPr>
          <a:xfrm>
            <a:off x="2085274" y="1896659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9F3A2ECF-D501-DE77-996C-4F5D27FB83D4}"/>
              </a:ext>
            </a:extLst>
          </p:cNvPr>
          <p:cNvSpPr/>
          <p:nvPr/>
        </p:nvSpPr>
        <p:spPr>
          <a:xfrm>
            <a:off x="2690327" y="1896659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1A0EC273-DCC3-F299-AFDF-298619B82010}"/>
              </a:ext>
            </a:extLst>
          </p:cNvPr>
          <p:cNvSpPr/>
          <p:nvPr/>
        </p:nvSpPr>
        <p:spPr>
          <a:xfrm>
            <a:off x="1723052" y="2416305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18E62B0-F70B-43CB-2883-DE6CB6566715}"/>
              </a:ext>
            </a:extLst>
          </p:cNvPr>
          <p:cNvSpPr/>
          <p:nvPr/>
        </p:nvSpPr>
        <p:spPr>
          <a:xfrm>
            <a:off x="1183052" y="2944675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C1FCD2CF-0A03-02EA-F4DC-7E838EED47EB}"/>
              </a:ext>
            </a:extLst>
          </p:cNvPr>
          <p:cNvSpPr/>
          <p:nvPr/>
        </p:nvSpPr>
        <p:spPr>
          <a:xfrm>
            <a:off x="3050327" y="2416305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EDBDDD7-EBA1-420D-0614-09FBAA2C318F}"/>
              </a:ext>
            </a:extLst>
          </p:cNvPr>
          <p:cNvSpPr/>
          <p:nvPr/>
        </p:nvSpPr>
        <p:spPr>
          <a:xfrm>
            <a:off x="1633052" y="3475239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C4DECB0-374F-A9AA-CB38-C77624FB0243}"/>
              </a:ext>
            </a:extLst>
          </p:cNvPr>
          <p:cNvSpPr/>
          <p:nvPr/>
        </p:nvSpPr>
        <p:spPr>
          <a:xfrm>
            <a:off x="688052" y="3475239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5E07FA76-86E0-6823-F511-9F59E7FE7083}"/>
              </a:ext>
            </a:extLst>
          </p:cNvPr>
          <p:cNvSpPr/>
          <p:nvPr/>
        </p:nvSpPr>
        <p:spPr>
          <a:xfrm>
            <a:off x="311700" y="4005062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6697B8B8-BAB0-BC9D-270E-09C709305DFF}"/>
              </a:ext>
            </a:extLst>
          </p:cNvPr>
          <p:cNvSpPr/>
          <p:nvPr/>
        </p:nvSpPr>
        <p:spPr>
          <a:xfrm>
            <a:off x="1363052" y="4005062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D5510EFB-690E-14DD-5316-7DB4A51F2845}"/>
              </a:ext>
            </a:extLst>
          </p:cNvPr>
          <p:cNvSpPr/>
          <p:nvPr/>
        </p:nvSpPr>
        <p:spPr>
          <a:xfrm>
            <a:off x="1719454" y="4556547"/>
            <a:ext cx="360000" cy="36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3F1CEA9-E94E-A449-34C3-740A1A241B70}"/>
              </a:ext>
            </a:extLst>
          </p:cNvPr>
          <p:cNvSpPr txBox="1"/>
          <p:nvPr/>
        </p:nvSpPr>
        <p:spPr>
          <a:xfrm>
            <a:off x="1693691" y="4592831"/>
            <a:ext cx="452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3,5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74166208-A435-6BEC-D6D2-744331EE1E39}"/>
              </a:ext>
            </a:extLst>
          </p:cNvPr>
          <p:cNvCxnSpPr>
            <a:cxnSpLocks/>
          </p:cNvCxnSpPr>
          <p:nvPr/>
        </p:nvCxnSpPr>
        <p:spPr>
          <a:xfrm>
            <a:off x="3857625" y="3061787"/>
            <a:ext cx="714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137D1DAE-E9D8-43D5-13AF-CED7D5E18345}"/>
              </a:ext>
            </a:extLst>
          </p:cNvPr>
          <p:cNvCxnSpPr>
            <a:cxnSpLocks/>
            <a:stCxn id="87" idx="4"/>
            <a:endCxn id="91" idx="0"/>
          </p:cNvCxnSpPr>
          <p:nvPr/>
        </p:nvCxnSpPr>
        <p:spPr>
          <a:xfrm flipH="1">
            <a:off x="6605721" y="3134198"/>
            <a:ext cx="8541" cy="2557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96FAE679-6580-80E6-C75D-5468EF5A0319}"/>
              </a:ext>
            </a:extLst>
          </p:cNvPr>
          <p:cNvCxnSpPr>
            <a:cxnSpLocks/>
            <a:stCxn id="82" idx="4"/>
            <a:endCxn id="84" idx="0"/>
          </p:cNvCxnSpPr>
          <p:nvPr/>
        </p:nvCxnSpPr>
        <p:spPr>
          <a:xfrm flipH="1">
            <a:off x="6245721" y="2097013"/>
            <a:ext cx="362222" cy="15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B881EF09-5B6C-E74B-802D-2E13A8FF3DB8}"/>
              </a:ext>
            </a:extLst>
          </p:cNvPr>
          <p:cNvCxnSpPr>
            <a:stCxn id="83" idx="4"/>
            <a:endCxn id="86" idx="0"/>
          </p:cNvCxnSpPr>
          <p:nvPr/>
        </p:nvCxnSpPr>
        <p:spPr>
          <a:xfrm>
            <a:off x="7212996" y="2097013"/>
            <a:ext cx="360000" cy="15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B8A26DF0-948D-5D2B-95B1-5E335A6AA2DC}"/>
              </a:ext>
            </a:extLst>
          </p:cNvPr>
          <p:cNvCxnSpPr>
            <a:stCxn id="84" idx="4"/>
            <a:endCxn id="85" idx="0"/>
          </p:cNvCxnSpPr>
          <p:nvPr/>
        </p:nvCxnSpPr>
        <p:spPr>
          <a:xfrm flipH="1">
            <a:off x="5882123" y="2616659"/>
            <a:ext cx="363598" cy="157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386A1251-17F2-E5F1-74CE-BDEBF22EE7FB}"/>
              </a:ext>
            </a:extLst>
          </p:cNvPr>
          <p:cNvCxnSpPr>
            <a:stCxn id="85" idx="4"/>
            <a:endCxn id="88" idx="0"/>
          </p:cNvCxnSpPr>
          <p:nvPr/>
        </p:nvCxnSpPr>
        <p:spPr>
          <a:xfrm flipH="1">
            <a:off x="5243582" y="3134198"/>
            <a:ext cx="638541" cy="240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69328043-8650-8383-734F-EDF99DF6F4BE}"/>
              </a:ext>
            </a:extLst>
          </p:cNvPr>
          <p:cNvCxnSpPr>
            <a:cxnSpLocks/>
            <a:stCxn id="84" idx="4"/>
            <a:endCxn id="87" idx="0"/>
          </p:cNvCxnSpPr>
          <p:nvPr/>
        </p:nvCxnSpPr>
        <p:spPr>
          <a:xfrm>
            <a:off x="6245721" y="2616659"/>
            <a:ext cx="368541" cy="157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F95CCD8B-DDBD-6447-D0A1-CD9D5B5239D6}"/>
              </a:ext>
            </a:extLst>
          </p:cNvPr>
          <p:cNvCxnSpPr>
            <a:cxnSpLocks/>
            <a:stCxn id="85" idx="4"/>
            <a:endCxn id="89" idx="0"/>
          </p:cNvCxnSpPr>
          <p:nvPr/>
        </p:nvCxnSpPr>
        <p:spPr>
          <a:xfrm>
            <a:off x="5882123" y="3134198"/>
            <a:ext cx="90000" cy="240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>
            <a:extLst>
              <a:ext uri="{FF2B5EF4-FFF2-40B4-BE49-F238E27FC236}">
                <a16:creationId xmlns:a16="http://schemas.microsoft.com/office/drawing/2014/main" id="{85E191F5-D744-3099-CF64-715621979A82}"/>
              </a:ext>
            </a:extLst>
          </p:cNvPr>
          <p:cNvCxnSpPr>
            <a:stCxn id="87" idx="4"/>
            <a:endCxn id="90" idx="0"/>
          </p:cNvCxnSpPr>
          <p:nvPr/>
        </p:nvCxnSpPr>
        <p:spPr>
          <a:xfrm>
            <a:off x="6614262" y="3134198"/>
            <a:ext cx="716686" cy="240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>
            <a:extLst>
              <a:ext uri="{FF2B5EF4-FFF2-40B4-BE49-F238E27FC236}">
                <a16:creationId xmlns:a16="http://schemas.microsoft.com/office/drawing/2014/main" id="{4C9877AD-152F-8200-4875-5823CA888129}"/>
              </a:ext>
            </a:extLst>
          </p:cNvPr>
          <p:cNvCxnSpPr>
            <a:cxnSpLocks/>
            <a:stCxn id="81" idx="4"/>
            <a:endCxn id="83" idx="0"/>
          </p:cNvCxnSpPr>
          <p:nvPr/>
        </p:nvCxnSpPr>
        <p:spPr>
          <a:xfrm>
            <a:off x="6908684" y="1514804"/>
            <a:ext cx="304312" cy="222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id="{A203DADD-8914-5972-0D4F-CB384E86A0E9}"/>
              </a:ext>
            </a:extLst>
          </p:cNvPr>
          <p:cNvCxnSpPr>
            <a:cxnSpLocks/>
            <a:stCxn id="81" idx="4"/>
            <a:endCxn id="82" idx="0"/>
          </p:cNvCxnSpPr>
          <p:nvPr/>
        </p:nvCxnSpPr>
        <p:spPr>
          <a:xfrm flipH="1">
            <a:off x="6607943" y="1514804"/>
            <a:ext cx="300741" cy="222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Овал 80">
            <a:extLst>
              <a:ext uri="{FF2B5EF4-FFF2-40B4-BE49-F238E27FC236}">
                <a16:creationId xmlns:a16="http://schemas.microsoft.com/office/drawing/2014/main" id="{A8DE9F57-E84F-DEF6-BF74-D6B5543454F7}"/>
              </a:ext>
            </a:extLst>
          </p:cNvPr>
          <p:cNvSpPr/>
          <p:nvPr/>
        </p:nvSpPr>
        <p:spPr>
          <a:xfrm>
            <a:off x="6728684" y="1154804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BA54D4F1-BDAD-03F2-3B99-6553330F6249}"/>
              </a:ext>
            </a:extLst>
          </p:cNvPr>
          <p:cNvSpPr/>
          <p:nvPr/>
        </p:nvSpPr>
        <p:spPr>
          <a:xfrm>
            <a:off x="6427943" y="1737013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A6350E2C-B270-A935-955F-8F1D04ACA65C}"/>
              </a:ext>
            </a:extLst>
          </p:cNvPr>
          <p:cNvSpPr/>
          <p:nvPr/>
        </p:nvSpPr>
        <p:spPr>
          <a:xfrm>
            <a:off x="7032996" y="1737013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9C2B49C5-0136-FEDE-77BC-4F5ADC27894C}"/>
              </a:ext>
            </a:extLst>
          </p:cNvPr>
          <p:cNvSpPr/>
          <p:nvPr/>
        </p:nvSpPr>
        <p:spPr>
          <a:xfrm>
            <a:off x="6065721" y="2256659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8572F828-8DA4-1D85-4A00-A23F507C42D3}"/>
              </a:ext>
            </a:extLst>
          </p:cNvPr>
          <p:cNvSpPr/>
          <p:nvPr/>
        </p:nvSpPr>
        <p:spPr>
          <a:xfrm>
            <a:off x="5702123" y="2774198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34B31326-4C99-9D73-F6B1-6B219BEA00C2}"/>
              </a:ext>
            </a:extLst>
          </p:cNvPr>
          <p:cNvSpPr/>
          <p:nvPr/>
        </p:nvSpPr>
        <p:spPr>
          <a:xfrm>
            <a:off x="7392996" y="2256659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96DEEAF6-8E83-7778-0C61-388A7FE5D34C}"/>
              </a:ext>
            </a:extLst>
          </p:cNvPr>
          <p:cNvSpPr/>
          <p:nvPr/>
        </p:nvSpPr>
        <p:spPr>
          <a:xfrm>
            <a:off x="6434262" y="2774198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8" name="Овал 87">
            <a:extLst>
              <a:ext uri="{FF2B5EF4-FFF2-40B4-BE49-F238E27FC236}">
                <a16:creationId xmlns:a16="http://schemas.microsoft.com/office/drawing/2014/main" id="{2CA00593-8AF4-6E2F-E1F6-61206727AC1B}"/>
              </a:ext>
            </a:extLst>
          </p:cNvPr>
          <p:cNvSpPr/>
          <p:nvPr/>
        </p:nvSpPr>
        <p:spPr>
          <a:xfrm>
            <a:off x="5063582" y="3374480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8AAD61DB-287E-0B4B-F459-E28323813885}"/>
              </a:ext>
            </a:extLst>
          </p:cNvPr>
          <p:cNvSpPr/>
          <p:nvPr/>
        </p:nvSpPr>
        <p:spPr>
          <a:xfrm>
            <a:off x="5792123" y="3374480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id="{9372A71E-3A44-8369-2705-4E056BB56BC0}"/>
              </a:ext>
            </a:extLst>
          </p:cNvPr>
          <p:cNvSpPr/>
          <p:nvPr/>
        </p:nvSpPr>
        <p:spPr>
          <a:xfrm>
            <a:off x="7150948" y="3374480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E4E2CF99-8CAB-8DDF-A34B-AFE1E7FB8ACF}"/>
              </a:ext>
            </a:extLst>
          </p:cNvPr>
          <p:cNvSpPr/>
          <p:nvPr/>
        </p:nvSpPr>
        <p:spPr>
          <a:xfrm>
            <a:off x="6425721" y="3389957"/>
            <a:ext cx="360000" cy="36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AE5382B-272D-4461-722F-BC739881A2E9}"/>
              </a:ext>
            </a:extLst>
          </p:cNvPr>
          <p:cNvSpPr txBox="1"/>
          <p:nvPr/>
        </p:nvSpPr>
        <p:spPr>
          <a:xfrm>
            <a:off x="6388151" y="3416068"/>
            <a:ext cx="452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3,5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E300D14-1348-512A-DB14-2FD00A4C1F38}"/>
              </a:ext>
            </a:extLst>
          </p:cNvPr>
          <p:cNvSpPr txBox="1"/>
          <p:nvPr/>
        </p:nvSpPr>
        <p:spPr>
          <a:xfrm>
            <a:off x="2065124" y="3522924"/>
            <a:ext cx="2015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rgbClr val="C00000"/>
                </a:solidFill>
              </a:rPr>
              <a:t>2/3 -</a:t>
            </a:r>
            <a:r>
              <a:rPr lang="en-US" sz="1100" dirty="0">
                <a:solidFill>
                  <a:srgbClr val="C00000"/>
                </a:solidFill>
              </a:rPr>
              <a:t>&gt;</a:t>
            </a:r>
            <a:r>
              <a:rPr lang="ru-RU" sz="1100" dirty="0">
                <a:solidFill>
                  <a:srgbClr val="C00000"/>
                </a:solidFill>
              </a:rPr>
              <a:t>  Не Козёл Отпущения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D6B9A7B-B019-515B-8F7A-EF70EEDEBE38}"/>
              </a:ext>
            </a:extLst>
          </p:cNvPr>
          <p:cNvSpPr txBox="1"/>
          <p:nvPr/>
        </p:nvSpPr>
        <p:spPr>
          <a:xfrm>
            <a:off x="1993052" y="4051081"/>
            <a:ext cx="19367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rgbClr val="C00000"/>
                </a:solidFill>
              </a:rPr>
              <a:t>½ -</a:t>
            </a:r>
            <a:r>
              <a:rPr lang="en-US" sz="1100" dirty="0">
                <a:solidFill>
                  <a:srgbClr val="C00000"/>
                </a:solidFill>
              </a:rPr>
              <a:t>&gt;</a:t>
            </a:r>
            <a:r>
              <a:rPr lang="ru-RU" sz="1100" dirty="0">
                <a:solidFill>
                  <a:srgbClr val="C00000"/>
                </a:solidFill>
              </a:rPr>
              <a:t>  Не Козёл Отпущения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EC7BDFE-3F1E-1202-58E6-3EA699CC0053}"/>
              </a:ext>
            </a:extLst>
          </p:cNvPr>
          <p:cNvSpPr txBox="1"/>
          <p:nvPr/>
        </p:nvSpPr>
        <p:spPr>
          <a:xfrm>
            <a:off x="1570531" y="2997004"/>
            <a:ext cx="2015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rgbClr val="C00000"/>
                </a:solidFill>
              </a:rPr>
              <a:t>3/6 -</a:t>
            </a:r>
            <a:r>
              <a:rPr lang="en-US" sz="1100" dirty="0">
                <a:solidFill>
                  <a:srgbClr val="C00000"/>
                </a:solidFill>
              </a:rPr>
              <a:t>&gt;</a:t>
            </a:r>
            <a:r>
              <a:rPr lang="ru-RU" sz="1100" dirty="0">
                <a:solidFill>
                  <a:srgbClr val="C00000"/>
                </a:solidFill>
              </a:rPr>
              <a:t>  Не Козёл Отпущения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C56E609-7900-B5C5-0AEE-308EB274150A}"/>
              </a:ext>
            </a:extLst>
          </p:cNvPr>
          <p:cNvSpPr txBox="1"/>
          <p:nvPr/>
        </p:nvSpPr>
        <p:spPr>
          <a:xfrm>
            <a:off x="49829" y="2062434"/>
            <a:ext cx="21499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6/7</a:t>
            </a:r>
            <a:r>
              <a:rPr lang="en-US" sz="1100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 &gt; 2/3</a:t>
            </a:r>
            <a:r>
              <a:rPr lang="ru-RU" sz="1100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  -</a:t>
            </a:r>
            <a:r>
              <a:rPr lang="en-US" sz="1100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&gt;</a:t>
            </a:r>
            <a:r>
              <a:rPr lang="ru-RU" sz="1100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 Козёл Отпущения</a:t>
            </a:r>
          </a:p>
        </p:txBody>
      </p: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658BDF1C-EC3E-DA06-5A97-2A424BFB79B2}"/>
              </a:ext>
            </a:extLst>
          </p:cNvPr>
          <p:cNvCxnSpPr>
            <a:stCxn id="118" idx="2"/>
          </p:cNvCxnSpPr>
          <p:nvPr/>
        </p:nvCxnSpPr>
        <p:spPr>
          <a:xfrm>
            <a:off x="1124803" y="2324044"/>
            <a:ext cx="508249" cy="1762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40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AB40"/>
                                      </p:to>
                                    </p:animClr>
                                    <p:set>
                                      <p:cBhvr>
                                        <p:cTn id="23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114" grpId="0"/>
      <p:bldP spid="115" grpId="0"/>
      <p:bldP spid="116" grpId="0"/>
      <p:bldP spid="117" grpId="0"/>
      <p:bldP spid="1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EEF0E-4347-A88D-6BC7-9493229F4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Вставка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D58166-D8B2-D431-FD01-BE43BEE799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indent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800" b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Insert</a:t>
            </a:r>
            <a:r>
              <a:rPr lang="en-US" sz="18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(k):</a:t>
            </a:r>
            <a:endParaRPr lang="ru-RU" sz="18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8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height =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InsertKey</a:t>
            </a:r>
            <a:r>
              <a:rPr lang="en-US" sz="18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(k)</a:t>
            </a:r>
            <a:endParaRPr lang="ru-RU" sz="18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8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Gungsuh" panose="02030600000101010101" pitchFamily="18" charset="-127"/>
              </a:rPr>
              <a:t> height = −1:</a:t>
            </a:r>
            <a:endParaRPr lang="ru-RU" sz="18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8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</a:t>
            </a:r>
            <a:r>
              <a:rPr lang="en-US" sz="1800" b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false;</a:t>
            </a:r>
            <a:endParaRPr lang="ru-RU" sz="18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8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else if</a:t>
            </a:r>
            <a:r>
              <a:rPr lang="en-US" sz="18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height &gt;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T.h</a:t>
            </a:r>
            <a:r>
              <a:rPr lang="ru-RU" sz="18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α</a:t>
            </a:r>
            <a:r>
              <a:rPr lang="en-US" sz="18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:</a:t>
            </a:r>
            <a:endParaRPr lang="ru-RU" sz="18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8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scapegoat = </a:t>
            </a:r>
            <a:r>
              <a:rPr lang="en-US" sz="1800" b="1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FindScapegoat</a:t>
            </a:r>
            <a:r>
              <a:rPr lang="en-US" sz="18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(Search(</a:t>
            </a:r>
            <a:r>
              <a:rPr lang="en-US" sz="180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T.root</a:t>
            </a:r>
            <a:r>
              <a:rPr lang="en-US" sz="18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, k))</a:t>
            </a:r>
            <a:endParaRPr lang="ru-RU" sz="18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8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</a:t>
            </a:r>
            <a:r>
              <a:rPr lang="en-US" sz="1800" b="1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RebuildTree</a:t>
            </a:r>
            <a:r>
              <a:rPr lang="en-US" sz="18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n.size</a:t>
            </a:r>
            <a:r>
              <a:rPr lang="en-US" sz="18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(), scapegoat)</a:t>
            </a:r>
            <a:endParaRPr lang="ru-RU" sz="18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8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true</a:t>
            </a:r>
            <a:endParaRPr lang="ru-RU" sz="18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5536A6-CAC2-8D31-F4CC-F9C99D28E7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5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720799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A574B-1889-6856-5E2D-1DE463C49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6187AB-AA2E-3179-5661-AFBD96FC66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800" b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Search</a:t>
            </a:r>
            <a:r>
              <a:rPr lang="en-US" sz="18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(root, k):</a:t>
            </a:r>
            <a:endParaRPr lang="ru-RU" sz="18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8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if </a:t>
            </a:r>
            <a:r>
              <a:rPr lang="en-US" sz="18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root = null or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root.key</a:t>
            </a:r>
            <a:r>
              <a:rPr lang="en-US" sz="18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= k:</a:t>
            </a:r>
            <a:endParaRPr lang="ru-RU" sz="18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8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</a:t>
            </a:r>
            <a:r>
              <a:rPr lang="en-US" sz="1800" b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return </a:t>
            </a:r>
            <a:r>
              <a:rPr lang="en-US" sz="18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root</a:t>
            </a:r>
            <a:endParaRPr lang="ru-RU" sz="18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8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else if </a:t>
            </a:r>
            <a:r>
              <a:rPr lang="en-US" sz="18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Gungsuh" panose="02030600000101010101" pitchFamily="18" charset="-127"/>
              </a:rPr>
              <a:t>k ≤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Gungsuh" panose="02030600000101010101" pitchFamily="18" charset="-127"/>
              </a:rPr>
              <a:t>root.left.key</a:t>
            </a:r>
            <a:r>
              <a:rPr lang="en-US" sz="18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Gungsuh" panose="02030600000101010101" pitchFamily="18" charset="-127"/>
              </a:rPr>
              <a:t>:</a:t>
            </a:r>
            <a:endParaRPr lang="ru-RU" sz="18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8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</a:t>
            </a:r>
            <a:r>
              <a:rPr lang="en-US" sz="1800" b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return </a:t>
            </a:r>
            <a:r>
              <a:rPr lang="en-US" sz="18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Search(</a:t>
            </a:r>
            <a:r>
              <a:rPr lang="en-US" sz="180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root.left</a:t>
            </a:r>
            <a:r>
              <a:rPr lang="en-US" sz="18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, k)</a:t>
            </a:r>
            <a:endParaRPr lang="ru-RU" sz="18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8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else</a:t>
            </a:r>
            <a:r>
              <a:rPr lang="en-US" sz="18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:</a:t>
            </a:r>
            <a:endParaRPr lang="ru-RU" sz="18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8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</a:t>
            </a:r>
            <a:r>
              <a:rPr lang="en-US" sz="1800" b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return </a:t>
            </a:r>
            <a:r>
              <a:rPr lang="en-US" sz="18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Search(</a:t>
            </a:r>
            <a:r>
              <a:rPr lang="en-US" sz="180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root.right</a:t>
            </a:r>
            <a:r>
              <a:rPr lang="en-US" sz="18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, k)</a:t>
            </a:r>
            <a:endParaRPr lang="ru-RU" sz="18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B29ABE-1E87-294C-2A53-D00BDD9F21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6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386870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14E1C-0FAF-0606-AF5E-989BF7F3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Удаление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B5AA86-05AC-00ED-4438-4AC1615812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800" b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Delete</a:t>
            </a:r>
            <a:r>
              <a:rPr lang="en-US" sz="18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(k): </a:t>
            </a:r>
            <a:endParaRPr lang="ru-RU" sz="18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8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deleted = </a:t>
            </a:r>
            <a:r>
              <a:rPr lang="en-US" sz="1800" b="1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DeleteKey</a:t>
            </a:r>
            <a:r>
              <a:rPr lang="en-US" sz="18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(k)</a:t>
            </a:r>
            <a:endParaRPr lang="ru-RU" sz="18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8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deleted:</a:t>
            </a:r>
            <a:endParaRPr lang="ru-RU" sz="18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8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</a:t>
            </a:r>
            <a:r>
              <a:rPr lang="en-US" sz="1800" b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T.size</a:t>
            </a:r>
            <a:r>
              <a:rPr lang="en-US" sz="18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&lt; (T.</a:t>
            </a:r>
            <a:r>
              <a:rPr lang="ru-RU" sz="18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α</a:t>
            </a:r>
            <a:r>
              <a:rPr lang="en-US" sz="18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·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T.maxSize</a:t>
            </a:r>
            <a:r>
              <a:rPr lang="en-US" sz="18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):</a:t>
            </a:r>
            <a:endParaRPr lang="ru-RU" sz="18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8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   </a:t>
            </a:r>
            <a:r>
              <a:rPr lang="en-US" sz="1800" b="1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RebuildTree</a:t>
            </a:r>
            <a:r>
              <a:rPr lang="en-US" sz="18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T.size</a:t>
            </a:r>
            <a:r>
              <a:rPr lang="en-US" sz="18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T.root</a:t>
            </a:r>
            <a:r>
              <a:rPr lang="en-US" sz="18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</a:t>
            </a:r>
            <a:endParaRPr lang="ru-RU" sz="18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D10139-E05D-F758-CD8A-6BBDF1FF23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7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558946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4BA223-5B61-9230-48E3-98F0B8D8A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Тестирование и анализ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765870-FC1F-375E-DE62-59C5147776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8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864869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 dirty="0">
                <a:latin typeface="+mj-lt"/>
                <a:ea typeface="Courier New"/>
                <a:cs typeface="Courier New"/>
                <a:sym typeface="Courier New"/>
              </a:rPr>
              <a:t>Заключение</a:t>
            </a:r>
            <a:endParaRPr sz="3020" dirty="0">
              <a:latin typeface="+mj-lt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 err="1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ScapeGoat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 Tree</a:t>
            </a:r>
            <a:r>
              <a:rPr lang="ru-RU" sz="2000" dirty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:</a:t>
            </a:r>
          </a:p>
          <a:p>
            <a:pPr marL="342900" lvl="0" algn="l" rtl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ru-RU" sz="2000" dirty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Изучен по литературным источникам</a:t>
            </a:r>
          </a:p>
          <a:p>
            <a:pPr marL="342900" lvl="0" algn="l" rtl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ru-RU" sz="2000" dirty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Изложен в удобной для понимания форме</a:t>
            </a:r>
          </a:p>
          <a:p>
            <a:pPr marL="342900" lvl="0" algn="l" rtl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ru-RU" sz="2000" dirty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Реализованы все операции в дереве</a:t>
            </a:r>
          </a:p>
          <a:p>
            <a:pPr marL="342900" lvl="0" algn="l" rtl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ru-RU" sz="2000" dirty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Исследована производительность на разных входных данных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sz="2000" dirty="0">
              <a:solidFill>
                <a:schemeClr val="tx1"/>
              </a:solidFill>
              <a:latin typeface="+mn-l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7F9AB56-9ACD-5E94-5916-D57AC074AA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9</a:t>
            </a:fld>
            <a:endParaRPr lang="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313</Words>
  <Application>Microsoft Office PowerPoint</Application>
  <PresentationFormat>Экран (16:9)</PresentationFormat>
  <Paragraphs>82</Paragraphs>
  <Slides>9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Montserrat</vt:lpstr>
      <vt:lpstr>Times New Roman</vt:lpstr>
      <vt:lpstr>Courier New</vt:lpstr>
      <vt:lpstr>Montserrat Light</vt:lpstr>
      <vt:lpstr>Simple Light</vt:lpstr>
      <vt:lpstr>ScapeGoat Three</vt:lpstr>
      <vt:lpstr>Постановка задачи</vt:lpstr>
      <vt:lpstr>Авторство и история</vt:lpstr>
      <vt:lpstr>Перебалансировка дерева</vt:lpstr>
      <vt:lpstr>Вставка </vt:lpstr>
      <vt:lpstr>Поиск</vt:lpstr>
      <vt:lpstr>Удаление</vt:lpstr>
      <vt:lpstr>Тестирование и анализ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ScapeGoat Three</dc:title>
  <cp:lastModifiedBy>Филончикова Анна Сергеевна</cp:lastModifiedBy>
  <cp:revision>8</cp:revision>
  <dcterms:modified xsi:type="dcterms:W3CDTF">2023-01-27T08:47:26Z</dcterms:modified>
</cp:coreProperties>
</file>