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6" r:id="rId5"/>
    <p:sldId id="260" r:id="rId6"/>
    <p:sldId id="267" r:id="rId7"/>
    <p:sldId id="264" r:id="rId8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0"/>
      <p:bold r:id="rId11"/>
      <p:italic r:id="rId12"/>
      <p:boldItalic r:id="rId13"/>
    </p:embeddedFont>
    <p:embeddedFont>
      <p:font typeface="Montserrat Light" panose="00000400000000000000" pitchFamily="2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41595b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41595b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41595b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41595b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a41595b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a41595b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a41595bf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a41595bf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9" y="2037908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  <a:ea typeface="Courier New"/>
                <a:cs typeface="Courier New"/>
                <a:sym typeface="Courier New"/>
              </a:rPr>
              <a:t>ScapeGoat Three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78770" y="3673231"/>
            <a:ext cx="2954216" cy="97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Выполнила Филончикова Анна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Б9121-09.03.03 пикд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Руководитель доцент ИМКТ </a:t>
            </a:r>
            <a:r>
              <a:rPr lang="ru-RU" sz="1200" dirty="0" err="1">
                <a:solidFill>
                  <a:schemeClr val="tx1"/>
                </a:solidFill>
                <a:latin typeface="+mn-lt"/>
              </a:rPr>
              <a:t>Кленин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Александр Сергеевич</a:t>
            </a:r>
            <a:endParaRPr sz="1200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DF4E-B759-BA74-1381-A81559A14633}"/>
              </a:ext>
            </a:extLst>
          </p:cNvPr>
          <p:cNvSpPr txBox="1"/>
          <p:nvPr/>
        </p:nvSpPr>
        <p:spPr>
          <a:xfrm>
            <a:off x="2318932" y="163250"/>
            <a:ext cx="4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Дальневосточный Федеральный Университет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8DB34-66D0-1899-74BF-296E1A2C71F2}"/>
              </a:ext>
            </a:extLst>
          </p:cNvPr>
          <p:cNvSpPr txBox="1"/>
          <p:nvPr/>
        </p:nvSpPr>
        <p:spPr>
          <a:xfrm>
            <a:off x="2318933" y="1720769"/>
            <a:ext cx="450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+mn-lt"/>
              </a:rPr>
              <a:t>Алгоритмы и структуры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33070-5CF9-12CF-84D7-C32B71A047C4}"/>
              </a:ext>
            </a:extLst>
          </p:cNvPr>
          <p:cNvSpPr txBox="1"/>
          <p:nvPr/>
        </p:nvSpPr>
        <p:spPr>
          <a:xfrm>
            <a:off x="4267196" y="4740392"/>
            <a:ext cx="6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Постановка задачи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256725" y="1140300"/>
            <a:ext cx="557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Изучить алгоритм ScapeGoat Tree и описать его в форме научного доклада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Реализовать алгоритм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Написать тесты для анализа производительности алгоритма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Загрузить результаты работ на GitHub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31" y="1392105"/>
            <a:ext cx="2866994" cy="28967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AC47EB-A174-39B4-966F-95D736E5B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21400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  <a:ea typeface="Courier New"/>
                <a:cs typeface="Courier New"/>
                <a:sym typeface="Courier New"/>
              </a:rPr>
              <a:t>Авторство и история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532185" y="1060776"/>
            <a:ext cx="5940273" cy="329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Изобретен Арне Андерссоном </a:t>
            </a:r>
            <a:r>
              <a:rPr lang="en-US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(</a:t>
            </a:r>
            <a:r>
              <a:rPr lang="ru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1989</a:t>
            </a:r>
            <a:r>
              <a:rPr lang="en-US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)</a:t>
            </a:r>
            <a:endParaRPr lang="ru-RU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endParaRPr lang="en-US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Изобретен заново Игалом Гальперином и Рональдом Л. Ривестом(1993)</a:t>
            </a:r>
            <a:endParaRPr dirty="0"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9550"/>
            <a:ext cx="2736300" cy="3641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1" name="Google Shape;71;p15"/>
          <p:cNvSpPr txBox="1"/>
          <p:nvPr/>
        </p:nvSpPr>
        <p:spPr>
          <a:xfrm>
            <a:off x="3180269" y="3851675"/>
            <a:ext cx="159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+mn-lt"/>
                <a:ea typeface="Montserrat ExtraLight"/>
                <a:cs typeface="Montserrat ExtraLight"/>
                <a:sym typeface="Montserrat ExtraLight"/>
              </a:rPr>
              <a:t>Арне Андерссон</a:t>
            </a:r>
            <a:endParaRPr sz="1800" dirty="0">
              <a:latin typeface="+mn-l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DA3347-5F4E-18D2-2951-81B8C52E7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A4BCBF07-E9C9-64D8-05F7-1165DF583572}"/>
              </a:ext>
            </a:extLst>
          </p:cNvPr>
          <p:cNvCxnSpPr>
            <a:stCxn id="15" idx="4"/>
            <a:endCxn id="63" idx="0"/>
          </p:cNvCxnSpPr>
          <p:nvPr/>
        </p:nvCxnSpPr>
        <p:spPr>
          <a:xfrm>
            <a:off x="1543052" y="4365062"/>
            <a:ext cx="356402" cy="191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03A5C2D-98AF-6714-99EF-18190E5A176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903052" y="2256659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CCA231B-8E6E-E632-1286-E0011DA7A38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2870327" y="2256659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315F778-D709-74DA-4694-9C4EDAA15942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363052" y="2776305"/>
            <a:ext cx="540000" cy="168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B3BB5A5-95F4-93FD-F7EC-F072F6EFCB1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flipH="1">
            <a:off x="868052" y="3304675"/>
            <a:ext cx="495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BC9A931-4B0B-A727-0900-1DEB25364AC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63052" y="3304675"/>
            <a:ext cx="450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13DACBE-529D-D842-4224-D06F0470EE3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491700" y="3835239"/>
            <a:ext cx="376352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B1093CD-5F4B-91AB-E1F0-046FF05BE58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1543052" y="3835239"/>
            <a:ext cx="270000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F738E08-81B4-7B78-610E-D4F37EA6FCA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566015" y="1674450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8FFA5D9-F1CD-361D-0F43-B592F34EDC0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265274" y="1674450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A2899-AD43-48AC-9DBF-D08C034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err="1">
                <a:latin typeface="+mj-lt"/>
                <a:cs typeface="Courier New" panose="02070309020205020404" pitchFamily="49" charset="0"/>
              </a:rPr>
              <a:t>Перебалансировка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дерева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F97FD7-5D40-F57B-790C-79906110B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F37B59-041B-5B87-116E-3E0F66286721}"/>
              </a:ext>
            </a:extLst>
          </p:cNvPr>
          <p:cNvSpPr/>
          <p:nvPr/>
        </p:nvSpPr>
        <p:spPr>
          <a:xfrm>
            <a:off x="2386015" y="131445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A8DD20D-CF1D-2C36-2BC7-4BB2F587FF5F}"/>
              </a:ext>
            </a:extLst>
          </p:cNvPr>
          <p:cNvSpPr/>
          <p:nvPr/>
        </p:nvSpPr>
        <p:spPr>
          <a:xfrm>
            <a:off x="2085274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F3A2ECF-D501-DE77-996C-4F5D27FB83D4}"/>
              </a:ext>
            </a:extLst>
          </p:cNvPr>
          <p:cNvSpPr/>
          <p:nvPr/>
        </p:nvSpPr>
        <p:spPr>
          <a:xfrm>
            <a:off x="2690327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A0EC273-DCC3-F299-AFDF-298619B82010}"/>
              </a:ext>
            </a:extLst>
          </p:cNvPr>
          <p:cNvSpPr/>
          <p:nvPr/>
        </p:nvSpPr>
        <p:spPr>
          <a:xfrm>
            <a:off x="1723052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8E62B0-F70B-43CB-2883-DE6CB6566715}"/>
              </a:ext>
            </a:extLst>
          </p:cNvPr>
          <p:cNvSpPr/>
          <p:nvPr/>
        </p:nvSpPr>
        <p:spPr>
          <a:xfrm>
            <a:off x="1183052" y="29446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1FCD2CF-0A03-02EA-F4DC-7E838EED47EB}"/>
              </a:ext>
            </a:extLst>
          </p:cNvPr>
          <p:cNvSpPr/>
          <p:nvPr/>
        </p:nvSpPr>
        <p:spPr>
          <a:xfrm>
            <a:off x="3050327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EDBDDD7-EBA1-420D-0614-09FBAA2C318F}"/>
              </a:ext>
            </a:extLst>
          </p:cNvPr>
          <p:cNvSpPr/>
          <p:nvPr/>
        </p:nvSpPr>
        <p:spPr>
          <a:xfrm>
            <a:off x="1633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C4DECB0-374F-A9AA-CB38-C77624FB0243}"/>
              </a:ext>
            </a:extLst>
          </p:cNvPr>
          <p:cNvSpPr/>
          <p:nvPr/>
        </p:nvSpPr>
        <p:spPr>
          <a:xfrm>
            <a:off x="688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07FA76-86E0-6823-F511-9F59E7FE7083}"/>
              </a:ext>
            </a:extLst>
          </p:cNvPr>
          <p:cNvSpPr/>
          <p:nvPr/>
        </p:nvSpPr>
        <p:spPr>
          <a:xfrm>
            <a:off x="311700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697B8B8-BAB0-BC9D-270E-09C709305DFF}"/>
              </a:ext>
            </a:extLst>
          </p:cNvPr>
          <p:cNvSpPr/>
          <p:nvPr/>
        </p:nvSpPr>
        <p:spPr>
          <a:xfrm>
            <a:off x="1363052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5510EFB-690E-14DD-5316-7DB4A51F2845}"/>
              </a:ext>
            </a:extLst>
          </p:cNvPr>
          <p:cNvSpPr/>
          <p:nvPr/>
        </p:nvSpPr>
        <p:spPr>
          <a:xfrm>
            <a:off x="1719454" y="455654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F1CEA9-E94E-A449-34C3-740A1A241B70}"/>
              </a:ext>
            </a:extLst>
          </p:cNvPr>
          <p:cNvSpPr txBox="1"/>
          <p:nvPr/>
        </p:nvSpPr>
        <p:spPr>
          <a:xfrm>
            <a:off x="1693691" y="4592831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4166208-A435-6BEC-D6D2-744331EE1E39}"/>
              </a:ext>
            </a:extLst>
          </p:cNvPr>
          <p:cNvCxnSpPr>
            <a:cxnSpLocks/>
          </p:cNvCxnSpPr>
          <p:nvPr/>
        </p:nvCxnSpPr>
        <p:spPr>
          <a:xfrm>
            <a:off x="3857625" y="3061787"/>
            <a:ext cx="714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37D1DAE-E9D8-43D5-13AF-CED7D5E18345}"/>
              </a:ext>
            </a:extLst>
          </p:cNvPr>
          <p:cNvCxnSpPr>
            <a:cxnSpLocks/>
            <a:stCxn id="87" idx="4"/>
            <a:endCxn id="91" idx="0"/>
          </p:cNvCxnSpPr>
          <p:nvPr/>
        </p:nvCxnSpPr>
        <p:spPr>
          <a:xfrm flipH="1">
            <a:off x="6605721" y="3134198"/>
            <a:ext cx="8541" cy="25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6FAE679-6580-80E6-C75D-5468EF5A0319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 flipH="1">
            <a:off x="6245721" y="2097013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B881EF09-5B6C-E74B-802D-2E13A8FF3DB8}"/>
              </a:ext>
            </a:extLst>
          </p:cNvPr>
          <p:cNvCxnSpPr>
            <a:stCxn id="83" idx="4"/>
            <a:endCxn id="86" idx="0"/>
          </p:cNvCxnSpPr>
          <p:nvPr/>
        </p:nvCxnSpPr>
        <p:spPr>
          <a:xfrm>
            <a:off x="7212996" y="2097013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B8A26DF0-948D-5D2B-95B1-5E335A6AA2DC}"/>
              </a:ext>
            </a:extLst>
          </p:cNvPr>
          <p:cNvCxnSpPr>
            <a:stCxn id="84" idx="4"/>
            <a:endCxn id="85" idx="0"/>
          </p:cNvCxnSpPr>
          <p:nvPr/>
        </p:nvCxnSpPr>
        <p:spPr>
          <a:xfrm flipH="1">
            <a:off x="5882123" y="2616659"/>
            <a:ext cx="363598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86A1251-17F2-E5F1-74CE-BDEBF22EE7FB}"/>
              </a:ext>
            </a:extLst>
          </p:cNvPr>
          <p:cNvCxnSpPr>
            <a:stCxn id="85" idx="4"/>
            <a:endCxn id="88" idx="0"/>
          </p:cNvCxnSpPr>
          <p:nvPr/>
        </p:nvCxnSpPr>
        <p:spPr>
          <a:xfrm flipH="1">
            <a:off x="5243582" y="3134198"/>
            <a:ext cx="638541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69328043-8650-8383-734F-EDF99DF6F4BE}"/>
              </a:ext>
            </a:extLst>
          </p:cNvPr>
          <p:cNvCxnSpPr>
            <a:cxnSpLocks/>
            <a:stCxn id="84" idx="4"/>
            <a:endCxn id="87" idx="0"/>
          </p:cNvCxnSpPr>
          <p:nvPr/>
        </p:nvCxnSpPr>
        <p:spPr>
          <a:xfrm>
            <a:off x="6245721" y="2616659"/>
            <a:ext cx="368541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F95CCD8B-DDBD-6447-D0A1-CD9D5B5239D6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>
            <a:off x="5882123" y="3134198"/>
            <a:ext cx="90000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85E191F5-D744-3099-CF64-715621979A82}"/>
              </a:ext>
            </a:extLst>
          </p:cNvPr>
          <p:cNvCxnSpPr>
            <a:stCxn id="87" idx="4"/>
            <a:endCxn id="90" idx="0"/>
          </p:cNvCxnSpPr>
          <p:nvPr/>
        </p:nvCxnSpPr>
        <p:spPr>
          <a:xfrm>
            <a:off x="6614262" y="3134198"/>
            <a:ext cx="716686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4C9877AD-152F-8200-4875-5823CA888129}"/>
              </a:ext>
            </a:extLst>
          </p:cNvPr>
          <p:cNvCxnSpPr>
            <a:cxnSpLocks/>
            <a:stCxn id="81" idx="4"/>
            <a:endCxn id="83" idx="0"/>
          </p:cNvCxnSpPr>
          <p:nvPr/>
        </p:nvCxnSpPr>
        <p:spPr>
          <a:xfrm>
            <a:off x="6908684" y="1514804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A203DADD-8914-5972-0D4F-CB384E86A0E9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6607943" y="1514804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A8DE9F57-E84F-DEF6-BF74-D6B5543454F7}"/>
              </a:ext>
            </a:extLst>
          </p:cNvPr>
          <p:cNvSpPr/>
          <p:nvPr/>
        </p:nvSpPr>
        <p:spPr>
          <a:xfrm>
            <a:off x="6728684" y="115480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BA54D4F1-BDAD-03F2-3B99-6553330F6249}"/>
              </a:ext>
            </a:extLst>
          </p:cNvPr>
          <p:cNvSpPr/>
          <p:nvPr/>
        </p:nvSpPr>
        <p:spPr>
          <a:xfrm>
            <a:off x="6427943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A6350E2C-B270-A935-955F-8F1D04ACA65C}"/>
              </a:ext>
            </a:extLst>
          </p:cNvPr>
          <p:cNvSpPr/>
          <p:nvPr/>
        </p:nvSpPr>
        <p:spPr>
          <a:xfrm>
            <a:off x="7032996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9C2B49C5-0136-FEDE-77BC-4F5ADC27894C}"/>
              </a:ext>
            </a:extLst>
          </p:cNvPr>
          <p:cNvSpPr/>
          <p:nvPr/>
        </p:nvSpPr>
        <p:spPr>
          <a:xfrm>
            <a:off x="6065721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8572F828-8DA4-1D85-4A00-A23F507C42D3}"/>
              </a:ext>
            </a:extLst>
          </p:cNvPr>
          <p:cNvSpPr/>
          <p:nvPr/>
        </p:nvSpPr>
        <p:spPr>
          <a:xfrm>
            <a:off x="5702123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34B31326-4C99-9D73-F6B1-6B219BEA00C2}"/>
              </a:ext>
            </a:extLst>
          </p:cNvPr>
          <p:cNvSpPr/>
          <p:nvPr/>
        </p:nvSpPr>
        <p:spPr>
          <a:xfrm>
            <a:off x="7392996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96DEEAF6-8E83-7778-0C61-388A7FE5D34C}"/>
              </a:ext>
            </a:extLst>
          </p:cNvPr>
          <p:cNvSpPr/>
          <p:nvPr/>
        </p:nvSpPr>
        <p:spPr>
          <a:xfrm>
            <a:off x="6434262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CA00593-8AF4-6E2F-E1F6-61206727AC1B}"/>
              </a:ext>
            </a:extLst>
          </p:cNvPr>
          <p:cNvSpPr/>
          <p:nvPr/>
        </p:nvSpPr>
        <p:spPr>
          <a:xfrm>
            <a:off x="5063582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AAD61DB-287E-0B4B-F459-E28323813885}"/>
              </a:ext>
            </a:extLst>
          </p:cNvPr>
          <p:cNvSpPr/>
          <p:nvPr/>
        </p:nvSpPr>
        <p:spPr>
          <a:xfrm>
            <a:off x="5792123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9372A71E-3A44-8369-2705-4E056BB56BC0}"/>
              </a:ext>
            </a:extLst>
          </p:cNvPr>
          <p:cNvSpPr/>
          <p:nvPr/>
        </p:nvSpPr>
        <p:spPr>
          <a:xfrm>
            <a:off x="7150948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E4E2CF99-8CAB-8DDF-A34B-AFE1E7FB8ACF}"/>
              </a:ext>
            </a:extLst>
          </p:cNvPr>
          <p:cNvSpPr/>
          <p:nvPr/>
        </p:nvSpPr>
        <p:spPr>
          <a:xfrm>
            <a:off x="6425721" y="338995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E5382B-272D-4461-722F-BC739881A2E9}"/>
              </a:ext>
            </a:extLst>
          </p:cNvPr>
          <p:cNvSpPr txBox="1"/>
          <p:nvPr/>
        </p:nvSpPr>
        <p:spPr>
          <a:xfrm>
            <a:off x="6388151" y="3416068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300D14-1348-512A-DB14-2FD00A4C1F38}"/>
              </a:ext>
            </a:extLst>
          </p:cNvPr>
          <p:cNvSpPr txBox="1"/>
          <p:nvPr/>
        </p:nvSpPr>
        <p:spPr>
          <a:xfrm>
            <a:off x="2065124" y="3522924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2/3 -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6B9A7B-B019-515B-8F7A-EF70EEDEBE38}"/>
              </a:ext>
            </a:extLst>
          </p:cNvPr>
          <p:cNvSpPr txBox="1"/>
          <p:nvPr/>
        </p:nvSpPr>
        <p:spPr>
          <a:xfrm>
            <a:off x="1993052" y="4051081"/>
            <a:ext cx="1936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½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C7BDFE-3F1E-1202-58E6-3EA699CC0053}"/>
              </a:ext>
            </a:extLst>
          </p:cNvPr>
          <p:cNvSpPr txBox="1"/>
          <p:nvPr/>
        </p:nvSpPr>
        <p:spPr>
          <a:xfrm>
            <a:off x="1570531" y="2997004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</a:rPr>
              <a:t>3/6 -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ru-RU" sz="1100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56E609-7900-B5C5-0AEE-308EB274150A}"/>
              </a:ext>
            </a:extLst>
          </p:cNvPr>
          <p:cNvSpPr txBox="1"/>
          <p:nvPr/>
        </p:nvSpPr>
        <p:spPr>
          <a:xfrm>
            <a:off x="49829" y="2062434"/>
            <a:ext cx="21499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6/7</a:t>
            </a:r>
            <a:r>
              <a:rPr lang="en-US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&gt; 2/3</a:t>
            </a:r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 -</a:t>
            </a:r>
            <a:r>
              <a:rPr lang="en-US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&gt;</a:t>
            </a:r>
            <a:r>
              <a:rPr lang="ru-RU" sz="1100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Козёл Отпущения</a:t>
            </a: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658BDF1C-EC3E-DA06-5A97-2A424BFB79B2}"/>
              </a:ext>
            </a:extLst>
          </p:cNvPr>
          <p:cNvCxnSpPr>
            <a:stCxn id="118" idx="2"/>
          </p:cNvCxnSpPr>
          <p:nvPr/>
        </p:nvCxnSpPr>
        <p:spPr>
          <a:xfrm>
            <a:off x="1124803" y="2324044"/>
            <a:ext cx="508249" cy="1762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B4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14" grpId="0"/>
      <p:bldP spid="115" grpId="0"/>
      <p:bldP spid="116" grpId="0"/>
      <p:bldP spid="117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10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Пример деревьев с разным коэффициентом a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0575"/>
            <a:ext cx="3697215" cy="1854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625" y="1200456"/>
            <a:ext cx="2974701" cy="1896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7783" y="3302043"/>
            <a:ext cx="3100148" cy="170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7" name="Google Shape;87;p17"/>
          <p:cNvSpPr txBox="1"/>
          <p:nvPr/>
        </p:nvSpPr>
        <p:spPr>
          <a:xfrm>
            <a:off x="697807" y="2565150"/>
            <a:ext cx="146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+mn-lt"/>
                <a:ea typeface="Montserrat Medium"/>
                <a:cs typeface="Montserrat Medium"/>
                <a:sym typeface="Montserrat Medium"/>
              </a:rPr>
              <a:t>a = 0,6</a:t>
            </a:r>
            <a:endParaRPr sz="1800" dirty="0">
              <a:latin typeface="+mn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14831" y="4544143"/>
            <a:ext cx="11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+mn-lt"/>
                <a:ea typeface="Montserrat Medium"/>
                <a:cs typeface="Montserrat Medium"/>
                <a:sym typeface="Montserrat Medium"/>
              </a:rPr>
              <a:t>a = 0,57</a:t>
            </a:r>
            <a:endParaRPr sz="1800" dirty="0">
              <a:latin typeface="+mn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810850" y="2653356"/>
            <a:ext cx="114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+mn-lt"/>
                <a:ea typeface="Montserrat Medium"/>
                <a:cs typeface="Montserrat Medium"/>
                <a:sym typeface="Montserrat Medium"/>
              </a:rPr>
              <a:t>a = 0,55</a:t>
            </a:r>
            <a:endParaRPr sz="1800" dirty="0">
              <a:latin typeface="+mn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F93F732-BEE8-F71E-36BD-D269A4DA5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BA223-5B61-9230-48E3-98F0B8D8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Тестирование и анализ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765870-FC1F-375E-DE62-59C5147776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BCB4E0-9536-1CD4-A081-FDA503D2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21037"/>
            <a:ext cx="4237388" cy="24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Заключение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ScapeGoat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Tree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: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Изучен по литературным источникам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Изложен в удобной для понимания форме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Реализованы все операции в дереве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Исследована производительность на разных входных данных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sz="2000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F9AB56-9ACD-5E94-5916-D57AC074A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169</Words>
  <Application>Microsoft Office PowerPoint</Application>
  <PresentationFormat>Экран (16:9)</PresentationFormat>
  <Paragraphs>61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Montserrat</vt:lpstr>
      <vt:lpstr>Montserrat Light</vt:lpstr>
      <vt:lpstr>Arial</vt:lpstr>
      <vt:lpstr>Simple Light</vt:lpstr>
      <vt:lpstr>ScapeGoat Three</vt:lpstr>
      <vt:lpstr>Постановка задачи</vt:lpstr>
      <vt:lpstr>Авторство и история</vt:lpstr>
      <vt:lpstr>Перебалансировка дерева</vt:lpstr>
      <vt:lpstr>Пример деревьев с разным коэффициентом a</vt:lpstr>
      <vt:lpstr>Тестирование и анализ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ScapeGoat Three</dc:title>
  <cp:lastModifiedBy>Филончикова Анна Сергеевна</cp:lastModifiedBy>
  <cp:revision>6</cp:revision>
  <dcterms:modified xsi:type="dcterms:W3CDTF">2023-01-27T04:16:19Z</dcterms:modified>
</cp:coreProperties>
</file>