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72" r:id="rId5"/>
    <p:sldId id="266" r:id="rId6"/>
    <p:sldId id="269" r:id="rId7"/>
    <p:sldId id="271" r:id="rId8"/>
    <p:sldId id="268" r:id="rId9"/>
    <p:sldId id="270" r:id="rId10"/>
    <p:sldId id="267" r:id="rId11"/>
    <p:sldId id="273" r:id="rId12"/>
    <p:sldId id="274" r:id="rId13"/>
    <p:sldId id="264" r:id="rId14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6"/>
      <p:bold r:id="rId17"/>
      <p:italic r:id="rId18"/>
      <p:boldItalic r:id="rId19"/>
    </p:embeddedFont>
    <p:embeddedFont>
      <p:font typeface="Montserrat Light" panose="00000400000000000000" pitchFamily="2" charset="-52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41595b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41595b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a41595bf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a41595bf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828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a41595bf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a41595bf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699" y="2037908"/>
            <a:ext cx="8520600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+mj-lt"/>
                <a:ea typeface="Courier New"/>
                <a:cs typeface="Courier New"/>
                <a:sym typeface="Courier New"/>
              </a:rPr>
              <a:t>ScapeGoat Three</a:t>
            </a:r>
            <a:endParaRPr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78770" y="3673231"/>
            <a:ext cx="2954216" cy="970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2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 Выполнила Филончикова Анна</a:t>
            </a: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2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Б9121-09.03.03 пикд</a:t>
            </a: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Руководитель доцент ИМКТ </a:t>
            </a:r>
            <a:r>
              <a:rPr lang="ru-RU" sz="1200" dirty="0" err="1">
                <a:solidFill>
                  <a:schemeClr val="tx1"/>
                </a:solidFill>
                <a:latin typeface="+mn-lt"/>
              </a:rPr>
              <a:t>Кленин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 Александр Сергеевич</a:t>
            </a:r>
            <a:endParaRPr sz="1200" dirty="0">
              <a:solidFill>
                <a:schemeClr val="tx1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ADF4E-B759-BA74-1381-A81559A14633}"/>
              </a:ext>
            </a:extLst>
          </p:cNvPr>
          <p:cNvSpPr txBox="1"/>
          <p:nvPr/>
        </p:nvSpPr>
        <p:spPr>
          <a:xfrm>
            <a:off x="2318932" y="163250"/>
            <a:ext cx="450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Дальневосточный Федеральный Университет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8DB34-66D0-1899-74BF-296E1A2C71F2}"/>
              </a:ext>
            </a:extLst>
          </p:cNvPr>
          <p:cNvSpPr txBox="1"/>
          <p:nvPr/>
        </p:nvSpPr>
        <p:spPr>
          <a:xfrm>
            <a:off x="2318933" y="1720769"/>
            <a:ext cx="450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+mn-lt"/>
              </a:rPr>
              <a:t>Алгоритмы и структуры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33070-5CF9-12CF-84D7-C32B71A047C4}"/>
              </a:ext>
            </a:extLst>
          </p:cNvPr>
          <p:cNvSpPr txBox="1"/>
          <p:nvPr/>
        </p:nvSpPr>
        <p:spPr>
          <a:xfrm>
            <a:off x="4267196" y="4740392"/>
            <a:ext cx="60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Montserrat" panose="00000500000000000000" pitchFamily="2" charset="-52"/>
              </a:rPr>
              <a:t>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BA223-5B61-9230-48E3-98F0B8D8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Тестирование и анализ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765870-FC1F-375E-DE62-59C5147776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6486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86E9DD-06CA-FE9C-7870-9B0F194C0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78BE16-3D0A-4B5D-DF3D-A736BB669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881062"/>
            <a:ext cx="56959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75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AECA4E-1A01-4D02-8F95-75DDB46DB6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4628E7-95B3-AE43-AB08-5493F5AEF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900112"/>
            <a:ext cx="56769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7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 dirty="0">
                <a:latin typeface="+mj-lt"/>
                <a:ea typeface="Courier New"/>
                <a:cs typeface="Courier New"/>
                <a:sym typeface="Courier New"/>
              </a:rPr>
              <a:t>Заключение</a:t>
            </a:r>
            <a:endParaRPr sz="3020"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700088" y="1152475"/>
            <a:ext cx="813221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ScapeGoat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 Tree</a:t>
            </a: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: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Изучен по литературным источникам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Изложен в удобной для понимания форме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Реализованы все операции в дереве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Исследована производительность на разных входных данных</a:t>
            </a:r>
            <a:endParaRPr sz="2000" dirty="0">
              <a:solidFill>
                <a:schemeClr val="tx1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7F9AB56-9ACD-5E94-5916-D57AC074AA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 dirty="0">
                <a:latin typeface="+mj-lt"/>
                <a:ea typeface="Courier New"/>
                <a:cs typeface="Courier New"/>
                <a:sym typeface="Courier New"/>
              </a:rPr>
              <a:t>Постановка задачи</a:t>
            </a:r>
            <a:endParaRPr sz="3020"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256725" y="1140300"/>
            <a:ext cx="5397991" cy="3558175"/>
          </a:xfrm>
          <a:prstGeom prst="rect">
            <a:avLst/>
          </a:prstGeom>
        </p:spPr>
        <p:txBody>
          <a:bodyPr spcFirstLastPara="1" wrap="square" lIns="91425" tIns="91425" rIns="72000" bIns="91425" anchor="t" anchorCtr="0">
            <a:normAutofit/>
          </a:bodyPr>
          <a:lstStyle/>
          <a:p>
            <a:pPr marL="457200" lvl="0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Изучить алгоритм ScapeGoat Tree и описать его в форме научного доклада</a:t>
            </a:r>
            <a:endParaRPr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Реализовать алгоритм</a:t>
            </a:r>
            <a:endParaRPr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457200" lvl="0" indent="-360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Написать тесты для анализа производительности алгоритма</a:t>
            </a:r>
            <a:endParaRPr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Загрузить результаты работ на GitHub</a:t>
            </a:r>
            <a:endParaRPr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900"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31" y="1392105"/>
            <a:ext cx="2866994" cy="28967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AC47EB-A174-39B4-966F-95D736E5B7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376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+mj-lt"/>
                <a:ea typeface="Courier New"/>
                <a:cs typeface="Courier New"/>
                <a:sym typeface="Courier New"/>
              </a:rPr>
              <a:t>Авторство и история</a:t>
            </a:r>
            <a:endParaRPr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532185" y="1299310"/>
            <a:ext cx="5940273" cy="3291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just" rtl="0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Изобретен Арне Андерссоном </a:t>
            </a:r>
            <a:r>
              <a:rPr lang="en-US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(</a:t>
            </a: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1989</a:t>
            </a:r>
            <a:r>
              <a:rPr lang="en-US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)</a:t>
            </a:r>
            <a:endParaRPr lang="ru-RU"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914400" lvl="0" indent="0" algn="just" rtl="0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endParaRPr lang="en-US"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914400" lvl="0" indent="0" algn="just" rtl="0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Изобретен заново Игалом Гальперином и Рональдом Л. Ривестом(1993)</a:t>
            </a:r>
            <a:endParaRPr sz="2000" dirty="0">
              <a:latin typeface="+mn-l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700" y="1022192"/>
            <a:ext cx="2736300" cy="3641025"/>
          </a:xfrm>
          <a:prstGeom prst="rect">
            <a:avLst/>
          </a:prstGeom>
        </p:spPr>
      </p:pic>
      <p:sp>
        <p:nvSpPr>
          <p:cNvPr id="71" name="Google Shape;71;p15"/>
          <p:cNvSpPr txBox="1"/>
          <p:nvPr/>
        </p:nvSpPr>
        <p:spPr>
          <a:xfrm>
            <a:off x="3180269" y="3851675"/>
            <a:ext cx="159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+mn-lt"/>
                <a:ea typeface="Montserrat ExtraLight"/>
                <a:cs typeface="Montserrat ExtraLight"/>
                <a:sym typeface="Montserrat ExtraLight"/>
              </a:rPr>
              <a:t>Арне Андерссон</a:t>
            </a:r>
            <a:endParaRPr sz="1800" dirty="0">
              <a:latin typeface="+mn-l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DA3347-5F4E-18D2-2951-81B8C52E71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E6D43-8C14-B260-B820-0C89EF8F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2500" b="0" i="0" u="none" strike="noStrike" dirty="0">
                <a:solidFill>
                  <a:srgbClr val="000000"/>
                </a:solidFill>
                <a:effectLst/>
                <a:latin typeface="+mj-lt"/>
              </a:rPr>
              <a:t>Пример деревьев с разным коэффициентом a</a:t>
            </a:r>
            <a:endParaRPr lang="ru-RU" sz="2500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6C5F71-0727-E320-76D6-24955673DF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F86B08-0D7C-0A1F-C0B6-A97ABEB5F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5" y="1071894"/>
            <a:ext cx="3671207" cy="18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AFCE18-12AD-2B64-B086-A3425BCE1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731" y="1005856"/>
            <a:ext cx="3095727" cy="197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41DADDC-D18C-206B-3F4F-C2702B08B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79" y="2913536"/>
            <a:ext cx="3747665" cy="205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D5A229-4CE5-D13C-B9AC-7B3658C20BC5}"/>
              </a:ext>
            </a:extLst>
          </p:cNvPr>
          <p:cNvSpPr txBox="1"/>
          <p:nvPr/>
        </p:nvSpPr>
        <p:spPr>
          <a:xfrm>
            <a:off x="1159328" y="2371695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= 0,6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1272A-648A-2621-7652-89CA4C4FE307}"/>
              </a:ext>
            </a:extLst>
          </p:cNvPr>
          <p:cNvSpPr txBox="1"/>
          <p:nvPr/>
        </p:nvSpPr>
        <p:spPr>
          <a:xfrm>
            <a:off x="3663370" y="4355068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= 0,57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7FB1A-6567-D0B7-9E7C-8EAE7F14371B}"/>
              </a:ext>
            </a:extLst>
          </p:cNvPr>
          <p:cNvSpPr txBox="1"/>
          <p:nvPr/>
        </p:nvSpPr>
        <p:spPr>
          <a:xfrm>
            <a:off x="5376731" y="265931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= 0,55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823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A4BCBF07-E9C9-64D8-05F7-1165DF583572}"/>
              </a:ext>
            </a:extLst>
          </p:cNvPr>
          <p:cNvCxnSpPr>
            <a:stCxn id="15" idx="4"/>
            <a:endCxn id="63" idx="0"/>
          </p:cNvCxnSpPr>
          <p:nvPr/>
        </p:nvCxnSpPr>
        <p:spPr>
          <a:xfrm>
            <a:off x="1543052" y="4365062"/>
            <a:ext cx="356402" cy="191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03A5C2D-98AF-6714-99EF-18190E5A176D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903052" y="2256659"/>
            <a:ext cx="362222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CCCA231B-8E6E-E632-1286-E0011DA7A38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2870327" y="2256659"/>
            <a:ext cx="360000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8315F778-D709-74DA-4694-9C4EDAA15942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1363052" y="2776305"/>
            <a:ext cx="540000" cy="168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1B3BB5A5-95F4-93FD-F7EC-F072F6EFCB13}"/>
              </a:ext>
            </a:extLst>
          </p:cNvPr>
          <p:cNvCxnSpPr>
            <a:stCxn id="9" idx="4"/>
            <a:endCxn id="12" idx="0"/>
          </p:cNvCxnSpPr>
          <p:nvPr/>
        </p:nvCxnSpPr>
        <p:spPr>
          <a:xfrm flipH="1">
            <a:off x="868052" y="3304675"/>
            <a:ext cx="495000" cy="170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DBC9A931-4B0B-A727-0900-1DEB25364AC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1363052" y="3304675"/>
            <a:ext cx="450000" cy="170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13DACBE-529D-D842-4224-D06F0470EE30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491700" y="3835239"/>
            <a:ext cx="376352" cy="169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0B1093CD-5F4B-91AB-E1F0-046FF05BE58B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1543052" y="3835239"/>
            <a:ext cx="270000" cy="169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F738E08-81B4-7B78-610E-D4F37EA6FCAD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2566015" y="1674450"/>
            <a:ext cx="304312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28FFA5D9-F1CD-361D-0F43-B592F34EDC08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265274" y="1674450"/>
            <a:ext cx="300741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A2899-AD43-48AC-9DBF-D08C0343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>
                <a:latin typeface="+mj-lt"/>
                <a:cs typeface="Courier New" panose="02070309020205020404" pitchFamily="49" charset="0"/>
              </a:rPr>
              <a:t>Перебалансировка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 дерева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F97FD7-5D40-F57B-790C-79906110BC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3F37B59-041B-5B87-116E-3E0F66286721}"/>
              </a:ext>
            </a:extLst>
          </p:cNvPr>
          <p:cNvSpPr/>
          <p:nvPr/>
        </p:nvSpPr>
        <p:spPr>
          <a:xfrm>
            <a:off x="2386015" y="131445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A8DD20D-CF1D-2C36-2BC7-4BB2F587FF5F}"/>
              </a:ext>
            </a:extLst>
          </p:cNvPr>
          <p:cNvSpPr/>
          <p:nvPr/>
        </p:nvSpPr>
        <p:spPr>
          <a:xfrm>
            <a:off x="2085274" y="189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F3A2ECF-D501-DE77-996C-4F5D27FB83D4}"/>
              </a:ext>
            </a:extLst>
          </p:cNvPr>
          <p:cNvSpPr/>
          <p:nvPr/>
        </p:nvSpPr>
        <p:spPr>
          <a:xfrm>
            <a:off x="2690327" y="189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A0EC273-DCC3-F299-AFDF-298619B82010}"/>
              </a:ext>
            </a:extLst>
          </p:cNvPr>
          <p:cNvSpPr/>
          <p:nvPr/>
        </p:nvSpPr>
        <p:spPr>
          <a:xfrm>
            <a:off x="1723052" y="241630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8E62B0-F70B-43CB-2883-DE6CB6566715}"/>
              </a:ext>
            </a:extLst>
          </p:cNvPr>
          <p:cNvSpPr/>
          <p:nvPr/>
        </p:nvSpPr>
        <p:spPr>
          <a:xfrm>
            <a:off x="1183052" y="294467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1FCD2CF-0A03-02EA-F4DC-7E838EED47EB}"/>
              </a:ext>
            </a:extLst>
          </p:cNvPr>
          <p:cNvSpPr/>
          <p:nvPr/>
        </p:nvSpPr>
        <p:spPr>
          <a:xfrm>
            <a:off x="3050327" y="241630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EDBDDD7-EBA1-420D-0614-09FBAA2C318F}"/>
              </a:ext>
            </a:extLst>
          </p:cNvPr>
          <p:cNvSpPr/>
          <p:nvPr/>
        </p:nvSpPr>
        <p:spPr>
          <a:xfrm>
            <a:off x="1633052" y="347523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C4DECB0-374F-A9AA-CB38-C77624FB0243}"/>
              </a:ext>
            </a:extLst>
          </p:cNvPr>
          <p:cNvSpPr/>
          <p:nvPr/>
        </p:nvSpPr>
        <p:spPr>
          <a:xfrm>
            <a:off x="688052" y="347523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E07FA76-86E0-6823-F511-9F59E7FE7083}"/>
              </a:ext>
            </a:extLst>
          </p:cNvPr>
          <p:cNvSpPr/>
          <p:nvPr/>
        </p:nvSpPr>
        <p:spPr>
          <a:xfrm>
            <a:off x="311700" y="400506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697B8B8-BAB0-BC9D-270E-09C709305DFF}"/>
              </a:ext>
            </a:extLst>
          </p:cNvPr>
          <p:cNvSpPr/>
          <p:nvPr/>
        </p:nvSpPr>
        <p:spPr>
          <a:xfrm>
            <a:off x="1363052" y="400506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5510EFB-690E-14DD-5316-7DB4A51F2845}"/>
              </a:ext>
            </a:extLst>
          </p:cNvPr>
          <p:cNvSpPr/>
          <p:nvPr/>
        </p:nvSpPr>
        <p:spPr>
          <a:xfrm>
            <a:off x="1719454" y="4556547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F1CEA9-E94E-A449-34C3-740A1A241B70}"/>
              </a:ext>
            </a:extLst>
          </p:cNvPr>
          <p:cNvSpPr txBox="1"/>
          <p:nvPr/>
        </p:nvSpPr>
        <p:spPr>
          <a:xfrm>
            <a:off x="1693691" y="4592831"/>
            <a:ext cx="452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3,5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4166208-A435-6BEC-D6D2-744331EE1E39}"/>
              </a:ext>
            </a:extLst>
          </p:cNvPr>
          <p:cNvCxnSpPr>
            <a:cxnSpLocks/>
          </p:cNvCxnSpPr>
          <p:nvPr/>
        </p:nvCxnSpPr>
        <p:spPr>
          <a:xfrm>
            <a:off x="3857625" y="3061787"/>
            <a:ext cx="714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37D1DAE-E9D8-43D5-13AF-CED7D5E18345}"/>
              </a:ext>
            </a:extLst>
          </p:cNvPr>
          <p:cNvCxnSpPr>
            <a:cxnSpLocks/>
            <a:stCxn id="87" idx="4"/>
            <a:endCxn id="91" idx="0"/>
          </p:cNvCxnSpPr>
          <p:nvPr/>
        </p:nvCxnSpPr>
        <p:spPr>
          <a:xfrm flipH="1">
            <a:off x="6605721" y="3134198"/>
            <a:ext cx="8541" cy="255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6FAE679-6580-80E6-C75D-5468EF5A0319}"/>
              </a:ext>
            </a:extLst>
          </p:cNvPr>
          <p:cNvCxnSpPr>
            <a:cxnSpLocks/>
            <a:stCxn id="82" idx="4"/>
            <a:endCxn id="84" idx="0"/>
          </p:cNvCxnSpPr>
          <p:nvPr/>
        </p:nvCxnSpPr>
        <p:spPr>
          <a:xfrm flipH="1">
            <a:off x="6245721" y="2097013"/>
            <a:ext cx="362222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B881EF09-5B6C-E74B-802D-2E13A8FF3DB8}"/>
              </a:ext>
            </a:extLst>
          </p:cNvPr>
          <p:cNvCxnSpPr>
            <a:stCxn id="83" idx="4"/>
            <a:endCxn id="86" idx="0"/>
          </p:cNvCxnSpPr>
          <p:nvPr/>
        </p:nvCxnSpPr>
        <p:spPr>
          <a:xfrm>
            <a:off x="7212996" y="2097013"/>
            <a:ext cx="360000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B8A26DF0-948D-5D2B-95B1-5E335A6AA2DC}"/>
              </a:ext>
            </a:extLst>
          </p:cNvPr>
          <p:cNvCxnSpPr>
            <a:stCxn id="84" idx="4"/>
            <a:endCxn id="85" idx="0"/>
          </p:cNvCxnSpPr>
          <p:nvPr/>
        </p:nvCxnSpPr>
        <p:spPr>
          <a:xfrm flipH="1">
            <a:off x="5882123" y="2616659"/>
            <a:ext cx="363598" cy="157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386A1251-17F2-E5F1-74CE-BDEBF22EE7FB}"/>
              </a:ext>
            </a:extLst>
          </p:cNvPr>
          <p:cNvCxnSpPr>
            <a:stCxn id="85" idx="4"/>
            <a:endCxn id="88" idx="0"/>
          </p:cNvCxnSpPr>
          <p:nvPr/>
        </p:nvCxnSpPr>
        <p:spPr>
          <a:xfrm flipH="1">
            <a:off x="5243582" y="3134198"/>
            <a:ext cx="638541" cy="240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69328043-8650-8383-734F-EDF99DF6F4BE}"/>
              </a:ext>
            </a:extLst>
          </p:cNvPr>
          <p:cNvCxnSpPr>
            <a:cxnSpLocks/>
            <a:stCxn id="84" idx="4"/>
            <a:endCxn id="87" idx="0"/>
          </p:cNvCxnSpPr>
          <p:nvPr/>
        </p:nvCxnSpPr>
        <p:spPr>
          <a:xfrm>
            <a:off x="6245721" y="2616659"/>
            <a:ext cx="368541" cy="157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F95CCD8B-DDBD-6447-D0A1-CD9D5B5239D6}"/>
              </a:ext>
            </a:extLst>
          </p:cNvPr>
          <p:cNvCxnSpPr>
            <a:cxnSpLocks/>
            <a:stCxn id="85" idx="4"/>
            <a:endCxn id="89" idx="0"/>
          </p:cNvCxnSpPr>
          <p:nvPr/>
        </p:nvCxnSpPr>
        <p:spPr>
          <a:xfrm>
            <a:off x="5882123" y="3134198"/>
            <a:ext cx="90000" cy="240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85E191F5-D744-3099-CF64-715621979A82}"/>
              </a:ext>
            </a:extLst>
          </p:cNvPr>
          <p:cNvCxnSpPr>
            <a:stCxn id="87" idx="4"/>
            <a:endCxn id="90" idx="0"/>
          </p:cNvCxnSpPr>
          <p:nvPr/>
        </p:nvCxnSpPr>
        <p:spPr>
          <a:xfrm>
            <a:off x="6614262" y="3134198"/>
            <a:ext cx="716686" cy="240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4C9877AD-152F-8200-4875-5823CA888129}"/>
              </a:ext>
            </a:extLst>
          </p:cNvPr>
          <p:cNvCxnSpPr>
            <a:cxnSpLocks/>
            <a:stCxn id="81" idx="4"/>
            <a:endCxn id="83" idx="0"/>
          </p:cNvCxnSpPr>
          <p:nvPr/>
        </p:nvCxnSpPr>
        <p:spPr>
          <a:xfrm>
            <a:off x="6908684" y="1514804"/>
            <a:ext cx="304312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A203DADD-8914-5972-0D4F-CB384E86A0E9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 flipH="1">
            <a:off x="6607943" y="1514804"/>
            <a:ext cx="300741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Овал 80">
            <a:extLst>
              <a:ext uri="{FF2B5EF4-FFF2-40B4-BE49-F238E27FC236}">
                <a16:creationId xmlns:a16="http://schemas.microsoft.com/office/drawing/2014/main" id="{A8DE9F57-E84F-DEF6-BF74-D6B5543454F7}"/>
              </a:ext>
            </a:extLst>
          </p:cNvPr>
          <p:cNvSpPr/>
          <p:nvPr/>
        </p:nvSpPr>
        <p:spPr>
          <a:xfrm>
            <a:off x="6728684" y="1154804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BA54D4F1-BDAD-03F2-3B99-6553330F6249}"/>
              </a:ext>
            </a:extLst>
          </p:cNvPr>
          <p:cNvSpPr/>
          <p:nvPr/>
        </p:nvSpPr>
        <p:spPr>
          <a:xfrm>
            <a:off x="6427943" y="1737013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A6350E2C-B270-A935-955F-8F1D04ACA65C}"/>
              </a:ext>
            </a:extLst>
          </p:cNvPr>
          <p:cNvSpPr/>
          <p:nvPr/>
        </p:nvSpPr>
        <p:spPr>
          <a:xfrm>
            <a:off x="7032996" y="1737013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9C2B49C5-0136-FEDE-77BC-4F5ADC27894C}"/>
              </a:ext>
            </a:extLst>
          </p:cNvPr>
          <p:cNvSpPr/>
          <p:nvPr/>
        </p:nvSpPr>
        <p:spPr>
          <a:xfrm>
            <a:off x="6065721" y="225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8572F828-8DA4-1D85-4A00-A23F507C42D3}"/>
              </a:ext>
            </a:extLst>
          </p:cNvPr>
          <p:cNvSpPr/>
          <p:nvPr/>
        </p:nvSpPr>
        <p:spPr>
          <a:xfrm>
            <a:off x="5702123" y="2774198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34B31326-4C99-9D73-F6B1-6B219BEA00C2}"/>
              </a:ext>
            </a:extLst>
          </p:cNvPr>
          <p:cNvSpPr/>
          <p:nvPr/>
        </p:nvSpPr>
        <p:spPr>
          <a:xfrm>
            <a:off x="7392996" y="225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96DEEAF6-8E83-7778-0C61-388A7FE5D34C}"/>
              </a:ext>
            </a:extLst>
          </p:cNvPr>
          <p:cNvSpPr/>
          <p:nvPr/>
        </p:nvSpPr>
        <p:spPr>
          <a:xfrm>
            <a:off x="6434262" y="2774198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2CA00593-8AF4-6E2F-E1F6-61206727AC1B}"/>
              </a:ext>
            </a:extLst>
          </p:cNvPr>
          <p:cNvSpPr/>
          <p:nvPr/>
        </p:nvSpPr>
        <p:spPr>
          <a:xfrm>
            <a:off x="5063582" y="337448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8AAD61DB-287E-0B4B-F459-E28323813885}"/>
              </a:ext>
            </a:extLst>
          </p:cNvPr>
          <p:cNvSpPr/>
          <p:nvPr/>
        </p:nvSpPr>
        <p:spPr>
          <a:xfrm>
            <a:off x="5792123" y="337448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9372A71E-3A44-8369-2705-4E056BB56BC0}"/>
              </a:ext>
            </a:extLst>
          </p:cNvPr>
          <p:cNvSpPr/>
          <p:nvPr/>
        </p:nvSpPr>
        <p:spPr>
          <a:xfrm>
            <a:off x="7150948" y="337448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E4E2CF99-8CAB-8DDF-A34B-AFE1E7FB8ACF}"/>
              </a:ext>
            </a:extLst>
          </p:cNvPr>
          <p:cNvSpPr/>
          <p:nvPr/>
        </p:nvSpPr>
        <p:spPr>
          <a:xfrm>
            <a:off x="6425721" y="3389957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E5382B-272D-4461-722F-BC739881A2E9}"/>
              </a:ext>
            </a:extLst>
          </p:cNvPr>
          <p:cNvSpPr txBox="1"/>
          <p:nvPr/>
        </p:nvSpPr>
        <p:spPr>
          <a:xfrm>
            <a:off x="6388151" y="3416068"/>
            <a:ext cx="452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3,5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E300D14-1348-512A-DB14-2FD00A4C1F38}"/>
              </a:ext>
            </a:extLst>
          </p:cNvPr>
          <p:cNvSpPr txBox="1"/>
          <p:nvPr/>
        </p:nvSpPr>
        <p:spPr>
          <a:xfrm>
            <a:off x="2164578" y="3414640"/>
            <a:ext cx="2084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2/3 -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ru-RU" dirty="0">
                <a:solidFill>
                  <a:srgbClr val="C00000"/>
                </a:solidFill>
              </a:rPr>
              <a:t>  Не Козёл Отпущения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D6B9A7B-B019-515B-8F7A-EF70EEDEBE38}"/>
              </a:ext>
            </a:extLst>
          </p:cNvPr>
          <p:cNvSpPr txBox="1"/>
          <p:nvPr/>
        </p:nvSpPr>
        <p:spPr>
          <a:xfrm>
            <a:off x="1873930" y="4036904"/>
            <a:ext cx="199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½ -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ru-RU" dirty="0">
                <a:solidFill>
                  <a:srgbClr val="C00000"/>
                </a:solidFill>
              </a:rPr>
              <a:t>  Не Козёл Отпущения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EC7BDFE-3F1E-1202-58E6-3EA699CC0053}"/>
              </a:ext>
            </a:extLst>
          </p:cNvPr>
          <p:cNvSpPr txBox="1"/>
          <p:nvPr/>
        </p:nvSpPr>
        <p:spPr>
          <a:xfrm>
            <a:off x="1719454" y="2843035"/>
            <a:ext cx="2084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3/6 -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ru-RU" dirty="0">
                <a:solidFill>
                  <a:srgbClr val="C00000"/>
                </a:solidFill>
              </a:rPr>
              <a:t>  Не Козёл Отпущения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C56E609-7900-B5C5-0AEE-308EB274150A}"/>
              </a:ext>
            </a:extLst>
          </p:cNvPr>
          <p:cNvSpPr txBox="1"/>
          <p:nvPr/>
        </p:nvSpPr>
        <p:spPr>
          <a:xfrm>
            <a:off x="114882" y="1602907"/>
            <a:ext cx="160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6/7</a:t>
            </a:r>
            <a:r>
              <a:rPr lang="en-US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 &gt; 2/3</a:t>
            </a:r>
            <a:r>
              <a:rPr lang="ru-RU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  -</a:t>
            </a:r>
            <a:r>
              <a:rPr lang="en-US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&gt;</a:t>
            </a:r>
            <a:r>
              <a:rPr lang="ru-RU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 Козёл Отпущения</a:t>
            </a: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658BDF1C-EC3E-DA06-5A97-2A424BFB79B2}"/>
              </a:ext>
            </a:extLst>
          </p:cNvPr>
          <p:cNvCxnSpPr>
            <a:cxnSpLocks/>
            <a:stCxn id="118" idx="2"/>
            <a:endCxn id="8" idx="2"/>
          </p:cNvCxnSpPr>
          <p:nvPr/>
        </p:nvCxnSpPr>
        <p:spPr>
          <a:xfrm>
            <a:off x="918967" y="2341571"/>
            <a:ext cx="804085" cy="2547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40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B40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114" grpId="0"/>
      <p:bldP spid="115" grpId="0"/>
      <p:bldP spid="116" grpId="0"/>
      <p:bldP spid="117" grpId="0"/>
      <p:bldP spid="1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A574B-1889-6856-5E2D-1DE463C4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6187AB-AA2E-3179-5661-AFBD96FC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29705"/>
            <a:ext cx="3440664" cy="2550319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Search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(root, k):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root = null or </a:t>
            </a:r>
            <a:r>
              <a:rPr lang="en-US" sz="12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root.key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k: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</a:t>
            </a:r>
            <a:r>
              <a:rPr lang="en-US" sz="12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return 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root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else if 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Gungsuh" panose="02030600000101010101" pitchFamily="18" charset="-127"/>
              </a:rPr>
              <a:t>k ≤ </a:t>
            </a:r>
            <a:r>
              <a:rPr lang="en-US" sz="12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Gungsuh" panose="02030600000101010101" pitchFamily="18" charset="-127"/>
              </a:rPr>
              <a:t>root.left.key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Gungsuh" panose="02030600000101010101" pitchFamily="18" charset="-127"/>
              </a:rPr>
              <a:t>: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</a:t>
            </a:r>
            <a:r>
              <a:rPr lang="en-US" sz="12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return 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Search(</a:t>
            </a:r>
            <a:r>
              <a:rPr lang="en-US" sz="12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root.left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k)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</a:t>
            </a:r>
            <a:r>
              <a:rPr lang="en-US" sz="12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return 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Search(</a:t>
            </a:r>
            <a:r>
              <a:rPr lang="en-US" sz="12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root.right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k)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1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B29ABE-1E87-294C-2A53-D00BDD9F21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5011-BDB5-E361-BA12-F81EB5E1F681}"/>
              </a:ext>
            </a:extLst>
          </p:cNvPr>
          <p:cNvSpPr txBox="1"/>
          <p:nvPr/>
        </p:nvSpPr>
        <p:spPr>
          <a:xfrm>
            <a:off x="4800570" y="2327489"/>
            <a:ext cx="3671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Алгоритм поиска реализован</a:t>
            </a:r>
            <a:r>
              <a:rPr lang="en-US" sz="2400" dirty="0"/>
              <a:t> </a:t>
            </a:r>
            <a:r>
              <a:rPr lang="ru-RU" sz="2400" dirty="0"/>
              <a:t>как и в других бинарных деревьях.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E174C-CDC6-56D9-8A12-A35A98F2474F}"/>
              </a:ext>
            </a:extLst>
          </p:cNvPr>
          <p:cNvSpPr txBox="1"/>
          <p:nvPr/>
        </p:nvSpPr>
        <p:spPr>
          <a:xfrm>
            <a:off x="685800" y="1310019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/>
              <a:t>На вход подаётся число </a:t>
            </a:r>
            <a:r>
              <a:rPr lang="en-US" sz="1600" i="1" dirty="0"/>
              <a:t>k: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138687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E7673-D5A1-5B8E-E3BC-0674B872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Козла Отпущения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5A95E0-18D1-F851-70AC-945EC0432B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17CE3F2-9D70-F0AC-3D10-D1F55CD24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5484" y="1870975"/>
            <a:ext cx="3996607" cy="193899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FindScapegoat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(n):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height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n.parent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height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height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+ 1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 +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n.sibling.size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height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 ⌊log1/α(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)⌋: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n.parent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n.parent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E27BB-310A-EA9E-874F-3199DA1D203B}"/>
              </a:ext>
            </a:extLst>
          </p:cNvPr>
          <p:cNvSpPr txBox="1"/>
          <p:nvPr/>
        </p:nvSpPr>
        <p:spPr>
          <a:xfrm>
            <a:off x="4856528" y="2099858"/>
            <a:ext cx="3510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Начинаем поиск от вставленного 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170988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EEF0E-4347-A88D-6BC7-9493229F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Вставка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D58166-D8B2-D431-FD01-BE43BEE7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850" y="1667026"/>
            <a:ext cx="4760363" cy="2748013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3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Insert</a:t>
            </a: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(k):</a:t>
            </a:r>
            <a:endParaRPr lang="ru-RU" sz="13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height = </a:t>
            </a:r>
            <a:r>
              <a:rPr lang="en-US" sz="1300" b="1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InsertKey</a:t>
            </a: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(k)</a:t>
            </a:r>
            <a:endParaRPr lang="ru-RU" sz="13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3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</a:t>
            </a: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Gungsuh" panose="02030600000101010101" pitchFamily="18" charset="-127"/>
              </a:rPr>
              <a:t> height = −1:</a:t>
            </a:r>
            <a:endParaRPr lang="ru-RU" sz="13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</a:t>
            </a:r>
            <a:r>
              <a:rPr lang="en-US" sz="13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return</a:t>
            </a: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false;</a:t>
            </a:r>
            <a:endParaRPr lang="ru-RU" sz="13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3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else if</a:t>
            </a: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height &gt; </a:t>
            </a:r>
            <a:r>
              <a:rPr lang="en-US" sz="13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T.h</a:t>
            </a:r>
            <a:r>
              <a:rPr lang="ru-RU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α</a:t>
            </a: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</a:t>
            </a:r>
            <a:endParaRPr lang="ru-RU" sz="13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scapegoat = </a:t>
            </a:r>
            <a:r>
              <a:rPr lang="en-US" sz="1300" b="1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FindScapegoat</a:t>
            </a: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(Search(</a:t>
            </a:r>
            <a:r>
              <a:rPr lang="en-US" sz="13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T.root</a:t>
            </a: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k))</a:t>
            </a:r>
            <a:endParaRPr lang="ru-RU" sz="13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</a:t>
            </a:r>
            <a:r>
              <a:rPr lang="en-US" sz="1300" b="1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RebuildTree</a:t>
            </a: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3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n.size</a:t>
            </a: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(), scapegoat)</a:t>
            </a:r>
            <a:endParaRPr lang="ru-RU" sz="13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3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return</a:t>
            </a: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true</a:t>
            </a:r>
            <a:endParaRPr lang="ru-RU" sz="13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5536A6-CAC2-8D31-F4CC-F9C99D28E7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53535-79B6-69F8-CF9B-EFBC68DC9FF2}"/>
              </a:ext>
            </a:extLst>
          </p:cNvPr>
          <p:cNvSpPr txBox="1"/>
          <p:nvPr/>
        </p:nvSpPr>
        <p:spPr>
          <a:xfrm>
            <a:off x="875383" y="1143806"/>
            <a:ext cx="3196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solidFill>
                  <a:srgbClr val="222222"/>
                </a:solidFill>
                <a:latin typeface="+mn-lt"/>
                <a:ea typeface="Courier New" panose="02070309020205020404" pitchFamily="49" charset="0"/>
              </a:rPr>
              <a:t>На вход подаётся число </a:t>
            </a:r>
            <a:r>
              <a:rPr lang="en-US" sz="1600" i="1" dirty="0">
                <a:solidFill>
                  <a:srgbClr val="222222"/>
                </a:solidFill>
                <a:latin typeface="+mn-lt"/>
                <a:ea typeface="Courier New" panose="02070309020205020404" pitchFamily="49" charset="0"/>
              </a:rPr>
              <a:t>k: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1DE3E-1533-47B3-E191-0C704206A816}"/>
              </a:ext>
            </a:extLst>
          </p:cNvPr>
          <p:cNvSpPr txBox="1"/>
          <p:nvPr/>
        </p:nvSpPr>
        <p:spPr>
          <a:xfrm>
            <a:off x="5634896" y="2083379"/>
            <a:ext cx="3197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Проверяем баланс, при необходимости вызываем операцию </a:t>
            </a:r>
            <a:r>
              <a:rPr lang="ru-RU" sz="2400" dirty="0" err="1"/>
              <a:t>перебалансировки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79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14E1C-0FAF-0606-AF5E-989BF7F3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B5AA86-05AC-00ED-4438-4AC161581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913" y="1750219"/>
            <a:ext cx="3503063" cy="1907381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Delete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(k): 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deleted = </a:t>
            </a:r>
            <a:r>
              <a:rPr lang="en-US" sz="1200" b="1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DeleteKey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(k)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deleted: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</a:t>
            </a:r>
            <a:r>
              <a:rPr lang="en-US" sz="12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T.size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&lt; (T.</a:t>
            </a:r>
            <a:r>
              <a:rPr lang="ru-RU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α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· </a:t>
            </a:r>
            <a:r>
              <a:rPr lang="en-US" sz="12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T.maxSize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):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RebuildTree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T.size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T.root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D10139-E05D-F758-CD8A-6BBDF1FF23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54F69-17FD-E174-3F59-75C6EE7910C3}"/>
              </a:ext>
            </a:extLst>
          </p:cNvPr>
          <p:cNvSpPr txBox="1"/>
          <p:nvPr/>
        </p:nvSpPr>
        <p:spPr>
          <a:xfrm>
            <a:off x="868913" y="118630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rgbClr val="222222"/>
                </a:solidFill>
                <a:latin typeface="+mn-lt"/>
                <a:ea typeface="Courier New" panose="02070309020205020404" pitchFamily="49" charset="0"/>
              </a:rPr>
              <a:t>На вход подаётся число </a:t>
            </a:r>
            <a:r>
              <a:rPr lang="en-US" sz="1600" i="1" dirty="0">
                <a:solidFill>
                  <a:srgbClr val="222222"/>
                </a:solidFill>
                <a:latin typeface="+mn-lt"/>
                <a:ea typeface="Courier New" panose="02070309020205020404" pitchFamily="49" charset="0"/>
              </a:rPr>
              <a:t>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0305D-E200-9362-FA14-38833ED9F3DD}"/>
              </a:ext>
            </a:extLst>
          </p:cNvPr>
          <p:cNvSpPr txBox="1"/>
          <p:nvPr/>
        </p:nvSpPr>
        <p:spPr>
          <a:xfrm>
            <a:off x="5072184" y="1693434"/>
            <a:ext cx="2274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Действуем как и при вставке.</a:t>
            </a:r>
          </a:p>
        </p:txBody>
      </p:sp>
    </p:spTree>
    <p:extLst>
      <p:ext uri="{BB962C8B-B14F-4D97-AF65-F5344CB8AC3E}">
        <p14:creationId xmlns:p14="http://schemas.microsoft.com/office/powerpoint/2010/main" val="15589464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452</Words>
  <Application>Microsoft Office PowerPoint</Application>
  <PresentationFormat>Экран (16:9)</PresentationFormat>
  <Paragraphs>108</Paragraphs>
  <Slides>13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Courier New</vt:lpstr>
      <vt:lpstr>Montserrat Light</vt:lpstr>
      <vt:lpstr>Montserrat</vt:lpstr>
      <vt:lpstr>Times New Roman</vt:lpstr>
      <vt:lpstr>Arial</vt:lpstr>
      <vt:lpstr>Simple Light</vt:lpstr>
      <vt:lpstr>ScapeGoat Three</vt:lpstr>
      <vt:lpstr>Постановка задачи</vt:lpstr>
      <vt:lpstr>Авторство и история</vt:lpstr>
      <vt:lpstr>Пример деревьев с разным коэффициентом a</vt:lpstr>
      <vt:lpstr>Перебалансировка дерева</vt:lpstr>
      <vt:lpstr>Поиск</vt:lpstr>
      <vt:lpstr>Поиск Козла Отпущения</vt:lpstr>
      <vt:lpstr>Вставка </vt:lpstr>
      <vt:lpstr>Удаление</vt:lpstr>
      <vt:lpstr>Тестирование и анализ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ScapeGoat Three</dc:title>
  <cp:lastModifiedBy>Филончикова Анна Сергеевна</cp:lastModifiedBy>
  <cp:revision>14</cp:revision>
  <dcterms:modified xsi:type="dcterms:W3CDTF">2023-02-12T23:38:02Z</dcterms:modified>
</cp:coreProperties>
</file>