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5" r:id="rId6"/>
    <p:sldId id="260" r:id="rId7"/>
    <p:sldId id="263" r:id="rId8"/>
    <p:sldId id="264" r:id="rId9"/>
  </p:sldIdLst>
  <p:sldSz cx="9144000" cy="5143500" type="screen16x9"/>
  <p:notesSz cx="6858000" cy="9144000"/>
  <p:embeddedFontLst>
    <p:embeddedFont>
      <p:font typeface="Montserrat" panose="00000500000000000000" pitchFamily="2" charset="-52"/>
      <p:regular r:id="rId11"/>
      <p:bold r:id="rId12"/>
      <p:italic r:id="rId13"/>
      <p:boldItalic r:id="rId14"/>
    </p:embeddedFont>
    <p:embeddedFont>
      <p:font typeface="Montserrat ExtraLight" panose="00000300000000000000" pitchFamily="2" charset="-52"/>
      <p:regular r:id="rId15"/>
      <p:bold r:id="rId16"/>
      <p:italic r:id="rId17"/>
      <p:boldItalic r:id="rId18"/>
    </p:embeddedFont>
    <p:embeddedFont>
      <p:font typeface="Montserrat Light" panose="00000400000000000000" pitchFamily="2" charset="-52"/>
      <p:regular r:id="rId19"/>
      <p:bold r:id="rId20"/>
      <p:italic r:id="rId21"/>
      <p:boldItalic r:id="rId22"/>
    </p:embeddedFont>
    <p:embeddedFont>
      <p:font typeface="Montserrat Medium" panose="00000600000000000000" pitchFamily="2" charset="-52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2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a41595bf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a41595bf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a41595bf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a41595bf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a41595bf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a41595bf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a41595bf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a41595bf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a41595bf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a41595bf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fa41595bf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fa41595bf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699" y="2037908"/>
            <a:ext cx="8520600" cy="9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latin typeface="Courier New"/>
                <a:ea typeface="Courier New"/>
                <a:cs typeface="Courier New"/>
                <a:sym typeface="Courier New"/>
              </a:rPr>
              <a:t>ScapeGoat Three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978770" y="3673231"/>
            <a:ext cx="2954216" cy="970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2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ru" sz="1200" dirty="0">
                <a:solidFill>
                  <a:schemeClr val="tx1"/>
                </a:solidFill>
                <a:latin typeface="Montserrat" panose="00000500000000000000" pitchFamily="2" charset="-52"/>
                <a:ea typeface="Montserrat Light"/>
                <a:cs typeface="Montserrat Light"/>
                <a:sym typeface="Montserrat Light"/>
              </a:rPr>
              <a:t>Выполнила Филончикова Анна</a:t>
            </a:r>
          </a:p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200" dirty="0">
                <a:solidFill>
                  <a:schemeClr val="tx1"/>
                </a:solidFill>
                <a:latin typeface="Montserrat" panose="00000500000000000000" pitchFamily="2" charset="-52"/>
                <a:ea typeface="Montserrat Light"/>
                <a:cs typeface="Montserrat Light"/>
                <a:sym typeface="Montserrat Light"/>
              </a:rPr>
              <a:t>Б9121-09.03.03 пикд</a:t>
            </a:r>
          </a:p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-RU" sz="1200" dirty="0">
                <a:solidFill>
                  <a:schemeClr val="tx1"/>
                </a:solidFill>
                <a:latin typeface="Montserrat" panose="00000500000000000000" pitchFamily="2" charset="-52"/>
              </a:rPr>
              <a:t>Руководитель доцент ИМКТ </a:t>
            </a:r>
            <a:r>
              <a:rPr lang="ru-RU" sz="1200" dirty="0" err="1">
                <a:solidFill>
                  <a:schemeClr val="tx1"/>
                </a:solidFill>
                <a:latin typeface="Montserrat" panose="00000500000000000000" pitchFamily="2" charset="-52"/>
              </a:rPr>
              <a:t>Кленин</a:t>
            </a:r>
            <a:r>
              <a:rPr lang="ru-RU" sz="1200" dirty="0">
                <a:solidFill>
                  <a:schemeClr val="tx1"/>
                </a:solidFill>
                <a:latin typeface="Montserrat" panose="00000500000000000000" pitchFamily="2" charset="-52"/>
              </a:rPr>
              <a:t> Александр Сергеевич</a:t>
            </a:r>
            <a:endParaRPr sz="1200" dirty="0">
              <a:solidFill>
                <a:schemeClr val="tx1"/>
              </a:solidFill>
              <a:latin typeface="Montserrat" panose="00000500000000000000" pitchFamily="2" charset="-52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8ADF4E-B759-BA74-1381-A81559A14633}"/>
              </a:ext>
            </a:extLst>
          </p:cNvPr>
          <p:cNvSpPr txBox="1"/>
          <p:nvPr/>
        </p:nvSpPr>
        <p:spPr>
          <a:xfrm>
            <a:off x="2318932" y="163250"/>
            <a:ext cx="4506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" panose="00000500000000000000" pitchFamily="2" charset="-52"/>
              </a:rPr>
              <a:t>Дальневосточный Федеральный Университет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08DB34-66D0-1899-74BF-296E1A2C71F2}"/>
              </a:ext>
            </a:extLst>
          </p:cNvPr>
          <p:cNvSpPr txBox="1"/>
          <p:nvPr/>
        </p:nvSpPr>
        <p:spPr>
          <a:xfrm>
            <a:off x="2318933" y="1720769"/>
            <a:ext cx="4506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Montserrat" panose="00000500000000000000" pitchFamily="2" charset="-52"/>
              </a:rPr>
              <a:t>Алгоритмы и структуры данных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833070-5CF9-12CF-84D7-C32B71A047C4}"/>
              </a:ext>
            </a:extLst>
          </p:cNvPr>
          <p:cNvSpPr txBox="1"/>
          <p:nvPr/>
        </p:nvSpPr>
        <p:spPr>
          <a:xfrm>
            <a:off x="4267196" y="4740392"/>
            <a:ext cx="609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Montserrat" panose="00000500000000000000" pitchFamily="2" charset="-52"/>
              </a:rPr>
              <a:t>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latin typeface="Courier New"/>
                <a:ea typeface="Courier New"/>
                <a:cs typeface="Courier New"/>
                <a:sym typeface="Courier New"/>
              </a:rPr>
              <a:t>Постановка задачи</a:t>
            </a:r>
            <a:endParaRPr sz="302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256725" y="1140300"/>
            <a:ext cx="557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 Light"/>
              <a:buAutoNum type="arabicPeriod"/>
            </a:pPr>
            <a:r>
              <a:rPr lang="ru" sz="2000" dirty="0">
                <a:solidFill>
                  <a:srgbClr val="22222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Изучить алгоритм ScapeGoat Tree и описать его в форме научного доклада</a:t>
            </a:r>
            <a:endParaRPr sz="2000" dirty="0">
              <a:solidFill>
                <a:srgbClr val="22222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 Light"/>
              <a:buAutoNum type="arabicPeriod"/>
            </a:pPr>
            <a:r>
              <a:rPr lang="ru" sz="2000" dirty="0">
                <a:solidFill>
                  <a:srgbClr val="22222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Реализовать алгоритм</a:t>
            </a:r>
            <a:endParaRPr sz="2000" dirty="0">
              <a:solidFill>
                <a:srgbClr val="22222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 Light"/>
              <a:buAutoNum type="arabicPeriod"/>
            </a:pPr>
            <a:r>
              <a:rPr lang="ru" sz="2000" dirty="0">
                <a:solidFill>
                  <a:srgbClr val="22222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Написать тесты для анализа производительности алгоритма</a:t>
            </a:r>
            <a:endParaRPr sz="2000" dirty="0">
              <a:solidFill>
                <a:srgbClr val="22222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 Light"/>
              <a:buAutoNum type="arabicPeriod"/>
            </a:pPr>
            <a:r>
              <a:rPr lang="ru" sz="2000" dirty="0">
                <a:solidFill>
                  <a:srgbClr val="22222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Загрузить результаты работ на GitHub</a:t>
            </a:r>
            <a:endParaRPr sz="2000" dirty="0">
              <a:solidFill>
                <a:srgbClr val="22222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900" dirty="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731" y="1392105"/>
            <a:ext cx="2866994" cy="28967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0AC47EB-A174-39B4-966F-95D736E5B7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</a:t>
            </a:fld>
            <a:endParaRPr lang="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21400" y="176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Courier New"/>
                <a:ea typeface="Courier New"/>
                <a:cs typeface="Courier New"/>
                <a:sym typeface="Courier New"/>
              </a:rPr>
              <a:t>Авторство и история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2532185" y="1060776"/>
            <a:ext cx="5940273" cy="32912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just" rtl="0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ru" dirty="0">
                <a:solidFill>
                  <a:srgbClr val="22222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Этот тип дерева был изобретен в 1989 году Арне Андерссоном, затем заново изобретен в 1993 году Игалом Гальперином и Рональдом Л. Ривестом.</a:t>
            </a:r>
            <a:endParaRPr dirty="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49550"/>
            <a:ext cx="2736300" cy="3641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1" name="Google Shape;71;p15"/>
          <p:cNvSpPr txBox="1"/>
          <p:nvPr/>
        </p:nvSpPr>
        <p:spPr>
          <a:xfrm>
            <a:off x="3180269" y="3851675"/>
            <a:ext cx="1596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Арне Андерссон</a:t>
            </a:r>
            <a:endParaRPr sz="180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8DA3347-5F4E-18D2-2951-81B8C52E71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</a:t>
            </a:fld>
            <a:endParaRPr lang="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 dirty="0">
                <a:latin typeface="Courier New"/>
                <a:ea typeface="Courier New"/>
                <a:cs typeface="Courier New"/>
                <a:sym typeface="Courier New"/>
              </a:rPr>
              <a:t>Пример вставки</a:t>
            </a:r>
            <a:endParaRPr sz="302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226800" algn="just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rgbClr val="222222"/>
              </a:solidFill>
              <a:highlight>
                <a:srgbClr val="FFFFFF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226800" algn="just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rgbClr val="222222"/>
              </a:solidFill>
              <a:highlight>
                <a:srgbClr val="FFFFFF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226800" algn="just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>
              <a:solidFill>
                <a:srgbClr val="222222"/>
              </a:solidFill>
              <a:highlight>
                <a:srgbClr val="FFFFFF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100"/>
              </a:spcBef>
              <a:spcAft>
                <a:spcPts val="1200"/>
              </a:spcAft>
              <a:buNone/>
            </a:pPr>
            <a:endParaRPr sz="20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FD53892-A650-69CC-A00A-8BCB8C91F1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4</a:t>
            </a:fld>
            <a:endParaRPr lang="ru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1F909895-4780-B10A-7AE2-50BF1CCBBD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657225"/>
            <a:ext cx="20669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22102D-7A87-B624-2EBC-8D86F7392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16" y="1209504"/>
            <a:ext cx="2450553" cy="3201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2B2D65-C82F-4D47-9949-22B26BB538D2}"/>
              </a:ext>
            </a:extLst>
          </p:cNvPr>
          <p:cNvSpPr txBox="1"/>
          <p:nvPr/>
        </p:nvSpPr>
        <p:spPr>
          <a:xfrm>
            <a:off x="3760237" y="1607242"/>
            <a:ext cx="5079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Montserrat Light" panose="00000400000000000000" pitchFamily="2" charset="-52"/>
              </a:rPr>
              <a:t>Мы рассматриваем дерево из 10 элементов высотой 5, в которое добавили элемент 3,5.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F88AC6-A5E0-81AA-284C-508E462F8EBA}"/>
              </a:ext>
            </a:extLst>
          </p:cNvPr>
          <p:cNvSpPr txBox="1"/>
          <p:nvPr/>
        </p:nvSpPr>
        <p:spPr>
          <a:xfrm>
            <a:off x="3760237" y="3177907"/>
            <a:ext cx="4707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Montserrat Light" panose="00000400000000000000" pitchFamily="2" charset="-52"/>
              </a:rPr>
              <a:t>Баланс нарушен, начинается поиск </a:t>
            </a:r>
            <a:r>
              <a:rPr lang="en-US" sz="2000" dirty="0" err="1">
                <a:latin typeface="Montserrat Light" panose="00000400000000000000" pitchFamily="2" charset="-52"/>
              </a:rPr>
              <a:t>ScapeGoat</a:t>
            </a:r>
            <a:r>
              <a:rPr lang="en-US" sz="2000" dirty="0">
                <a:latin typeface="Montserrat Light" panose="00000400000000000000" pitchFamily="2" charset="-52"/>
              </a:rPr>
              <a:t>.</a:t>
            </a:r>
            <a:endParaRPr lang="ru-RU" sz="2000" dirty="0">
              <a:latin typeface="Montserrat Light" panose="00000400000000000000" pitchFamily="2" charset="-5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A2A5F6-BE3E-4B6F-1084-972F6B42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Пример </a:t>
            </a:r>
            <a:r>
              <a:rPr lang="ru-RU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перебаланировки</a:t>
            </a:r>
            <a:endParaRPr lang="ru-RU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5F906F-4E0B-FBC2-95D7-E987FA2DE9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5</a:t>
            </a:fld>
            <a:endParaRPr lang="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2901FB-E3A6-B7E2-325B-AC014838C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529208"/>
            <a:ext cx="2700338" cy="35276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1ED927-57F0-016D-C87C-60889B90796E}"/>
              </a:ext>
            </a:extLst>
          </p:cNvPr>
          <p:cNvSpPr txBox="1"/>
          <p:nvPr/>
        </p:nvSpPr>
        <p:spPr>
          <a:xfrm>
            <a:off x="3711863" y="1529208"/>
            <a:ext cx="50349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Montserrat Light" panose="00000400000000000000" pitchFamily="2" charset="-52"/>
              </a:rPr>
              <a:t>Когда </a:t>
            </a:r>
            <a:r>
              <a:rPr lang="en-US" sz="2000" dirty="0" err="1">
                <a:latin typeface="Montserrat Light" panose="00000400000000000000" pitchFamily="2" charset="-52"/>
              </a:rPr>
              <a:t>ScapeGoat</a:t>
            </a:r>
            <a:r>
              <a:rPr lang="ru-RU" sz="2000" dirty="0">
                <a:latin typeface="Montserrat Light" panose="00000400000000000000" pitchFamily="2" charset="-52"/>
              </a:rPr>
              <a:t> найден,</a:t>
            </a:r>
            <a:r>
              <a:rPr lang="en-US" sz="2000" dirty="0">
                <a:latin typeface="Montserrat Light" panose="00000400000000000000" pitchFamily="2" charset="-52"/>
              </a:rPr>
              <a:t> </a:t>
            </a:r>
            <a:r>
              <a:rPr lang="ru-RU" sz="2000" dirty="0">
                <a:latin typeface="Montserrat Light" panose="00000400000000000000" pitchFamily="2" charset="-52"/>
              </a:rPr>
              <a:t>мы полностью уничтожаем это поддерево с корнем и перестраиваем его в идеально сбалансированное бинарное дерево поиска.</a:t>
            </a:r>
          </a:p>
        </p:txBody>
      </p:sp>
    </p:spTree>
    <p:extLst>
      <p:ext uri="{BB962C8B-B14F-4D97-AF65-F5344CB8AC3E}">
        <p14:creationId xmlns:p14="http://schemas.microsoft.com/office/powerpoint/2010/main" val="311145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310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latin typeface="Courier New"/>
                <a:ea typeface="Courier New"/>
                <a:cs typeface="Courier New"/>
                <a:sym typeface="Courier New"/>
              </a:rPr>
              <a:t>Пример деревьев с разным коэффициентом a</a:t>
            </a:r>
            <a:endParaRPr sz="302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50750"/>
            <a:ext cx="3697215" cy="1854662"/>
          </a:xfrm>
          <a:prstGeom prst="rect">
            <a:avLst/>
          </a:prstGeom>
          <a:ln>
            <a:noFill/>
          </a:ln>
          <a:effectLst>
            <a:softEdge rad="50800"/>
          </a:effectLst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6050" y="1350475"/>
            <a:ext cx="2974701" cy="1896550"/>
          </a:xfrm>
          <a:prstGeom prst="rect">
            <a:avLst/>
          </a:prstGeom>
          <a:ln>
            <a:noFill/>
          </a:ln>
          <a:effectLst>
            <a:softEdge rad="101600"/>
          </a:effectLst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3552" y="3273775"/>
            <a:ext cx="3100148" cy="1703800"/>
          </a:xfrm>
          <a:prstGeom prst="rect">
            <a:avLst/>
          </a:prstGeom>
          <a:ln>
            <a:noFill/>
          </a:ln>
          <a:effectLst>
            <a:softEdge rad="88900"/>
          </a:effectLst>
        </p:spPr>
      </p:pic>
      <p:sp>
        <p:nvSpPr>
          <p:cNvPr id="87" name="Google Shape;87;p17"/>
          <p:cNvSpPr txBox="1"/>
          <p:nvPr/>
        </p:nvSpPr>
        <p:spPr>
          <a:xfrm>
            <a:off x="734125" y="2993450"/>
            <a:ext cx="1462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 Medium"/>
                <a:ea typeface="Montserrat Medium"/>
                <a:cs typeface="Montserrat Medium"/>
                <a:sym typeface="Montserrat Medium"/>
              </a:rPr>
              <a:t>a = 0,6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048462" y="4515875"/>
            <a:ext cx="1121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latin typeface="Montserrat Medium"/>
                <a:ea typeface="Montserrat Medium"/>
                <a:cs typeface="Montserrat Medium"/>
                <a:sym typeface="Montserrat Medium"/>
              </a:rPr>
              <a:t>a = 0,57</a:t>
            </a:r>
            <a:endParaRPr sz="180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6682075" y="3273775"/>
            <a:ext cx="1145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 Medium"/>
                <a:ea typeface="Montserrat Medium"/>
                <a:cs typeface="Montserrat Medium"/>
                <a:sym typeface="Montserrat Medium"/>
              </a:rPr>
              <a:t>a = 0,55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F93F732-BEE8-F71E-36BD-D269A4DA5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6</a:t>
            </a:fld>
            <a:endParaRPr lang="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latin typeface="Courier New"/>
                <a:ea typeface="Courier New"/>
                <a:cs typeface="Courier New"/>
                <a:sym typeface="Courier New"/>
              </a:rPr>
              <a:t>Тестирование и анализ</a:t>
            </a:r>
            <a:endParaRPr sz="302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7BDF305-71EC-218A-2B6E-C9D5196A32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7</a:t>
            </a:fld>
            <a:endParaRPr lang="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latin typeface="Courier New"/>
                <a:ea typeface="Courier New"/>
                <a:cs typeface="Courier New"/>
                <a:sym typeface="Courier New"/>
              </a:rPr>
              <a:t>Заключение</a:t>
            </a:r>
            <a:endParaRPr sz="302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 err="1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ScapeGoat</a:t>
            </a:r>
            <a:r>
              <a:rPr lang="en-US" sz="20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Tree</a:t>
            </a:r>
            <a:r>
              <a:rPr lang="ru-RU" sz="20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: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ru-RU" sz="20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Изучен по литературным источникам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ru-RU" sz="20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Изложен в удобной для понимания форме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ru-RU" sz="20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Реализованы все операции в дереве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ru-RU" sz="20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Исследована производительность на разных входных данных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sz="2000" dirty="0">
              <a:solidFill>
                <a:schemeClr val="tx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7F9AB56-9ACD-5E94-5916-D57AC074AA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8</a:t>
            </a:fld>
            <a:endParaRPr lang="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175</Words>
  <Application>Microsoft Office PowerPoint</Application>
  <PresentationFormat>Экран (16:9)</PresentationFormat>
  <Paragraphs>40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Montserrat Medium</vt:lpstr>
      <vt:lpstr>Montserrat</vt:lpstr>
      <vt:lpstr>Courier New</vt:lpstr>
      <vt:lpstr>Montserrat Light</vt:lpstr>
      <vt:lpstr>Montserrat ExtraLight</vt:lpstr>
      <vt:lpstr>Simple Light</vt:lpstr>
      <vt:lpstr>ScapeGoat Three</vt:lpstr>
      <vt:lpstr>Постановка задачи</vt:lpstr>
      <vt:lpstr>Авторство и история</vt:lpstr>
      <vt:lpstr>Пример вставки</vt:lpstr>
      <vt:lpstr>Пример перебаланировки</vt:lpstr>
      <vt:lpstr>Пример деревьев с разным коэффициентом a</vt:lpstr>
      <vt:lpstr>Тестирование и анализ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ScapeGoat Three</dc:title>
  <cp:lastModifiedBy>Филончикова Анна Сергеевна</cp:lastModifiedBy>
  <cp:revision>2</cp:revision>
  <dcterms:modified xsi:type="dcterms:W3CDTF">2023-01-23T02:28:46Z</dcterms:modified>
</cp:coreProperties>
</file>