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61" r:id="rId4"/>
    <p:sldId id="262" r:id="rId5"/>
    <p:sldId id="260" r:id="rId6"/>
    <p:sldId id="259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99" r:id="rId16"/>
    <p:sldId id="276" r:id="rId17"/>
    <p:sldId id="273" r:id="rId18"/>
    <p:sldId id="274" r:id="rId19"/>
    <p:sldId id="275" r:id="rId20"/>
    <p:sldId id="279" r:id="rId21"/>
    <p:sldId id="278" r:id="rId22"/>
    <p:sldId id="277" r:id="rId23"/>
    <p:sldId id="292" r:id="rId24"/>
    <p:sldId id="263" r:id="rId25"/>
    <p:sldId id="280" r:id="rId26"/>
    <p:sldId id="281" r:id="rId27"/>
    <p:sldId id="282" r:id="rId28"/>
    <p:sldId id="283" r:id="rId29"/>
    <p:sldId id="300" r:id="rId30"/>
    <p:sldId id="286" r:id="rId31"/>
    <p:sldId id="288" r:id="rId32"/>
    <p:sldId id="290" r:id="rId33"/>
    <p:sldId id="294" r:id="rId34"/>
    <p:sldId id="295" r:id="rId35"/>
    <p:sldId id="296" r:id="rId36"/>
    <p:sldId id="297" r:id="rId37"/>
    <p:sldId id="298" r:id="rId38"/>
    <p:sldId id="284" r:id="rId39"/>
    <p:sldId id="285" r:id="rId4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B9EC3CC-FA3B-436D-B953-62D5C831CD9B}">
          <p14:sldIdLst>
            <p14:sldId id="256"/>
            <p14:sldId id="258"/>
            <p14:sldId id="261"/>
            <p14:sldId id="262"/>
            <p14:sldId id="260"/>
            <p14:sldId id="259"/>
            <p14:sldId id="264"/>
            <p14:sldId id="265"/>
            <p14:sldId id="266"/>
            <p14:sldId id="268"/>
            <p14:sldId id="269"/>
            <p14:sldId id="270"/>
            <p14:sldId id="271"/>
            <p14:sldId id="272"/>
            <p14:sldId id="299"/>
            <p14:sldId id="276"/>
            <p14:sldId id="273"/>
            <p14:sldId id="274"/>
            <p14:sldId id="275"/>
            <p14:sldId id="279"/>
            <p14:sldId id="278"/>
            <p14:sldId id="277"/>
            <p14:sldId id="292"/>
            <p14:sldId id="263"/>
            <p14:sldId id="280"/>
            <p14:sldId id="281"/>
            <p14:sldId id="282"/>
            <p14:sldId id="283"/>
            <p14:sldId id="300"/>
            <p14:sldId id="286"/>
            <p14:sldId id="288"/>
            <p14:sldId id="290"/>
            <p14:sldId id="294"/>
            <p14:sldId id="295"/>
            <p14:sldId id="296"/>
            <p14:sldId id="297"/>
            <p14:sldId id="298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6" autoAdjust="0"/>
    <p:restoredTop sz="92000" autoAdjust="0"/>
  </p:normalViewPr>
  <p:slideViewPr>
    <p:cSldViewPr snapToGrid="0">
      <p:cViewPr varScale="1">
        <p:scale>
          <a:sx n="78" d="100"/>
          <a:sy n="78" d="100"/>
        </p:scale>
        <p:origin x="8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377CE-E57D-440C-B94B-D6C3ECCEF9C9}" type="datetimeFigureOut">
              <a:rPr lang="fr-FR" smtClean="0"/>
              <a:t>08/08/2025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ADC4E-21D2-4EDE-BE8E-6D21A798D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999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ADC4E-21D2-4EDE-BE8E-6D21A798D33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399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ADC4E-21D2-4EDE-BE8E-6D21A798D33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277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ADC4E-21D2-4EDE-BE8E-6D21A798D33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139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ADC4E-21D2-4EDE-BE8E-6D21A798D33C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236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ADC4E-21D2-4EDE-BE8E-6D21A798D33C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6102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6D9A-2554-457E-A5EF-4A09B9422521}" type="datetime1">
              <a:rPr lang="fr-FR" smtClean="0"/>
              <a:t>08/08/2025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0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9F2F-8565-4875-A052-921E6C26C758}" type="datetime1">
              <a:rPr lang="fr-FR" smtClean="0"/>
              <a:t>08/08/2025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57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91D2-C3C4-4A0A-A75E-F4610AB37CAB}" type="datetime1">
              <a:rPr lang="fr-FR" smtClean="0"/>
              <a:t>08/08/2025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35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E271-160A-4F3D-B993-9CA2174708EE}" type="datetime1">
              <a:rPr lang="fr-FR" smtClean="0"/>
              <a:t>08/08/2025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55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C93A-F780-46BF-A47B-11F8CDAC2D31}" type="datetime1">
              <a:rPr lang="fr-FR" smtClean="0"/>
              <a:t>08/08/2025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02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39E5-63BC-48DB-B565-410D3781C890}" type="datetime1">
              <a:rPr lang="fr-FR" smtClean="0"/>
              <a:t>08/08/2025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18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85B-2050-41ED-80C6-151A274B0EDF}" type="datetime1">
              <a:rPr lang="fr-FR" smtClean="0"/>
              <a:t>08/08/2025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89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A440-9D25-49C6-B604-4ABD59D6C4EF}" type="datetime1">
              <a:rPr lang="fr-FR" smtClean="0"/>
              <a:t>08/08/2025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75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41DE-BA7E-42DF-9782-09E2D95DEAC7}" type="datetime1">
              <a:rPr lang="fr-FR" smtClean="0"/>
              <a:t>08/08/2025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30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A949E-DFB2-46A9-97AA-3236504934CC}" type="datetime1">
              <a:rPr lang="fr-FR" smtClean="0"/>
              <a:t>08/08/2025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11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F35-D7AE-46AC-826F-5913D5B506AB}" type="datetime1">
              <a:rPr lang="fr-FR" smtClean="0"/>
              <a:t>08/08/2025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9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FD419-D3D1-4856-A533-88841AF8E219}" type="datetime1">
              <a:rPr lang="fr-FR" smtClean="0"/>
              <a:t>08/08/2025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AB475-EA0F-43C7-81BB-D20756484B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61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40182"/>
            <a:ext cx="9144000" cy="2387600"/>
          </a:xfrm>
        </p:spPr>
        <p:txBody>
          <a:bodyPr/>
          <a:lstStyle/>
          <a:p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 - Etude statistique de la qualité de l’eau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780928"/>
            <a:ext cx="9144000" cy="1655762"/>
          </a:xfrm>
        </p:spPr>
        <p:txBody>
          <a:bodyPr/>
          <a:lstStyle/>
          <a:p>
            <a:r>
              <a:rPr lang="fr-FR" dirty="0" smtClean="0"/>
              <a:t>Régie Eau d’Azur - Clément BARCAROLI</a:t>
            </a:r>
          </a:p>
          <a:p>
            <a:r>
              <a:rPr lang="fr-FR" dirty="0" smtClean="0"/>
              <a:t>Sous la direction de Mme. Agathe </a:t>
            </a:r>
            <a:r>
              <a:rPr lang="fr-FR" dirty="0" err="1" smtClean="0"/>
              <a:t>Maupetit</a:t>
            </a:r>
            <a:r>
              <a:rPr lang="fr-FR" dirty="0" smtClean="0"/>
              <a:t>, MM. Olivier Betton et Thomas </a:t>
            </a:r>
            <a:r>
              <a:rPr lang="fr-FR" dirty="0" err="1" smtClean="0"/>
              <a:t>Jaeck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874627" y="6067358"/>
            <a:ext cx="644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 mai 2025 – 14 août 2025</a:t>
            </a:r>
            <a:endParaRPr lang="fr-FR" dirty="0"/>
          </a:p>
        </p:txBody>
      </p:sp>
      <p:pic>
        <p:nvPicPr>
          <p:cNvPr id="1026" name="Image 3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281" y="2663302"/>
            <a:ext cx="3528056" cy="1473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https://upload.wikimedia.org/wikipedia/commons/5/52/TSE_Logo_20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234" y="2596697"/>
            <a:ext cx="3528056" cy="146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03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5"/>
          <a:stretch/>
        </p:blipFill>
        <p:spPr bwMode="auto">
          <a:xfrm>
            <a:off x="2761784" y="2871337"/>
            <a:ext cx="6668431" cy="38501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598534" y="1871091"/>
            <a:ext cx="98218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/>
              <a:t>E</a:t>
            </a:r>
            <a:r>
              <a:rPr lang="fr-FR" sz="2600" b="1" dirty="0" smtClean="0"/>
              <a:t>volution </a:t>
            </a:r>
            <a:r>
              <a:rPr lang="fr-FR" sz="2600" b="1" dirty="0"/>
              <a:t>de la fréquence moyenne de non-conformités détectées en fonction du mois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10</a:t>
            </a:fld>
            <a:endParaRPr lang="fr-FR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262743" y="365126"/>
            <a:ext cx="9405258" cy="1010105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Non-conformités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 qualité de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8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7968916" y="3003122"/>
            <a:ext cx="33848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MHP et RD tendances similaires, Nice est à 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Eté et octobre : forte </a:t>
            </a:r>
            <a:r>
              <a:rPr lang="fr-FR" dirty="0" smtClean="0"/>
              <a:t>fréquence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Hiver </a:t>
            </a:r>
            <a:r>
              <a:rPr lang="fr-FR" dirty="0"/>
              <a:t>: bas sauf pour NI-LI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Septembre  : </a:t>
            </a:r>
            <a:r>
              <a:rPr lang="fr-FR" dirty="0" smtClean="0"/>
              <a:t>creux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MHP dicte la tendance macro</a:t>
            </a:r>
          </a:p>
          <a:p>
            <a:endParaRPr lang="fr-FR" dirty="0" smtClean="0"/>
          </a:p>
          <a:p>
            <a:r>
              <a:rPr lang="fr-FR" dirty="0" smtClean="0">
                <a:sym typeface="Wingdings" panose="05000000000000000000" pitchFamily="2" charset="2"/>
              </a:rPr>
              <a:t> </a:t>
            </a:r>
            <a:r>
              <a:rPr lang="fr-FR" dirty="0" smtClean="0"/>
              <a:t>Il est nécessaire d’analyser par agence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9" name="Espace réservé du contenu 8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3"/>
          <a:stretch/>
        </p:blipFill>
        <p:spPr bwMode="auto">
          <a:xfrm>
            <a:off x="247650" y="3082824"/>
            <a:ext cx="6296904" cy="36386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701842" y="1787090"/>
            <a:ext cx="103752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 smtClean="0"/>
              <a:t>Evolution de </a:t>
            </a:r>
            <a:r>
              <a:rPr lang="fr-FR" sz="2600" b="1" dirty="0"/>
              <a:t>la fréquence moyenne de non-conformités détectées en fonction du mois, par agence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11</a:t>
            </a:fld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1262743" y="365126"/>
            <a:ext cx="9405258" cy="1010105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Non-conformités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 qualité de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60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/>
          <a:stretch/>
        </p:blipFill>
        <p:spPr bwMode="auto">
          <a:xfrm>
            <a:off x="326573" y="2919648"/>
            <a:ext cx="3688762" cy="226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/>
          <a:stretch/>
        </p:blipFill>
        <p:spPr bwMode="auto">
          <a:xfrm>
            <a:off x="4015335" y="2919648"/>
            <a:ext cx="3690000" cy="226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 5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/>
          <a:stretch/>
        </p:blipFill>
        <p:spPr bwMode="auto">
          <a:xfrm>
            <a:off x="8137200" y="2919648"/>
            <a:ext cx="3690000" cy="226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4765572" y="5461694"/>
            <a:ext cx="21895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 smtClean="0"/>
              <a:t>RD : Juillet et août sont les deux seuls mois avec une médiane &gt;0</a:t>
            </a:r>
          </a:p>
          <a:p>
            <a:endParaRPr lang="fr-FR" sz="1600" dirty="0"/>
          </a:p>
        </p:txBody>
      </p:sp>
      <p:sp>
        <p:nvSpPr>
          <p:cNvPr id="11" name="ZoneTexte 10"/>
          <p:cNvSpPr txBox="1"/>
          <p:nvPr/>
        </p:nvSpPr>
        <p:spPr>
          <a:xfrm>
            <a:off x="1634666" y="1902719"/>
            <a:ext cx="82390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 smtClean="0"/>
              <a:t>Distribution de </a:t>
            </a:r>
            <a:r>
              <a:rPr lang="fr-FR" sz="2600" b="1" dirty="0"/>
              <a:t>la </a:t>
            </a:r>
            <a:r>
              <a:rPr lang="fr-FR" sz="2600" b="1" dirty="0" smtClean="0"/>
              <a:t>fréquence </a:t>
            </a:r>
            <a:r>
              <a:rPr lang="fr-FR" sz="2600" b="1" dirty="0"/>
              <a:t>de non-conformités détectées par mois </a:t>
            </a:r>
            <a:r>
              <a:rPr lang="fr-FR" sz="2600" b="1" dirty="0" smtClean="0"/>
              <a:t>par agence</a:t>
            </a:r>
            <a:endParaRPr lang="fr-FR" sz="26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371510" y="5416207"/>
            <a:ext cx="28834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 smtClean="0"/>
              <a:t>MHP : Fréquence  max atteinte en été </a:t>
            </a:r>
          </a:p>
          <a:p>
            <a:pPr algn="just"/>
            <a:r>
              <a:rPr lang="fr-FR" sz="1600" dirty="0" smtClean="0"/>
              <a:t>Effet propre été = +0,13 points de </a:t>
            </a:r>
            <a:r>
              <a:rPr lang="fr-FR" sz="1600" dirty="0" err="1" smtClean="0"/>
              <a:t>proba</a:t>
            </a:r>
            <a:r>
              <a:rPr lang="fr-FR" sz="1600" dirty="0" smtClean="0"/>
              <a:t> de détection de NC</a:t>
            </a:r>
            <a:endParaRPr lang="fr-FR" sz="1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8050050" y="5461694"/>
            <a:ext cx="386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 smtClean="0"/>
              <a:t>NI-LI : L’hiver est </a:t>
            </a:r>
            <a:r>
              <a:rPr lang="fr-FR" sz="1600" dirty="0" err="1" smtClean="0"/>
              <a:t>signficativement</a:t>
            </a:r>
            <a:r>
              <a:rPr lang="fr-FR" sz="1600" dirty="0" smtClean="0"/>
              <a:t> ( p valeur &lt;0,05) plus à risque que le reste de l’année</a:t>
            </a:r>
            <a:endParaRPr lang="fr-FR" sz="16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12</a:t>
            </a:fld>
            <a:endParaRPr lang="fr-FR" dirty="0"/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1262743" y="365126"/>
            <a:ext cx="9405258" cy="1010105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Non-conformités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 qualité de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512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3"/>
          <a:stretch/>
        </p:blipFill>
        <p:spPr bwMode="auto">
          <a:xfrm>
            <a:off x="548253" y="2606904"/>
            <a:ext cx="3690000" cy="226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9"/>
          <a:stretch/>
        </p:blipFill>
        <p:spPr bwMode="auto">
          <a:xfrm>
            <a:off x="4510229" y="2606904"/>
            <a:ext cx="3690000" cy="226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6"/>
          <a:stretch/>
        </p:blipFill>
        <p:spPr bwMode="auto">
          <a:xfrm>
            <a:off x="8472205" y="2606904"/>
            <a:ext cx="3690000" cy="226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986947" y="1810796"/>
            <a:ext cx="102181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 smtClean="0"/>
              <a:t>Proportions des types </a:t>
            </a:r>
            <a:r>
              <a:rPr lang="fr-FR" sz="2600" b="1" dirty="0"/>
              <a:t>de non-conformité détectée par </a:t>
            </a:r>
            <a:r>
              <a:rPr lang="fr-FR" sz="2600" b="1" dirty="0" smtClean="0"/>
              <a:t>mois par agence</a:t>
            </a:r>
            <a:endParaRPr lang="fr-FR" sz="2600" dirty="0"/>
          </a:p>
        </p:txBody>
      </p:sp>
      <p:sp>
        <p:nvSpPr>
          <p:cNvPr id="10" name="ZoneTexte 9"/>
          <p:cNvSpPr txBox="1"/>
          <p:nvPr/>
        </p:nvSpPr>
        <p:spPr>
          <a:xfrm>
            <a:off x="548253" y="4874904"/>
            <a:ext cx="32297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MHP 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 smtClean="0"/>
              <a:t> 40% de Limite en été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30% au </a:t>
            </a:r>
            <a:r>
              <a:rPr lang="fr-FR" dirty="0" smtClean="0"/>
              <a:t>printemps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 smtClean="0"/>
              <a:t>30% en hiver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 Été plus exposé aux phénomènes graves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782205" y="4874904"/>
            <a:ext cx="322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RD : Aucune lien entre type et mois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8472205" y="4874904"/>
            <a:ext cx="32297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NI-LI 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 </a:t>
            </a:r>
            <a:r>
              <a:rPr lang="fr-FR" dirty="0" smtClean="0"/>
              <a:t>60% de Limite en hiver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 smtClean="0"/>
              <a:t>18% </a:t>
            </a:r>
            <a:r>
              <a:rPr lang="fr-FR" dirty="0"/>
              <a:t>au printemps </a:t>
            </a:r>
            <a:r>
              <a:rPr lang="fr-FR" dirty="0" smtClean="0"/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 smtClean="0"/>
              <a:t>25% </a:t>
            </a:r>
            <a:r>
              <a:rPr lang="fr-FR" dirty="0"/>
              <a:t>en </a:t>
            </a:r>
            <a:r>
              <a:rPr lang="fr-FR" dirty="0" smtClean="0"/>
              <a:t>été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 l’été est dans la moyenne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13</a:t>
            </a:fld>
            <a:endParaRPr lang="fr-FR"/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1262743" y="365126"/>
            <a:ext cx="9405258" cy="101010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Non-conformités</a:t>
            </a:r>
            <a:r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la qualité de l’eau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730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6"/>
          <a:stretch/>
        </p:blipFill>
        <p:spPr bwMode="auto">
          <a:xfrm>
            <a:off x="85996" y="2817178"/>
            <a:ext cx="3690000" cy="226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3"/>
          <a:stretch/>
        </p:blipFill>
        <p:spPr bwMode="auto">
          <a:xfrm>
            <a:off x="4035212" y="2824688"/>
            <a:ext cx="3690000" cy="226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 5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6"/>
          <a:stretch/>
        </p:blipFill>
        <p:spPr bwMode="auto">
          <a:xfrm>
            <a:off x="7971441" y="2824688"/>
            <a:ext cx="3690000" cy="226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999705" y="1860853"/>
            <a:ext cx="1019259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Proportion de </a:t>
            </a:r>
            <a:r>
              <a:rPr lang="fr-FR" sz="2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classe de non-conformité détectée par mois </a:t>
            </a:r>
            <a:r>
              <a:rPr lang="fr-FR" sz="2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 agence</a:t>
            </a:r>
            <a:endParaRPr lang="fr-FR" sz="2600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14</a:t>
            </a:fld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3775996" y="5557667"/>
            <a:ext cx="38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NC </a:t>
            </a:r>
            <a:r>
              <a:rPr lang="fr-FR" sz="2400" dirty="0" err="1" smtClean="0"/>
              <a:t>bactério</a:t>
            </a:r>
            <a:r>
              <a:rPr lang="fr-FR" sz="2400" dirty="0" smtClean="0"/>
              <a:t> x2 en été</a:t>
            </a:r>
            <a:endParaRPr lang="fr-FR" sz="2400" dirty="0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1262743" y="365126"/>
            <a:ext cx="9405258" cy="1010105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Non-conformités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 qualité de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l’eau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48253" y="5109686"/>
            <a:ext cx="322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MHP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782205" y="5109686"/>
            <a:ext cx="322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RD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8472205" y="5109686"/>
            <a:ext cx="322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NI-LI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148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876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Plusieurs tentatives d’explication des </a:t>
            </a:r>
            <a:r>
              <a:rPr lang="fr-FR" dirty="0" err="1" smtClean="0"/>
              <a:t>NCs</a:t>
            </a:r>
            <a:r>
              <a:rPr lang="fr-FR" dirty="0" smtClean="0"/>
              <a:t> grâce à la météo mais :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Wingdings" panose="05000000000000000000" pitchFamily="2" charset="2"/>
              <a:buChar char="è"/>
            </a:pPr>
            <a:r>
              <a:rPr lang="fr-FR" dirty="0" smtClean="0">
                <a:sym typeface="Wingdings" panose="05000000000000000000" pitchFamily="2" charset="2"/>
              </a:rPr>
              <a:t>Trop peu d’info apportée 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fr-FR" dirty="0" smtClean="0">
                <a:sym typeface="Wingdings" panose="05000000000000000000" pitchFamily="2" charset="2"/>
              </a:rPr>
              <a:t>Aucun </a:t>
            </a:r>
            <a:r>
              <a:rPr lang="fr-FR" smtClean="0">
                <a:sym typeface="Wingdings" panose="05000000000000000000" pitchFamily="2" charset="2"/>
              </a:rPr>
              <a:t>lien </a:t>
            </a:r>
            <a:r>
              <a:rPr lang="fr-FR" smtClean="0">
                <a:sym typeface="Wingdings" panose="05000000000000000000" pitchFamily="2" charset="2"/>
              </a:rPr>
              <a:t>significatif</a:t>
            </a:r>
            <a:endParaRPr lang="fr-FR" dirty="0" smtClean="0">
              <a:sym typeface="Wingdings" panose="05000000000000000000" pitchFamily="2" charset="2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15</a:t>
            </a:fld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262743" y="365126"/>
            <a:ext cx="9405258" cy="1010105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Non-conformités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 qualité de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3533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772587"/>
            <a:ext cx="10515600" cy="4351338"/>
          </a:xfrm>
        </p:spPr>
        <p:txBody>
          <a:bodyPr/>
          <a:lstStyle/>
          <a:p>
            <a:r>
              <a:rPr lang="fr-FR" dirty="0" smtClean="0"/>
              <a:t>MHP et RD : L’été apporte plus de NC car augmentation du nombre de NC </a:t>
            </a:r>
            <a:r>
              <a:rPr lang="fr-FR" dirty="0" err="1" smtClean="0"/>
              <a:t>bactérios</a:t>
            </a:r>
            <a:endParaRPr lang="fr-FR" dirty="0" smtClean="0"/>
          </a:p>
          <a:p>
            <a:r>
              <a:rPr lang="fr-FR" dirty="0" smtClean="0"/>
              <a:t>NI-LI : hiver a la plus grande fréquence</a:t>
            </a:r>
          </a:p>
          <a:p>
            <a:r>
              <a:rPr lang="fr-FR" dirty="0" smtClean="0"/>
              <a:t>Températures et précipitations n’expliquent pas les variations</a:t>
            </a:r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 Facteur humain probable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16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04800" y="2000805"/>
            <a:ext cx="1158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Conclusion : 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</a:rPr>
              <a:t>Quelle 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est la période ayant le risque de 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</a:rPr>
              <a:t>non-conformité </a:t>
            </a:r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le plus élevé ?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262743" y="365126"/>
            <a:ext cx="9405258" cy="1010105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Non-conformités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 qualité de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23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9"/>
          <a:stretch/>
        </p:blipFill>
        <p:spPr bwMode="auto">
          <a:xfrm>
            <a:off x="272873" y="3253146"/>
            <a:ext cx="3690000" cy="226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Espace réservé du contenu 6"/>
          <p:cNvPicPr>
            <a:picLocks noGrp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9"/>
          <a:stretch/>
        </p:blipFill>
        <p:spPr bwMode="auto">
          <a:xfrm>
            <a:off x="4327387" y="3253146"/>
            <a:ext cx="3690000" cy="226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 8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6"/>
          <a:stretch/>
        </p:blipFill>
        <p:spPr bwMode="auto">
          <a:xfrm>
            <a:off x="8502000" y="3253146"/>
            <a:ext cx="3690000" cy="226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46205" y="2403237"/>
            <a:ext cx="1125236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du </a:t>
            </a:r>
            <a:r>
              <a:rPr lang="fr-FR" sz="2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de prélèvements réalisés par mois </a:t>
            </a:r>
            <a:r>
              <a:rPr lang="fr-FR" sz="2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 agence, toute </a:t>
            </a:r>
            <a:r>
              <a:rPr lang="fr-FR" sz="2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année confondue</a:t>
            </a:r>
            <a:endParaRPr lang="fr-FR" sz="26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8571190" y="5737008"/>
            <a:ext cx="2566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Ni-LI : + de prélèvement en été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4710868" y="5737008"/>
            <a:ext cx="283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RD : irrégularités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545747" y="5742911"/>
            <a:ext cx="3144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MHP : Saisonnalité </a:t>
            </a:r>
            <a:r>
              <a:rPr lang="fr-FR" dirty="0"/>
              <a:t>importante, x2 </a:t>
            </a:r>
            <a:r>
              <a:rPr lang="fr-FR" dirty="0" smtClean="0"/>
              <a:t>entre hiver et été</a:t>
            </a:r>
            <a:endParaRPr lang="fr-FR" dirty="0"/>
          </a:p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17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23850" y="1763475"/>
            <a:ext cx="1102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Quelles sont les périodes ayant une carence de </a:t>
            </a:r>
            <a:r>
              <a:rPr lang="fr-FR" sz="2400" b="1" dirty="0" smtClean="0">
                <a:solidFill>
                  <a:schemeClr val="accent6">
                    <a:lumMod val="75000"/>
                  </a:schemeClr>
                </a:solidFill>
              </a:rPr>
              <a:t>contrôle ?</a:t>
            </a:r>
            <a:endParaRPr lang="fr-F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1262743" y="365126"/>
            <a:ext cx="9405258" cy="1010105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Non-conformités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 qualité de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627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5"/>
          <a:stretch/>
        </p:blipFill>
        <p:spPr bwMode="auto">
          <a:xfrm>
            <a:off x="838200" y="2278113"/>
            <a:ext cx="3690000" cy="226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0"/>
          <a:stretch/>
        </p:blipFill>
        <p:spPr bwMode="auto">
          <a:xfrm>
            <a:off x="838200" y="4591468"/>
            <a:ext cx="3690000" cy="226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8"/>
          <p:cNvSpPr/>
          <p:nvPr/>
        </p:nvSpPr>
        <p:spPr>
          <a:xfrm>
            <a:off x="1863074" y="1447116"/>
            <a:ext cx="846585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fr-FR" sz="2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 de la fréquence </a:t>
            </a:r>
            <a:r>
              <a:rPr lang="fr-FR" sz="2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non-conformités détectées par mois relevées par </a:t>
            </a:r>
            <a:r>
              <a:rPr lang="fr-FR" sz="2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programme </a:t>
            </a:r>
            <a:r>
              <a:rPr lang="fr-FR" sz="2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l'agence Moyen et Haut pays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660243" y="3578567"/>
            <a:ext cx="4296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Augmentation du nombre d’autocontrôles en été </a:t>
            </a:r>
            <a:r>
              <a:rPr lang="fr-FR" dirty="0" smtClean="0">
                <a:sym typeface="Wingdings" panose="05000000000000000000" pitchFamily="2" charset="2"/>
              </a:rPr>
              <a:t> concentration des ressources sur la période à risque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ym typeface="Wingdings" panose="05000000000000000000" pitchFamily="2" charset="2"/>
              </a:rPr>
              <a:t>Le creux de septembre n’est pas expliqué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18</a:t>
            </a:fld>
            <a:endParaRPr lang="fr-FR"/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1262743" y="365126"/>
            <a:ext cx="9405258" cy="1010105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Non-conformités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 qualité de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l’eau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1634" y="2738155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ARS : 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1634" y="463682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REA :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838200" y="2738155"/>
            <a:ext cx="1024874" cy="398332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44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4"/>
          <a:stretch/>
        </p:blipFill>
        <p:spPr bwMode="auto">
          <a:xfrm>
            <a:off x="745800" y="2185475"/>
            <a:ext cx="3690000" cy="226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1"/>
          <a:stretch/>
        </p:blipFill>
        <p:spPr bwMode="auto">
          <a:xfrm>
            <a:off x="838200" y="4439017"/>
            <a:ext cx="3690000" cy="226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6606667" y="3838853"/>
            <a:ext cx="492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Interprétation difficile car très peu de </a:t>
            </a:r>
            <a:r>
              <a:rPr lang="fr-FR" dirty="0" err="1" smtClean="0"/>
              <a:t>NCs</a:t>
            </a:r>
            <a:endParaRPr lang="fr-FR" dirty="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19</a:t>
            </a:fld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863074" y="1690688"/>
            <a:ext cx="846585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fr-FR" sz="2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 de la fréquence </a:t>
            </a:r>
            <a:r>
              <a:rPr lang="fr-FR" sz="2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non-conformités détectées par mois relevées par </a:t>
            </a:r>
            <a:r>
              <a:rPr lang="fr-FR" sz="2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programme </a:t>
            </a:r>
            <a:r>
              <a:rPr lang="fr-FR" sz="2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l'agence </a:t>
            </a:r>
            <a:r>
              <a:rPr lang="fr-FR" sz="2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Rive Droite</a:t>
            </a:r>
            <a:endParaRPr lang="fr-FR" sz="2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0" y="2521685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ARS :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20475" y="4948262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REA : </a:t>
            </a:r>
            <a:endParaRPr lang="fr-FR" dirty="0"/>
          </a:p>
        </p:txBody>
      </p:sp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1262743" y="365126"/>
            <a:ext cx="9405258" cy="1010105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Non-conformités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 qualité de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631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830349" y="2499919"/>
            <a:ext cx="5523451" cy="3112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8241"/>
            <a:ext cx="12192000" cy="5379759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62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4"/>
          <a:stretch/>
        </p:blipFill>
        <p:spPr bwMode="auto">
          <a:xfrm>
            <a:off x="838200" y="2147609"/>
            <a:ext cx="3690000" cy="226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5"/>
          <a:stretch/>
        </p:blipFill>
        <p:spPr bwMode="auto">
          <a:xfrm>
            <a:off x="838200" y="4453475"/>
            <a:ext cx="3690000" cy="226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6096000" y="3815444"/>
            <a:ext cx="6098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Fréquence stable sur l’année pour l’ARS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Pas de contribution de REA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dirty="0" smtClean="0">
                <a:sym typeface="Wingdings" panose="05000000000000000000" pitchFamily="2" charset="2"/>
              </a:rPr>
              <a:t>Très peu de 1</a:t>
            </a:r>
            <a:r>
              <a:rPr lang="fr-FR" baseline="30000" dirty="0" smtClean="0">
                <a:sym typeface="Wingdings" panose="05000000000000000000" pitchFamily="2" charset="2"/>
              </a:rPr>
              <a:t>ers</a:t>
            </a:r>
            <a:r>
              <a:rPr lang="fr-FR" dirty="0" smtClean="0">
                <a:sym typeface="Wingdings" panose="05000000000000000000" pitchFamily="2" charset="2"/>
              </a:rPr>
              <a:t> tests menés ?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dirty="0" smtClean="0">
                <a:sym typeface="Wingdings" panose="05000000000000000000" pitchFamily="2" charset="2"/>
              </a:rPr>
              <a:t>Uniquement activité de recontrôle, non comptabilisée ici ?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20</a:t>
            </a:fld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863074" y="1690688"/>
            <a:ext cx="846585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fr-FR" sz="2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 de la fréquence </a:t>
            </a:r>
            <a:r>
              <a:rPr lang="fr-FR" sz="2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non-conformités détectées par mois relevées par </a:t>
            </a:r>
            <a:r>
              <a:rPr lang="fr-FR" sz="2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programme </a:t>
            </a:r>
            <a:r>
              <a:rPr lang="fr-FR" sz="2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l'agence </a:t>
            </a:r>
            <a:r>
              <a:rPr lang="fr-FR" sz="2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Nice Littoral</a:t>
            </a:r>
            <a:endParaRPr lang="fr-FR" sz="2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95250" y="2521685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ARS : 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95250" y="4877274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REA : </a:t>
            </a:r>
            <a:endParaRPr lang="fr-FR" dirty="0"/>
          </a:p>
        </p:txBody>
      </p:sp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1262743" y="365126"/>
            <a:ext cx="9405258" cy="1010105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Non-conformités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 qualité de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321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9"/>
          <a:stretch/>
        </p:blipFill>
        <p:spPr bwMode="auto">
          <a:xfrm>
            <a:off x="319791" y="2639560"/>
            <a:ext cx="3690000" cy="226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8"/>
          <a:stretch/>
        </p:blipFill>
        <p:spPr bwMode="auto">
          <a:xfrm>
            <a:off x="4342397" y="2619473"/>
            <a:ext cx="3690000" cy="226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6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0"/>
          <a:stretch/>
        </p:blipFill>
        <p:spPr bwMode="auto">
          <a:xfrm>
            <a:off x="8381445" y="2639560"/>
            <a:ext cx="3690000" cy="226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tangle 7"/>
          <p:cNvSpPr/>
          <p:nvPr/>
        </p:nvSpPr>
        <p:spPr>
          <a:xfrm>
            <a:off x="1274631" y="1739582"/>
            <a:ext cx="1007916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fr-FR" sz="2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réquence </a:t>
            </a:r>
            <a:r>
              <a:rPr lang="fr-FR" sz="2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non-conformités détectées en fonction du nombre de prélèvements </a:t>
            </a:r>
            <a:r>
              <a:rPr lang="fr-FR" sz="2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 agence</a:t>
            </a:r>
            <a:endParaRPr lang="fr-FR" sz="26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8653879" y="4976541"/>
            <a:ext cx="341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NI-LI : Même chose que pour RD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4794247" y="5156021"/>
            <a:ext cx="3238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RD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Aucune corrélation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Prélèvements surabondants par-rapport au risque de 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776718" y="4907560"/>
            <a:ext cx="2989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MHP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Corrélation positive à 33%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Bonne connaissance du comportement du réseau 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 Bon ciblage des prélèvements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21</a:t>
            </a:fld>
            <a:endParaRPr lang="fr-FR"/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1262743" y="365126"/>
            <a:ext cx="9405258" cy="1010105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Non-conformités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 qualité de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8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Conclusion de l’étude sur les non-conformités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Hausse de la fréquence de NC en été pour MHP et RD</a:t>
            </a:r>
          </a:p>
          <a:p>
            <a:r>
              <a:rPr lang="fr-FR" dirty="0" smtClean="0"/>
              <a:t>Hausse de la fréquence en hiver pour Nice Littoral</a:t>
            </a:r>
          </a:p>
          <a:p>
            <a:r>
              <a:rPr lang="fr-FR" dirty="0" smtClean="0"/>
              <a:t>Mois d’octobre = le plus à risque</a:t>
            </a:r>
          </a:p>
          <a:p>
            <a:r>
              <a:rPr lang="fr-FR" dirty="0" smtClean="0"/>
              <a:t>Suivi suffisant pour Nice Littoral et RD</a:t>
            </a:r>
          </a:p>
          <a:p>
            <a:r>
              <a:rPr lang="fr-FR" dirty="0" smtClean="0"/>
              <a:t>Suivi performant pour MHP mais lacunes en hiver possibilités d’améliorer le suivi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22</a:t>
            </a:fld>
            <a:endParaRPr lang="fr-FR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262743" y="365126"/>
            <a:ext cx="9405258" cy="1010105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Non-conformités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 qualité de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705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Perspectives de l’étude sur les non-conformités  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Renforcer la surveillance :</a:t>
            </a:r>
          </a:p>
          <a:p>
            <a:pPr lvl="1"/>
            <a:r>
              <a:rPr lang="fr-FR" dirty="0" smtClean="0"/>
              <a:t> en décembre de partout</a:t>
            </a:r>
          </a:p>
          <a:p>
            <a:pPr lvl="1"/>
            <a:r>
              <a:rPr lang="fr-FR" dirty="0" smtClean="0"/>
              <a:t>Janvier à mars pour MHP</a:t>
            </a:r>
          </a:p>
          <a:p>
            <a:r>
              <a:rPr lang="fr-FR" dirty="0" smtClean="0"/>
              <a:t>Maintenir efforts déjà faits en octobre car + à risque</a:t>
            </a:r>
          </a:p>
          <a:p>
            <a:r>
              <a:rPr lang="fr-FR" dirty="0" smtClean="0"/>
              <a:t>Pour Nice Littoral, pourquoi très faible nombre de non-conformités détectées par REA ?</a:t>
            </a:r>
          </a:p>
          <a:p>
            <a:r>
              <a:rPr lang="fr-FR" dirty="0"/>
              <a:t>Analyse Rive Droite </a:t>
            </a:r>
            <a:r>
              <a:rPr lang="fr-FR" dirty="0" smtClean="0"/>
              <a:t>non-significative car </a:t>
            </a:r>
            <a:r>
              <a:rPr lang="fr-FR" dirty="0"/>
              <a:t>faible </a:t>
            </a:r>
            <a:r>
              <a:rPr lang="fr-FR" dirty="0" smtClean="0"/>
              <a:t>risque de NC</a:t>
            </a:r>
            <a:endParaRPr lang="fr-FR" dirty="0"/>
          </a:p>
          <a:p>
            <a:r>
              <a:rPr lang="fr-FR" dirty="0" smtClean="0"/>
              <a:t>Pour + de précision, utiliser le nombre d’autocontrôles</a:t>
            </a:r>
            <a:endParaRPr lang="fr-FR" dirty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23</a:t>
            </a:fld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262743" y="365126"/>
            <a:ext cx="9405258" cy="1010105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Non-conformités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 qualité de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176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52" y="4099868"/>
            <a:ext cx="2468085" cy="187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519592" y="2574736"/>
            <a:ext cx="4308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Concentration limite à 250 mg/L  (code de la consommation)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Désagréments pour l’usager (perturbation digestion + goût altéré)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419818" y="6221659"/>
            <a:ext cx="5037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Travail sur des eaux de surface (Canal de la Vésubie) et des eaux de nappe (J. </a:t>
            </a:r>
            <a:r>
              <a:rPr lang="fr-FR" dirty="0" err="1" smtClean="0"/>
              <a:t>Raybaud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24</a:t>
            </a:fld>
            <a:endParaRPr lang="fr-FR"/>
          </a:p>
        </p:txBody>
      </p:sp>
      <p:pic>
        <p:nvPicPr>
          <p:cNvPr id="8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419818" y="1509922"/>
            <a:ext cx="5170769" cy="4690384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262743" y="365126"/>
            <a:ext cx="9405258" cy="1010105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Modélisation de la concentration en sulfate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47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01205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REA contrôle la concentration : </a:t>
            </a:r>
          </a:p>
          <a:p>
            <a:r>
              <a:rPr lang="fr-FR" dirty="0" smtClean="0"/>
              <a:t>Via des appareils à relève automatique (Canal de la Vésubie)</a:t>
            </a:r>
          </a:p>
          <a:p>
            <a:r>
              <a:rPr lang="fr-FR" dirty="0" smtClean="0"/>
              <a:t>Via des échantillonnages manuels lorsqu’il y a suspicion (J. </a:t>
            </a:r>
            <a:r>
              <a:rPr lang="fr-FR" dirty="0" err="1" smtClean="0"/>
              <a:t>Raybaud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Objectif = avoir une concentration sous les 200 mg/L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 Suivi coûteux en temps, argent et ressources humaines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25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262743" y="365126"/>
            <a:ext cx="9405258" cy="1010105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Modélisation de la concentration en sulfate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895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Objectif : faciliter le travail des agents et limiter les coûts 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C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omment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modéliser la concentration en sulfate à partir de variables physiques et météorologiques sur nos deux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sites ?</a:t>
            </a:r>
          </a:p>
          <a:p>
            <a:pPr>
              <a:buFont typeface="Wingdings" panose="05000000000000000000" pitchFamily="2" charset="2"/>
              <a:buChar char="è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26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262743" y="365126"/>
            <a:ext cx="9405258" cy="1010105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Modélisation de la concentration en sulfate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56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809300" y="1497263"/>
            <a:ext cx="431214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Présentation des sites étudiés</a:t>
            </a:r>
            <a:endParaRPr lang="fr-FR" sz="26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513060" y="4613938"/>
            <a:ext cx="60278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Données biaisées car prélèvements faits surtout s’il y a suspicion et peu d’observations (83 observations)</a:t>
            </a:r>
          </a:p>
          <a:p>
            <a:r>
              <a:rPr lang="fr-FR" dirty="0" smtClean="0"/>
              <a:t>20 non-alertes </a:t>
            </a:r>
          </a:p>
          <a:p>
            <a:r>
              <a:rPr lang="fr-FR" dirty="0" smtClean="0"/>
              <a:t>40 cas suspicieux </a:t>
            </a:r>
          </a:p>
          <a:p>
            <a:r>
              <a:rPr lang="fr-FR" dirty="0" smtClean="0"/>
              <a:t>23 cas d’alerte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540881" y="4600419"/>
            <a:ext cx="45399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Données systématiques et plus nombreuses (892 observations)</a:t>
            </a:r>
          </a:p>
          <a:p>
            <a:r>
              <a:rPr lang="fr-FR" dirty="0" smtClean="0"/>
              <a:t>647 non-alertes</a:t>
            </a:r>
          </a:p>
          <a:p>
            <a:r>
              <a:rPr lang="fr-FR" dirty="0" smtClean="0"/>
              <a:t>163 cas suspicieux</a:t>
            </a:r>
          </a:p>
          <a:p>
            <a:r>
              <a:rPr lang="fr-FR" dirty="0" smtClean="0"/>
              <a:t>82 cas d’alerte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27</a:t>
            </a:fld>
            <a:endParaRPr lang="fr-FR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262743" y="365126"/>
            <a:ext cx="9405258" cy="1010105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Modélisation de la concentration en sulfate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37598" y="2057499"/>
            <a:ext cx="26893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Variable à disposition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Concentration en mg/L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Conductivité en µS/cm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Température de l’eau en °C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513060" y="3976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Site J. </a:t>
            </a:r>
            <a:r>
              <a:rPr lang="fr-FR" u="sng" dirty="0" err="1" smtClean="0"/>
              <a:t>Raybaud</a:t>
            </a:r>
            <a:r>
              <a:rPr lang="fr-FR" u="sng" dirty="0" smtClean="0"/>
              <a:t> :</a:t>
            </a:r>
            <a:endParaRPr lang="fr-FR" u="sng" dirty="0"/>
          </a:p>
        </p:txBody>
      </p:sp>
      <p:sp>
        <p:nvSpPr>
          <p:cNvPr id="15" name="ZoneTexte 14"/>
          <p:cNvSpPr txBox="1"/>
          <p:nvPr/>
        </p:nvSpPr>
        <p:spPr>
          <a:xfrm>
            <a:off x="6540881" y="3976914"/>
            <a:ext cx="280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Site Canal de la Vésubie :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3198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0564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Problème : les variables pluviométriques sont toutes colinéaires et peu explicatives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Wingdings" panose="05000000000000000000" pitchFamily="2" charset="2"/>
              <a:buChar char="è"/>
            </a:pPr>
            <a:r>
              <a:rPr lang="fr-FR" dirty="0" smtClean="0">
                <a:sym typeface="Wingdings" panose="05000000000000000000" pitchFamily="2" charset="2"/>
              </a:rPr>
              <a:t>On utilise le cumul de pluie sur une période optimale (maximisation de la corrélation pluviométrie – concentration)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fr-FR" dirty="0" smtClean="0">
                <a:sym typeface="Wingdings" panose="05000000000000000000" pitchFamily="2" charset="2"/>
              </a:rPr>
              <a:t>Sélection des variables les plus représentatives par ACP</a:t>
            </a:r>
            <a:endParaRPr lang="fr-F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28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262743" y="365126"/>
            <a:ext cx="9405258" cy="1010105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Modélisation de la concentration en sulfate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206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9580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Plusieurs types de modèles utilisés : </a:t>
            </a:r>
          </a:p>
          <a:p>
            <a:r>
              <a:rPr lang="fr-FR" dirty="0" err="1" smtClean="0"/>
              <a:t>Random</a:t>
            </a:r>
            <a:r>
              <a:rPr lang="fr-FR" dirty="0" smtClean="0"/>
              <a:t> Forest = RF </a:t>
            </a:r>
          </a:p>
          <a:p>
            <a:r>
              <a:rPr lang="fr-FR" dirty="0" smtClean="0"/>
              <a:t>Modèle linéaire généralisé = GLM </a:t>
            </a:r>
          </a:p>
          <a:p>
            <a:r>
              <a:rPr lang="fr-FR" dirty="0" smtClean="0"/>
              <a:t>Réseau de neurones = </a:t>
            </a:r>
            <a:r>
              <a:rPr lang="fr-FR" dirty="0" err="1" smtClean="0"/>
              <a:t>NNet</a:t>
            </a:r>
            <a:r>
              <a:rPr lang="fr-FR" dirty="0" smtClean="0"/>
              <a:t>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29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262743" y="365126"/>
            <a:ext cx="9405258" cy="1010105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Modélisation de la concentration en sulfate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400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</a:t>
            </a:r>
            <a:r>
              <a:rPr lang="fr-FR" dirty="0" smtClean="0"/>
              <a:t>Le service des </a:t>
            </a:r>
            <a:r>
              <a:rPr lang="fr-FR" dirty="0"/>
              <a:t>Laboratoires et Expertise Eau Potable</a:t>
            </a:r>
            <a:r>
              <a:rPr lang="fr-FR" dirty="0" smtClean="0"/>
              <a:t> a des questions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fr-FR" dirty="0" smtClean="0"/>
              <a:t>MM. Oliver Betton et Thomas </a:t>
            </a:r>
            <a:r>
              <a:rPr lang="fr-FR" dirty="0" err="1" smtClean="0"/>
              <a:t>Jaeck</a:t>
            </a:r>
            <a:r>
              <a:rPr lang="fr-FR" dirty="0" smtClean="0"/>
              <a:t> s’adressent au pôle Sciences des données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fr-FR" dirty="0" smtClean="0"/>
              <a:t>Je cherche des réponses avec l’aide et la patience infinie de Mmes Agathe </a:t>
            </a:r>
            <a:r>
              <a:rPr lang="fr-FR" dirty="0" err="1" smtClean="0"/>
              <a:t>Maupetit</a:t>
            </a:r>
            <a:r>
              <a:rPr lang="fr-FR" dirty="0" smtClean="0"/>
              <a:t> et Carine </a:t>
            </a:r>
            <a:r>
              <a:rPr lang="fr-FR" dirty="0" err="1" smtClean="0"/>
              <a:t>Gibowski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9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84764" y="2523677"/>
            <a:ext cx="3527579" cy="11906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52400" y="1500487"/>
            <a:ext cx="742594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Comparaison des modèles </a:t>
            </a:r>
            <a:r>
              <a:rPr lang="fr-FR" sz="26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ternaires </a:t>
            </a:r>
            <a:r>
              <a:rPr lang="fr-FR" sz="2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J. </a:t>
            </a:r>
            <a:r>
              <a:rPr lang="fr-FR" sz="2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Raybaud</a:t>
            </a:r>
            <a:endParaRPr lang="fr-FR" sz="26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112295" y="4500962"/>
            <a:ext cx="8498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Meilleur modèle = RF reg :</a:t>
            </a:r>
          </a:p>
          <a:p>
            <a:pPr algn="just"/>
            <a:r>
              <a:rPr lang="fr-FR" dirty="0" smtClean="0"/>
              <a:t>Plus grand rappel </a:t>
            </a:r>
            <a:r>
              <a:rPr lang="fr-FR" dirty="0" smtClean="0">
                <a:sym typeface="Wingdings" panose="05000000000000000000" pitchFamily="2" charset="2"/>
              </a:rPr>
              <a:t> </a:t>
            </a:r>
            <a:r>
              <a:rPr lang="fr-FR" b="1" dirty="0" smtClean="0">
                <a:sym typeface="Wingdings" panose="05000000000000000000" pitchFamily="2" charset="2"/>
              </a:rPr>
              <a:t>moins de faux négatifs</a:t>
            </a:r>
            <a:endParaRPr lang="fr-FR" dirty="0" smtClean="0"/>
          </a:p>
          <a:p>
            <a:pPr algn="just"/>
            <a:r>
              <a:rPr lang="fr-FR" dirty="0" smtClean="0"/>
              <a:t>MSE de 286 contre 338 pour </a:t>
            </a:r>
            <a:r>
              <a:rPr lang="fr-FR" dirty="0" err="1" smtClean="0"/>
              <a:t>NNet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30</a:t>
            </a:fld>
            <a:endParaRPr lang="fr-FR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262743" y="365126"/>
            <a:ext cx="9405258" cy="1010105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Modélisation de la concentration en sulfate</a:t>
            </a:r>
            <a:endParaRPr lang="fr-FR" dirty="0"/>
          </a:p>
        </p:txBody>
      </p:sp>
      <p:pic>
        <p:nvPicPr>
          <p:cNvPr id="12" name="Espace réservé du contenu 6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4"/>
          <a:stretch/>
        </p:blipFill>
        <p:spPr bwMode="auto">
          <a:xfrm>
            <a:off x="4519884" y="2398192"/>
            <a:ext cx="7439886" cy="31714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288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71" y="2227563"/>
            <a:ext cx="3948258" cy="1191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31020" y="1473158"/>
            <a:ext cx="1006870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Tableau comparatif des modèles ternaires pour le Canal de la Vésubie</a:t>
            </a:r>
            <a:endParaRPr lang="fr-FR" sz="26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232043" y="3540289"/>
            <a:ext cx="377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NNet</a:t>
            </a:r>
            <a:r>
              <a:rPr lang="fr-FR" dirty="0" smtClean="0"/>
              <a:t> = meilleurs scores 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 Meilleur modèle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31</a:t>
            </a:fld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262743" y="365126"/>
            <a:ext cx="9405258" cy="1010105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Modélisation de la concentration en sulfate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8"/>
          <a:stretch/>
        </p:blipFill>
        <p:spPr>
          <a:xfrm>
            <a:off x="5196903" y="2496457"/>
            <a:ext cx="5802820" cy="3326925"/>
          </a:xfrm>
          <a:prstGeom prst="rect">
            <a:avLst/>
          </a:prstGeom>
        </p:spPr>
      </p:pic>
      <p:pic>
        <p:nvPicPr>
          <p:cNvPr id="13" name="Espace réservé du contenu 7"/>
          <p:cNvPicPr>
            <a:picLocks noGrp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5"/>
          <a:stretch/>
        </p:blipFill>
        <p:spPr bwMode="auto">
          <a:xfrm>
            <a:off x="144771" y="4130659"/>
            <a:ext cx="4732029" cy="27273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7598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8709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Conclusion de l’étude sur </a:t>
            </a:r>
            <a:r>
              <a:rPr lang="fr-FR" dirty="0" smtClean="0"/>
              <a:t>la concentration en sulfate:</a:t>
            </a:r>
          </a:p>
          <a:p>
            <a:endParaRPr lang="fr-FR" dirty="0"/>
          </a:p>
          <a:p>
            <a:r>
              <a:rPr lang="fr-FR" dirty="0" smtClean="0"/>
              <a:t>Modèle pour J. </a:t>
            </a:r>
            <a:r>
              <a:rPr lang="fr-FR" dirty="0" err="1" smtClean="0"/>
              <a:t>Raybaud</a:t>
            </a:r>
            <a:r>
              <a:rPr lang="fr-FR" dirty="0" smtClean="0"/>
              <a:t> non-mature par manque de données</a:t>
            </a:r>
          </a:p>
          <a:p>
            <a:r>
              <a:rPr lang="fr-FR" dirty="0" smtClean="0"/>
              <a:t>Modèle pour le Canal de la Vésubie fiable</a:t>
            </a:r>
          </a:p>
          <a:p>
            <a:r>
              <a:rPr lang="fr-FR" dirty="0" smtClean="0"/>
              <a:t>Pour les deux sites, la meilleure variable explicative à disposition ici est la conductivité</a:t>
            </a:r>
          </a:p>
          <a:p>
            <a:r>
              <a:rPr lang="fr-FR" dirty="0"/>
              <a:t>Validité externe des modèles à </a:t>
            </a:r>
            <a:r>
              <a:rPr lang="fr-FR" dirty="0" smtClean="0"/>
              <a:t>tester</a:t>
            </a:r>
          </a:p>
          <a:p>
            <a:r>
              <a:rPr lang="fr-FR" dirty="0" smtClean="0"/>
              <a:t>Pas de </a:t>
            </a:r>
            <a:r>
              <a:rPr lang="fr-FR" dirty="0"/>
              <a:t>niveau de confiance </a:t>
            </a:r>
            <a:r>
              <a:rPr lang="fr-FR" dirty="0" smtClean="0"/>
              <a:t>calculé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32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262743" y="365126"/>
            <a:ext cx="9405258" cy="1010105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Modélisation de la concentration en sulfate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347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24287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Perspectives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Il faudrait une campagne de collecte des données (900 observations) pour le site J. </a:t>
            </a:r>
            <a:r>
              <a:rPr lang="fr-FR" dirty="0" err="1" smtClean="0"/>
              <a:t>Raybaud</a:t>
            </a:r>
            <a:r>
              <a:rPr lang="fr-FR" dirty="0" smtClean="0"/>
              <a:t> </a:t>
            </a:r>
          </a:p>
          <a:p>
            <a:r>
              <a:rPr lang="fr-FR" dirty="0" smtClean="0"/>
              <a:t>Intégration aux applications existantes</a:t>
            </a:r>
          </a:p>
          <a:p>
            <a:r>
              <a:rPr lang="fr-FR" dirty="0" smtClean="0"/>
              <a:t>Prédire la conductivité permettrait de prédire la concentration</a:t>
            </a:r>
          </a:p>
          <a:p>
            <a:r>
              <a:rPr lang="fr-FR" dirty="0" smtClean="0"/>
              <a:t>Modèles similaires possibles pour d’autres ions</a:t>
            </a:r>
          </a:p>
          <a:p>
            <a:r>
              <a:rPr lang="fr-FR" b="1" dirty="0" smtClean="0"/>
              <a:t>Un modèle qui prédit uniquement la concentration de manière très précise est possible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33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262743" y="365126"/>
            <a:ext cx="9405258" cy="1010105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Modélisation de la concentration en sulfate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801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92554"/>
            <a:ext cx="10515600" cy="1325563"/>
          </a:xfrm>
          <a:ln w="285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et remerciements </a:t>
            </a:r>
            <a:endParaRPr lang="fr-F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70137"/>
            <a:ext cx="10515600" cy="4351338"/>
          </a:xfrm>
        </p:spPr>
        <p:txBody>
          <a:bodyPr/>
          <a:lstStyle/>
          <a:p>
            <a:r>
              <a:rPr lang="fr-FR" dirty="0" smtClean="0"/>
              <a:t>Faiblesses et forces de la surveillance des non-conformités de la qualité de l’eau bien identifiées</a:t>
            </a:r>
          </a:p>
          <a:p>
            <a:r>
              <a:rPr lang="fr-FR" dirty="0" smtClean="0"/>
              <a:t>Modèles prometteurs mais perfectibles</a:t>
            </a:r>
          </a:p>
          <a:p>
            <a:endParaRPr lang="fr-FR" dirty="0"/>
          </a:p>
          <a:p>
            <a:pPr marL="0" indent="0" algn="ctr">
              <a:buNone/>
            </a:pPr>
            <a:r>
              <a:rPr lang="fr-FR" dirty="0" smtClean="0"/>
              <a:t>Merci à Agathe, Carine, Félix, Olivier et Thomas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05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Pour approfondir 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446621" cy="435133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773662" y="5016961"/>
            <a:ext cx="48235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 smtClean="0"/>
              <a:t>Contribution des variables aux deux dimensions conservées pour l’ACP sur le site Canal de la Vésubie </a:t>
            </a:r>
            <a:endParaRPr lang="fr-FR" sz="1100" i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662" y="1977270"/>
            <a:ext cx="4877481" cy="275310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38200" y="6261314"/>
            <a:ext cx="48235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i="1" dirty="0" smtClean="0"/>
              <a:t>Cercle d’unité qui représente les vecteurs de chaque variable dans l’espace construit par les dimensions 1 et 2</a:t>
            </a:r>
            <a:endParaRPr lang="fr-FR" sz="1100" i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926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Pour approfondir</a:t>
            </a:r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016" y="2441443"/>
            <a:ext cx="5348356" cy="39149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82430" y="1411617"/>
            <a:ext cx="922714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b="1" dirty="0">
                <a:ea typeface="Calibri" panose="020F0502020204030204" pitchFamily="34" charset="0"/>
              </a:rPr>
              <a:t>Conductivité (µS/cm) en fonction de la concentration (mg/L) pour le Canal de la Vésubie</a:t>
            </a:r>
            <a:endParaRPr lang="fr-FR" sz="2600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3002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Pour approfondir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712" y="2819639"/>
            <a:ext cx="4584690" cy="33003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46059" y="1690688"/>
            <a:ext cx="927999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fr-FR" sz="2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Schéma explicatif du modèle de classification ternaire avec isolement des observations ambigües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3962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050214"/>
            <a:ext cx="10515600" cy="4351338"/>
          </a:xfrm>
        </p:spPr>
        <p:txBody>
          <a:bodyPr/>
          <a:lstStyle/>
          <a:p>
            <a:r>
              <a:rPr lang="fr-FR" dirty="0" smtClean="0"/>
              <a:t>Pour construire les modèles, on utilise habituellement 80% pour l’entraînement et 20% pour le test</a:t>
            </a:r>
          </a:p>
          <a:p>
            <a:r>
              <a:rPr lang="fr-FR" dirty="0" smtClean="0"/>
              <a:t>Pour J. </a:t>
            </a:r>
            <a:r>
              <a:rPr lang="fr-FR" dirty="0" err="1" smtClean="0"/>
              <a:t>Raybaud</a:t>
            </a:r>
            <a:r>
              <a:rPr lang="fr-FR" dirty="0" smtClean="0"/>
              <a:t>, trop peu d’observations de test pour calculer des statistiques de précision</a:t>
            </a:r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 40% de test, 60% d’entraînement + utilisation de l’algorithme ROSE pour créer des observations cohérentes avec l’échantillon. 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38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262743" y="365126"/>
            <a:ext cx="9405258" cy="1010105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Modélisation de la concentration en sulfate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60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1452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Plusieurs types de modèles utilisés : </a:t>
            </a:r>
          </a:p>
          <a:p>
            <a:r>
              <a:rPr lang="fr-FR" dirty="0" err="1" smtClean="0"/>
              <a:t>Random</a:t>
            </a:r>
            <a:r>
              <a:rPr lang="fr-FR" dirty="0" smtClean="0"/>
              <a:t> Forest (RF) : ensemble d’arbres de décision aléatoires qui votent pour une valeur prédite</a:t>
            </a:r>
          </a:p>
          <a:p>
            <a:r>
              <a:rPr lang="fr-FR" dirty="0" smtClean="0"/>
              <a:t>Modèle linéaire généralisé (GLM) : modèle qui essaye de tracer la droite qui passe le plus près de chacun des points</a:t>
            </a:r>
          </a:p>
          <a:p>
            <a:r>
              <a:rPr lang="fr-FR" dirty="0" smtClean="0"/>
              <a:t>Réseau de neurones (</a:t>
            </a:r>
            <a:r>
              <a:rPr lang="fr-FR" dirty="0" err="1" smtClean="0"/>
              <a:t>NNet</a:t>
            </a:r>
            <a:r>
              <a:rPr lang="fr-FR" dirty="0" smtClean="0"/>
              <a:t>) : cellules pensantes qui donnent chacune une prédiction. Chaque prédiction est pondérée pour calculer une prédiction finale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39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262743" y="365126"/>
            <a:ext cx="9405258" cy="1010105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Modélisation de la concentration en sulfate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71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Contexte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Deux sujets sur la qualité des eaux :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Etude statistique des non conformités de la qualité de l’eau relevées sur </a:t>
            </a:r>
            <a:r>
              <a:rPr lang="fr-FR" dirty="0" smtClean="0"/>
              <a:t>le </a:t>
            </a:r>
            <a:r>
              <a:rPr lang="fr-FR" dirty="0"/>
              <a:t>réseau Eau </a:t>
            </a:r>
            <a:r>
              <a:rPr lang="fr-FR" dirty="0" smtClean="0"/>
              <a:t>d’Azur</a:t>
            </a:r>
          </a:p>
          <a:p>
            <a:r>
              <a:rPr lang="fr-FR" dirty="0"/>
              <a:t>Modélisation de la concentration en sulfate dans les eaux du canal de la Vésubie et de la nappe </a:t>
            </a:r>
            <a:r>
              <a:rPr lang="fr-FR" dirty="0" smtClean="0"/>
              <a:t>phréatique du Var sur le site </a:t>
            </a:r>
            <a:r>
              <a:rPr lang="fr-FR" dirty="0"/>
              <a:t>Joseph </a:t>
            </a:r>
            <a:r>
              <a:rPr lang="fr-FR" dirty="0" err="1"/>
              <a:t>Raybaud</a:t>
            </a:r>
            <a:r>
              <a:rPr lang="fr-FR" dirty="0"/>
              <a:t> </a:t>
            </a:r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 Approches complètement différentes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38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 w="38100"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Etude statistique des non-conformités de la qualité de l’eau relevées sur le réseau Eau d’Azur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Textes de référence : </a:t>
            </a:r>
            <a:r>
              <a:rPr lang="fr-FR" dirty="0"/>
              <a:t>Code de la santé publique, art. R. 1321-2, R. 1321-3, R. 1321-7 et R. </a:t>
            </a:r>
            <a:r>
              <a:rPr lang="fr-FR" dirty="0" smtClean="0"/>
              <a:t>1321-38</a:t>
            </a:r>
          </a:p>
          <a:p>
            <a:r>
              <a:rPr lang="fr-FR" dirty="0" smtClean="0"/>
              <a:t>REA doit s’assurer que l’eau distribuée respecte la loi </a:t>
            </a:r>
            <a:r>
              <a:rPr lang="fr-FR" dirty="0" smtClean="0">
                <a:sym typeface="Wingdings" panose="05000000000000000000" pitchFamily="2" charset="2"/>
              </a:rPr>
              <a:t> autocontrôles</a:t>
            </a:r>
            <a:endParaRPr lang="fr-FR" dirty="0" smtClean="0"/>
          </a:p>
          <a:p>
            <a:r>
              <a:rPr lang="fr-FR" dirty="0" smtClean="0"/>
              <a:t>L’ARS contrôle l’action de REA avec des contrôles aléatoires</a:t>
            </a:r>
          </a:p>
          <a:p>
            <a:endParaRPr lang="fr-FR" dirty="0"/>
          </a:p>
          <a:p>
            <a:pPr>
              <a:buFont typeface="Wingdings" panose="05000000000000000000" pitchFamily="2" charset="2"/>
              <a:buChar char="è"/>
            </a:pPr>
            <a:r>
              <a:rPr lang="fr-FR" dirty="0" smtClean="0">
                <a:sym typeface="Wingdings" panose="05000000000000000000" pitchFamily="2" charset="2"/>
              </a:rPr>
              <a:t>Collaboration et contrôle </a:t>
            </a:r>
          </a:p>
          <a:p>
            <a:pPr>
              <a:buFont typeface="Wingdings" panose="05000000000000000000" pitchFamily="2" charset="2"/>
              <a:buChar char="è"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Sanctions par l’ARS si manquements répétés</a:t>
            </a:r>
          </a:p>
          <a:p>
            <a:pPr marL="0" indent="0">
              <a:buNone/>
            </a:pPr>
            <a:r>
              <a:rPr lang="fr-FR" dirty="0" smtClean="0"/>
              <a:t>Eau coupée si qualité trop dégradée 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81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50171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Non-conformité : écart significatif avec une valeur donnée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Deux types de non-conformité :</a:t>
            </a:r>
          </a:p>
          <a:p>
            <a:r>
              <a:rPr lang="fr-FR" dirty="0" smtClean="0"/>
              <a:t>Référence =  écart avec la valeur normale d’une variable</a:t>
            </a:r>
          </a:p>
          <a:p>
            <a:r>
              <a:rPr lang="fr-FR" dirty="0" smtClean="0"/>
              <a:t>Limite = dépassement de la valeur limite de potabilité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6</a:t>
            </a:fld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1262743" y="365126"/>
            <a:ext cx="9405258" cy="1010105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Non-conformités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 qualité de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772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42737" y="2197768"/>
            <a:ext cx="1049153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dirty="0"/>
              <a:t>H</a:t>
            </a:r>
            <a:r>
              <a:rPr lang="fr-FR" sz="2600" dirty="0" smtClean="0"/>
              <a:t>ypothèses 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600" dirty="0" smtClean="0"/>
              <a:t>Il y a plus de non-conformités en été que le reste de l’année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600" dirty="0" smtClean="0"/>
              <a:t>La météo a un effet sur la fréquence de non-conformité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600" dirty="0"/>
          </a:p>
        </p:txBody>
      </p:sp>
      <p:sp>
        <p:nvSpPr>
          <p:cNvPr id="6" name="Flèche vers le bas 5"/>
          <p:cNvSpPr/>
          <p:nvPr/>
        </p:nvSpPr>
        <p:spPr>
          <a:xfrm>
            <a:off x="5967663" y="3569697"/>
            <a:ext cx="256673" cy="9862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203157" y="4764505"/>
            <a:ext cx="999423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dirty="0" smtClean="0"/>
              <a:t>Problématiques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600" dirty="0" smtClean="0">
                <a:solidFill>
                  <a:schemeClr val="accent6">
                    <a:lumMod val="75000"/>
                  </a:schemeClr>
                </a:solidFill>
              </a:rPr>
              <a:t>Quelle est la période ayant le risque de non-conformité le plus élevé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600" dirty="0" smtClean="0">
                <a:solidFill>
                  <a:schemeClr val="accent6">
                    <a:lumMod val="75000"/>
                  </a:schemeClr>
                </a:solidFill>
              </a:rPr>
              <a:t>Quelles sont les périodes ayant une carence de contrôle ?</a:t>
            </a:r>
            <a:endParaRPr lang="fr-FR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7</a:t>
            </a:fld>
            <a:endParaRPr lang="fr-FR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262743" y="365126"/>
            <a:ext cx="9405258" cy="1010105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Non-conformités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 qualité de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474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carte_REA_com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640" y="2213907"/>
            <a:ext cx="6253134" cy="450756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8</a:t>
            </a:fld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19994" y="2529094"/>
            <a:ext cx="7142826" cy="283748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762 observations entre 2018 et 2024 :</a:t>
            </a:r>
          </a:p>
          <a:p>
            <a:r>
              <a:rPr lang="fr-FR" dirty="0" smtClean="0"/>
              <a:t>Agence : 81% MHP, 13% Nice Littoral et 5% RD</a:t>
            </a:r>
          </a:p>
          <a:p>
            <a:r>
              <a:rPr lang="fr-FR" dirty="0" smtClean="0"/>
              <a:t>Programme : 66% ARS vs 33% REA</a:t>
            </a:r>
          </a:p>
          <a:p>
            <a:r>
              <a:rPr lang="fr-FR" dirty="0" smtClean="0"/>
              <a:t>Type : 60% Référence vs 40% Limite</a:t>
            </a:r>
          </a:p>
          <a:p>
            <a:r>
              <a:rPr lang="fr-FR" dirty="0" smtClean="0"/>
              <a:t>Classe : 45% Bactériologique vs </a:t>
            </a:r>
            <a:r>
              <a:rPr lang="fr-FR" dirty="0" smtClean="0"/>
              <a:t>54% </a:t>
            </a:r>
            <a:r>
              <a:rPr lang="fr-FR" dirty="0" smtClean="0"/>
              <a:t>Physique 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560174" y="1690688"/>
            <a:ext cx="97936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/>
              <a:t>Fréquences des variables </a:t>
            </a:r>
            <a:r>
              <a:rPr lang="fr-FR" sz="2800" b="1" dirty="0" smtClean="0"/>
              <a:t>qui caractérisent</a:t>
            </a:r>
            <a:r>
              <a:rPr lang="fr-FR" sz="2800" b="1" dirty="0"/>
              <a:t> l</a:t>
            </a:r>
            <a:r>
              <a:rPr lang="fr-FR" sz="2800" b="1" dirty="0" smtClean="0"/>
              <a:t>es non-conformités</a:t>
            </a:r>
            <a:r>
              <a:rPr lang="fr-FR" sz="2800" b="1" dirty="0"/>
              <a:t> </a:t>
            </a:r>
            <a:r>
              <a:rPr lang="fr-FR" sz="2800" b="1" dirty="0" smtClean="0"/>
              <a:t> </a:t>
            </a:r>
            <a:endParaRPr lang="fr-FR" sz="2800" b="1" dirty="0"/>
          </a:p>
        </p:txBody>
      </p:sp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262743" y="365126"/>
            <a:ext cx="9405258" cy="1010105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Non-conformités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 qualité de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02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B475-EA0F-43C7-81BB-D20756484B31}" type="slidenum">
              <a:rPr lang="fr-FR" smtClean="0"/>
              <a:t>9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836821" y="1743401"/>
            <a:ext cx="85183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 smtClean="0"/>
              <a:t>Nombre de contrôles par mois et par agence</a:t>
            </a:r>
            <a:endParaRPr lang="fr-FR" sz="2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8"/>
              <p:cNvSpPr>
                <a:spLocks noGrp="1"/>
              </p:cNvSpPr>
              <p:nvPr>
                <p:ph idx="1"/>
              </p:nvPr>
            </p:nvSpPr>
            <p:spPr>
              <a:xfrm>
                <a:off x="318835" y="2187574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r>
                  <a:rPr lang="fr-FR" dirty="0" smtClean="0"/>
                  <a:t>33082 contrôles sur 2018-2024 :</a:t>
                </a:r>
              </a:p>
              <a:p>
                <a:pPr marL="0" indent="0">
                  <a:buNone/>
                </a:pPr>
                <a:endParaRPr lang="fr-FR" dirty="0" smtClean="0"/>
              </a:p>
              <a:p>
                <a:r>
                  <a:rPr lang="fr-FR" dirty="0" smtClean="0"/>
                  <a:t>MHP : 50% des contrôles </a:t>
                </a:r>
              </a:p>
              <a:p>
                <a:r>
                  <a:rPr lang="fr-FR" dirty="0" smtClean="0"/>
                  <a:t>NI-LI :  33% des contrôles</a:t>
                </a:r>
              </a:p>
              <a:p>
                <a:r>
                  <a:rPr lang="fr-FR" dirty="0" smtClean="0"/>
                  <a:t>RD : 17% des contrôles</a:t>
                </a:r>
              </a:p>
              <a:p>
                <a:endParaRPr lang="fr-FR" dirty="0"/>
              </a:p>
              <a:p>
                <a:pPr marL="0" indent="0">
                  <a:buNone/>
                </a:pPr>
                <a:r>
                  <a:rPr lang="fr-FR" dirty="0" smtClean="0">
                    <a:sym typeface="Wingdings" panose="05000000000000000000" pitchFamily="2" charset="2"/>
                  </a:rPr>
                  <a:t> Calcul de la fréquence de NC détectée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# </m:t>
                        </m:r>
                        <m:r>
                          <a:rPr lang="fr-F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𝑑𝑒</m:t>
                        </m:r>
                        <m:r>
                          <a:rPr lang="fr-F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𝑁𝐶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é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𝑡𝑒𝑐𝑡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é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𝑒𝑠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#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é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è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𝑣𝑒𝑚𝑒𝑛𝑡𝑠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9" name="Espace réservé du contenu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835" y="2187574"/>
                <a:ext cx="10515600" cy="4351338"/>
              </a:xfrm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1262743" y="365126"/>
            <a:ext cx="9405258" cy="1010105"/>
          </a:xfrm>
          <a:ln w="381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Non-conformités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 qualité de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910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5A6C2BCD75ED439C21F61EFACC7C2E" ma:contentTypeVersion="0" ma:contentTypeDescription="Create a new document." ma:contentTypeScope="" ma:versionID="762c535c21e8cfa7f8eece08dd582ba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044416-ED00-4C35-B04E-E5CFD94AA688}"/>
</file>

<file path=customXml/itemProps2.xml><?xml version="1.0" encoding="utf-8"?>
<ds:datastoreItem xmlns:ds="http://schemas.openxmlformats.org/officeDocument/2006/customXml" ds:itemID="{56C6C66C-3CFA-435E-98B4-5D2B605B00AB}"/>
</file>

<file path=customXml/itemProps3.xml><?xml version="1.0" encoding="utf-8"?>
<ds:datastoreItem xmlns:ds="http://schemas.openxmlformats.org/officeDocument/2006/customXml" ds:itemID="{93C4ED37-0924-4FA0-A7D9-AB4ADA66EC00}"/>
</file>

<file path=docProps/app.xml><?xml version="1.0" encoding="utf-8"?>
<Properties xmlns="http://schemas.openxmlformats.org/officeDocument/2006/extended-properties" xmlns:vt="http://schemas.openxmlformats.org/officeDocument/2006/docPropsVTypes">
  <TotalTime>2043</TotalTime>
  <Words>1876</Words>
  <Application>Microsoft Office PowerPoint</Application>
  <PresentationFormat>Grand écran</PresentationFormat>
  <Paragraphs>288</Paragraphs>
  <Slides>39</Slides>
  <Notes>5</Notes>
  <HiddenSlides>2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Thème Office</vt:lpstr>
      <vt:lpstr>Stage - Etude statistique de la qualité de l’eau</vt:lpstr>
      <vt:lpstr>Contexte</vt:lpstr>
      <vt:lpstr>Contexte</vt:lpstr>
      <vt:lpstr>Contexte</vt:lpstr>
      <vt:lpstr>Etude statistique des non-conformités de la qualité de l’eau relevées sur le réseau Eau d’Azur </vt:lpstr>
      <vt:lpstr>Non-conformités de la qualité de l’eau</vt:lpstr>
      <vt:lpstr>Non-conformités de la qualité de l’eau</vt:lpstr>
      <vt:lpstr>Non-conformités de la qualité de l’eau</vt:lpstr>
      <vt:lpstr>Non-conformités de la qualité de l’eau</vt:lpstr>
      <vt:lpstr>Non-conformités de la qualité de l’eau</vt:lpstr>
      <vt:lpstr>Non-conformités de la qualité de l’eau</vt:lpstr>
      <vt:lpstr>Non-conformités de la qualité de l’eau</vt:lpstr>
      <vt:lpstr>Présentation PowerPoint</vt:lpstr>
      <vt:lpstr>Non-conformités de la qualité de l’eau</vt:lpstr>
      <vt:lpstr>Non-conformités de la qualité de l’eau</vt:lpstr>
      <vt:lpstr>Non-conformités de la qualité de l’eau</vt:lpstr>
      <vt:lpstr>Non-conformités de la qualité de l’eau</vt:lpstr>
      <vt:lpstr>Non-conformités de la qualité de l’eau</vt:lpstr>
      <vt:lpstr>Non-conformités de la qualité de l’eau</vt:lpstr>
      <vt:lpstr>Non-conformités de la qualité de l’eau</vt:lpstr>
      <vt:lpstr>Non-conformités de la qualité de l’eau</vt:lpstr>
      <vt:lpstr>Non-conformités de la qualité de l’eau</vt:lpstr>
      <vt:lpstr>Non-conformités de la qualité de l’eau</vt:lpstr>
      <vt:lpstr>Modélisation de la concentration en sulfate</vt:lpstr>
      <vt:lpstr>Modélisation de la concentration en sulfate</vt:lpstr>
      <vt:lpstr>Modélisation de la concentration en sulfate</vt:lpstr>
      <vt:lpstr>Modélisation de la concentration en sulfate</vt:lpstr>
      <vt:lpstr>Modélisation de la concentration en sulfate</vt:lpstr>
      <vt:lpstr>Modélisation de la concentration en sulfate</vt:lpstr>
      <vt:lpstr>Modélisation de la concentration en sulfate</vt:lpstr>
      <vt:lpstr>Modélisation de la concentration en sulfate</vt:lpstr>
      <vt:lpstr>Modélisation de la concentration en sulfate</vt:lpstr>
      <vt:lpstr>Modélisation de la concentration en sulfate</vt:lpstr>
      <vt:lpstr>Conclusion et remerciements </vt:lpstr>
      <vt:lpstr>Pour approfondir </vt:lpstr>
      <vt:lpstr>Pour approfondir</vt:lpstr>
      <vt:lpstr>Pour approfondir</vt:lpstr>
      <vt:lpstr>Modélisation de la concentration en sulfate</vt:lpstr>
      <vt:lpstr>Modélisation de la concentration en sulfate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fin de stage</dc:title>
  <dc:creator>BARCAROLI Clement</dc:creator>
  <cp:lastModifiedBy>MAUPETIT Agathe</cp:lastModifiedBy>
  <cp:revision>95</cp:revision>
  <dcterms:created xsi:type="dcterms:W3CDTF">2025-07-31T07:58:12Z</dcterms:created>
  <dcterms:modified xsi:type="dcterms:W3CDTF">2025-08-08T08:57:16Z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0x010100B45A6C2BCD75ED439C21F61EFACC7C2E</vt:lpwstr>
  </property>
  <property fmtid="{D5CDD505-2E9C-101B-9397-08002B2CF9AE}" pid="3" name="Order">
    <vt:r8>33100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