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7" r:id="rId2"/>
    <p:sldId id="279" r:id="rId3"/>
    <p:sldId id="280" r:id="rId4"/>
    <p:sldId id="278" r:id="rId5"/>
    <p:sldId id="281" r:id="rId6"/>
    <p:sldId id="282" r:id="rId7"/>
    <p:sldId id="28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C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78378" autoAdjust="0"/>
  </p:normalViewPr>
  <p:slideViewPr>
    <p:cSldViewPr>
      <p:cViewPr varScale="1">
        <p:scale>
          <a:sx n="91" d="100"/>
          <a:sy n="91" d="100"/>
        </p:scale>
        <p:origin x="1930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80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17417-AD7C-4B58-8C20-4A661EB844CC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E8B37-CCCF-4E42-ADAD-3B83544D10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865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3.png"/><Relationship Id="rId7" Type="http://schemas.openxmlformats.org/officeDocument/2006/relationships/image" Target="../media/image7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vag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43550" y="1280042"/>
            <a:ext cx="996696" cy="35052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1584429"/>
            <a:ext cx="9144000" cy="18701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4868" y="1571601"/>
            <a:ext cx="6429420" cy="1857399"/>
          </a:xfrm>
        </p:spPr>
        <p:txBody>
          <a:bodyPr anchor="ctr">
            <a:noAutofit/>
          </a:bodyPr>
          <a:lstStyle>
            <a:lvl1pPr algn="ctr">
              <a:defRPr sz="4000" b="1" cap="none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78482"/>
            <a:ext cx="2411760" cy="1533784"/>
          </a:xfrm>
          <a:prstGeom prst="rect">
            <a:avLst/>
          </a:prstGeom>
        </p:spPr>
      </p:pic>
      <p:pic>
        <p:nvPicPr>
          <p:cNvPr id="14" name="Imag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93296"/>
            <a:ext cx="17907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e 6"/>
          <p:cNvGrpSpPr/>
          <p:nvPr userDrawn="1"/>
        </p:nvGrpSpPr>
        <p:grpSpPr>
          <a:xfrm>
            <a:off x="7899430" y="0"/>
            <a:ext cx="1260000" cy="6872896"/>
            <a:chOff x="7899430" y="0"/>
            <a:chExt cx="1260000" cy="6872896"/>
          </a:xfrm>
        </p:grpSpPr>
        <p:pic>
          <p:nvPicPr>
            <p:cNvPr id="17" name="Espace réservé du contenu 7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9430" y="5204544"/>
              <a:ext cx="1260000" cy="804256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9430" y="3954761"/>
              <a:ext cx="1260000" cy="559213"/>
            </a:xfrm>
            <a:prstGeom prst="rect">
              <a:avLst/>
            </a:prstGeom>
          </p:spPr>
        </p:pic>
        <p:pic>
          <p:nvPicPr>
            <p:cNvPr id="20" name="Espace réservé du contenu 5"/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0" t="7885" r="64361" b="30196"/>
            <a:stretch/>
          </p:blipFill>
          <p:spPr>
            <a:xfrm>
              <a:off x="7899430" y="1948094"/>
              <a:ext cx="1260000" cy="2006667"/>
            </a:xfrm>
            <a:prstGeom prst="rect">
              <a:avLst/>
            </a:prstGeom>
          </p:spPr>
        </p:pic>
        <p:pic>
          <p:nvPicPr>
            <p:cNvPr id="21" name="Espace réservé du contenu 4"/>
            <p:cNvPicPr>
              <a:picLocks noChangeAspect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20" r="7841"/>
            <a:stretch/>
          </p:blipFill>
          <p:spPr>
            <a:xfrm>
              <a:off x="7899430" y="939280"/>
              <a:ext cx="1260000" cy="1171891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9430" y="0"/>
              <a:ext cx="1260000" cy="945000"/>
            </a:xfrm>
            <a:prstGeom prst="rect">
              <a:avLst/>
            </a:prstGeom>
            <a:ln w="57150">
              <a:noFill/>
            </a:ln>
          </p:spPr>
        </p:pic>
        <p:pic>
          <p:nvPicPr>
            <p:cNvPr id="25" name="Espace réservé du contenu 10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9430" y="4504848"/>
              <a:ext cx="1260000" cy="711864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9430" y="6008099"/>
              <a:ext cx="1260000" cy="864797"/>
            </a:xfrm>
            <a:prstGeom prst="rect">
              <a:avLst/>
            </a:prstGeom>
          </p:spPr>
        </p:pic>
      </p:grpSp>
      <p:sp>
        <p:nvSpPr>
          <p:cNvPr id="2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44208" y="6333802"/>
            <a:ext cx="1285884" cy="365125"/>
          </a:xfrm>
        </p:spPr>
        <p:txBody>
          <a:bodyPr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53C21DF8-DC4C-4921-BE84-E1138AC8F49B}" type="datetime1">
              <a:rPr lang="fr-FR" smtClean="0"/>
              <a:pPr/>
              <a:t>15/12/2022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" t="26901" r="4959" b="7589"/>
          <a:stretch/>
        </p:blipFill>
        <p:spPr bwMode="auto">
          <a:xfrm>
            <a:off x="-4299" y="4729883"/>
            <a:ext cx="9144000" cy="216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363" y="-211138"/>
            <a:ext cx="2200275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73" y="5967239"/>
            <a:ext cx="1790700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56966" y="968290"/>
            <a:ext cx="7217246" cy="71438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0" y="6571"/>
            <a:ext cx="1260000" cy="6872896"/>
            <a:chOff x="7899430" y="0"/>
            <a:chExt cx="1260000" cy="6872896"/>
          </a:xfrm>
        </p:grpSpPr>
        <p:pic>
          <p:nvPicPr>
            <p:cNvPr id="11" name="Espace réservé du contenu 7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9430" y="5204544"/>
              <a:ext cx="1260000" cy="804256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9430" y="3954761"/>
              <a:ext cx="1260000" cy="559213"/>
            </a:xfrm>
            <a:prstGeom prst="rect">
              <a:avLst/>
            </a:prstGeom>
          </p:spPr>
        </p:pic>
        <p:pic>
          <p:nvPicPr>
            <p:cNvPr id="13" name="Espace réservé du contenu 5"/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0" t="7885" r="64361" b="30196"/>
            <a:stretch/>
          </p:blipFill>
          <p:spPr>
            <a:xfrm>
              <a:off x="7899430" y="1948094"/>
              <a:ext cx="1260000" cy="2006667"/>
            </a:xfrm>
            <a:prstGeom prst="rect">
              <a:avLst/>
            </a:prstGeom>
          </p:spPr>
        </p:pic>
        <p:pic>
          <p:nvPicPr>
            <p:cNvPr id="14" name="Espace réservé du contenu 4"/>
            <p:cNvPicPr>
              <a:picLocks noChangeAspect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20" r="7841"/>
            <a:stretch/>
          </p:blipFill>
          <p:spPr>
            <a:xfrm>
              <a:off x="7899430" y="939280"/>
              <a:ext cx="1260000" cy="1171891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9430" y="0"/>
              <a:ext cx="1260000" cy="945000"/>
            </a:xfrm>
            <a:prstGeom prst="rect">
              <a:avLst/>
            </a:prstGeom>
            <a:ln w="57150">
              <a:noFill/>
            </a:ln>
          </p:spPr>
        </p:pic>
        <p:pic>
          <p:nvPicPr>
            <p:cNvPr id="16" name="Espace réservé du contenu 10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9430" y="4504848"/>
              <a:ext cx="1260000" cy="711864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9430" y="6008099"/>
              <a:ext cx="1260000" cy="864797"/>
            </a:xfrm>
            <a:prstGeom prst="rect">
              <a:avLst/>
            </a:prstGeom>
          </p:spPr>
        </p:pic>
      </p:grpSp>
      <p:sp>
        <p:nvSpPr>
          <p:cNvPr id="19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713211" y="5832106"/>
            <a:ext cx="808431" cy="365125"/>
          </a:xfrm>
        </p:spPr>
        <p:txBody>
          <a:bodyPr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53C21DF8-DC4C-4921-BE84-E1138AC8F49B}" type="datetime1">
              <a:rPr lang="fr-FR" smtClean="0"/>
              <a:pPr/>
              <a:t>15/12/2022</a:t>
            </a:fld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331270" y="5832107"/>
            <a:ext cx="642942" cy="365125"/>
          </a:xfrm>
        </p:spPr>
        <p:txBody>
          <a:bodyPr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E456069F-BE2F-488D-A9BB-4F55CBB901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"/>
          </p:nvPr>
        </p:nvSpPr>
        <p:spPr>
          <a:xfrm>
            <a:off x="1756966" y="1723923"/>
            <a:ext cx="7217246" cy="40093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92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vag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58148" y="3286124"/>
            <a:ext cx="1285852" cy="45221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4480" y="1214422"/>
            <a:ext cx="6286544" cy="2143140"/>
          </a:xfrm>
        </p:spPr>
        <p:txBody>
          <a:bodyPr anchor="b">
            <a:noAutofit/>
          </a:bodyPr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4480" y="3786190"/>
            <a:ext cx="6286544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63654" y="6357958"/>
            <a:ext cx="1285884" cy="365125"/>
          </a:xfrm>
        </p:spPr>
        <p:txBody>
          <a:bodyPr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53C21DF8-DC4C-4921-BE84-E1138AC8F49B}" type="datetime1">
              <a:rPr lang="fr-FR" smtClean="0"/>
              <a:pPr/>
              <a:t>15/12/2022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249538" y="6356350"/>
            <a:ext cx="642942" cy="365125"/>
          </a:xfrm>
        </p:spPr>
        <p:txBody>
          <a:bodyPr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fld id="{E456069F-BE2F-488D-A9BB-4F55CBB901CF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4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152" y="6093296"/>
            <a:ext cx="17907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44" y="-78482"/>
            <a:ext cx="2411760" cy="1533784"/>
          </a:xfrm>
          <a:prstGeom prst="rect">
            <a:avLst/>
          </a:prstGeom>
        </p:spPr>
      </p:pic>
      <p:grpSp>
        <p:nvGrpSpPr>
          <p:cNvPr id="24" name="Groupe 23"/>
          <p:cNvGrpSpPr/>
          <p:nvPr userDrawn="1"/>
        </p:nvGrpSpPr>
        <p:grpSpPr>
          <a:xfrm>
            <a:off x="0" y="6571"/>
            <a:ext cx="1260000" cy="6872896"/>
            <a:chOff x="7899430" y="0"/>
            <a:chExt cx="1260000" cy="6872896"/>
          </a:xfrm>
        </p:grpSpPr>
        <p:pic>
          <p:nvPicPr>
            <p:cNvPr id="25" name="Espace réservé du contenu 7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9430" y="5204544"/>
              <a:ext cx="1260000" cy="804256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9430" y="3954761"/>
              <a:ext cx="1260000" cy="559213"/>
            </a:xfrm>
            <a:prstGeom prst="rect">
              <a:avLst/>
            </a:prstGeom>
          </p:spPr>
        </p:pic>
        <p:pic>
          <p:nvPicPr>
            <p:cNvPr id="27" name="Espace réservé du contenu 5"/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0" t="7885" r="64361" b="30196"/>
            <a:stretch/>
          </p:blipFill>
          <p:spPr>
            <a:xfrm>
              <a:off x="7899430" y="1948094"/>
              <a:ext cx="1260000" cy="2006667"/>
            </a:xfrm>
            <a:prstGeom prst="rect">
              <a:avLst/>
            </a:prstGeom>
          </p:spPr>
        </p:pic>
        <p:pic>
          <p:nvPicPr>
            <p:cNvPr id="28" name="Espace réservé du contenu 4"/>
            <p:cNvPicPr>
              <a:picLocks noChangeAspect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20" r="7841"/>
            <a:stretch/>
          </p:blipFill>
          <p:spPr>
            <a:xfrm>
              <a:off x="7899430" y="939280"/>
              <a:ext cx="1260000" cy="1171891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9430" y="0"/>
              <a:ext cx="1260000" cy="945000"/>
            </a:xfrm>
            <a:prstGeom prst="rect">
              <a:avLst/>
            </a:prstGeom>
            <a:ln w="57150">
              <a:noFill/>
            </a:ln>
          </p:spPr>
        </p:pic>
        <p:pic>
          <p:nvPicPr>
            <p:cNvPr id="30" name="Espace réservé du contenu 10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9430" y="4504848"/>
              <a:ext cx="1260000" cy="711864"/>
            </a:xfrm>
            <a:prstGeom prst="rect">
              <a:avLst/>
            </a:prstGeom>
          </p:spPr>
        </p:pic>
        <p:pic>
          <p:nvPicPr>
            <p:cNvPr id="31" name="Image 30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9430" y="6008099"/>
              <a:ext cx="1260000" cy="8647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572528" y="0"/>
            <a:ext cx="571472" cy="103458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2996" y="417514"/>
            <a:ext cx="7500990" cy="511156"/>
          </a:xfrm>
        </p:spPr>
        <p:txBody>
          <a:bodyPr anchor="t">
            <a:noAutofit/>
          </a:bodyPr>
          <a:lstStyle>
            <a:lvl1pPr>
              <a:defRPr sz="24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6767" y="1142984"/>
            <a:ext cx="7455761" cy="50006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26746" y="605800"/>
            <a:ext cx="847716" cy="365125"/>
          </a:xfrm>
        </p:spPr>
        <p:txBody>
          <a:bodyPr/>
          <a:lstStyle>
            <a:lvl1pPr>
              <a:defRPr sz="800"/>
            </a:lvl1pPr>
          </a:lstStyle>
          <a:p>
            <a:fld id="{166F57A6-F7A8-45AB-AB71-D9C01CCE9B30}" type="datetime1">
              <a:rPr lang="fr-FR" smtClean="0"/>
              <a:t>15/12/2022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285852" y="6357958"/>
            <a:ext cx="1846800" cy="365125"/>
          </a:xfrm>
        </p:spPr>
        <p:txBody>
          <a:bodyPr/>
          <a:lstStyle>
            <a:lvl1pPr algn="r">
              <a:defRPr sz="800"/>
            </a:lvl1pPr>
          </a:lstStyle>
          <a:p>
            <a:endParaRPr lang="fr-FR" dirty="0"/>
          </a:p>
        </p:txBody>
      </p:sp>
      <p:pic>
        <p:nvPicPr>
          <p:cNvPr id="15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252043"/>
            <a:ext cx="1286644" cy="6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0" r="78282" b="24210"/>
          <a:stretch>
            <a:fillRect/>
          </a:stretch>
        </p:blipFill>
        <p:spPr bwMode="auto">
          <a:xfrm>
            <a:off x="332381" y="188913"/>
            <a:ext cx="5746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479260" y="6357958"/>
            <a:ext cx="542900" cy="365125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E456069F-BE2F-488D-A9BB-4F55CBB901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1017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2996" y="397564"/>
            <a:ext cx="7275428" cy="511156"/>
          </a:xfrm>
        </p:spPr>
        <p:txBody>
          <a:bodyPr anchor="t">
            <a:noAutofit/>
          </a:bodyPr>
          <a:lstStyle>
            <a:lvl1pPr>
              <a:defRPr sz="2400" b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6767" y="1142984"/>
            <a:ext cx="7455761" cy="50006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285852" y="6357958"/>
            <a:ext cx="1845988" cy="365125"/>
          </a:xfrm>
        </p:spPr>
        <p:txBody>
          <a:bodyPr/>
          <a:lstStyle>
            <a:lvl1pPr algn="r">
              <a:defRPr sz="800"/>
            </a:lvl1pPr>
          </a:lstStyle>
          <a:p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572528" y="0"/>
            <a:ext cx="571472" cy="10171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e la date 3"/>
          <p:cNvSpPr txBox="1">
            <a:spLocks/>
          </p:cNvSpPr>
          <p:nvPr userDrawn="1"/>
        </p:nvSpPr>
        <p:spPr>
          <a:xfrm>
            <a:off x="7626746" y="605800"/>
            <a:ext cx="847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6F57A6-F7A8-45AB-AB71-D9C01CCE9B30}" type="datetime1">
              <a:rPr lang="fr-FR" smtClean="0">
                <a:solidFill>
                  <a:schemeClr val="bg2">
                    <a:lumMod val="95000"/>
                  </a:schemeClr>
                </a:solidFill>
              </a:rPr>
              <a:pPr/>
              <a:t>15/12/2022</a:t>
            </a:fld>
            <a:endParaRPr lang="fr-FR" dirty="0">
              <a:solidFill>
                <a:schemeClr val="bg2">
                  <a:lumMod val="95000"/>
                </a:schemeClr>
              </a:solidFill>
            </a:endParaRP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479260" y="6357958"/>
            <a:ext cx="542900" cy="365125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E456069F-BE2F-488D-A9BB-4F55CBB901CF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6" name="Imag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71" b="26723"/>
          <a:stretch>
            <a:fillRect/>
          </a:stretch>
        </p:blipFill>
        <p:spPr bwMode="auto">
          <a:xfrm>
            <a:off x="331267" y="-64417"/>
            <a:ext cx="568325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252043"/>
            <a:ext cx="1286644" cy="6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52DF9-7338-44F1-85E1-1E7EA956A391}" type="datetime1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6069F-BE2F-488D-A9BB-4F55CBB901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0" r:id="rId2"/>
    <p:sldLayoutId id="2147483668" r:id="rId3"/>
    <p:sldLayoutId id="2147483662" r:id="rId4"/>
    <p:sldLayoutId id="2147483667" r:id="rId5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smtClean="0"/>
              <a:t>Projet étudiant :</a:t>
            </a:r>
            <a:br>
              <a:rPr lang="fr-FR" sz="3600" dirty="0" smtClean="0"/>
            </a:br>
            <a:r>
              <a:rPr lang="fr-FR" sz="3600" dirty="0" smtClean="0"/>
              <a:t>Qualité de l’eau en réseau d’eau potable</a:t>
            </a:r>
            <a:endParaRPr lang="fr-FR" sz="36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1DF8-DC4C-4921-BE84-E1138AC8F49B}" type="datetime1">
              <a:rPr lang="fr-FR" smtClean="0"/>
              <a:pPr/>
              <a:t>15/12/2022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4671"/>
            <a:ext cx="1205560" cy="110458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71600" y="3861048"/>
            <a:ext cx="5914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Encadrant Eau d’Azur : Félix </a:t>
            </a:r>
            <a:r>
              <a:rPr lang="fr-FR" dirty="0" err="1" smtClean="0"/>
              <a:t>Billaud</a:t>
            </a:r>
            <a:r>
              <a:rPr lang="fr-FR" dirty="0" smtClean="0"/>
              <a:t>, Hydraulicien</a:t>
            </a:r>
          </a:p>
          <a:p>
            <a:endParaRPr lang="fr-FR" dirty="0"/>
          </a:p>
          <a:p>
            <a:r>
              <a:rPr lang="fr-FR" dirty="0" smtClean="0"/>
              <a:t>Encadrant école : </a:t>
            </a:r>
          </a:p>
        </p:txBody>
      </p:sp>
    </p:spTree>
    <p:extLst>
      <p:ext uri="{BB962C8B-B14F-4D97-AF65-F5344CB8AC3E}">
        <p14:creationId xmlns:p14="http://schemas.microsoft.com/office/powerpoint/2010/main" val="89846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Création d’un tableau de bord de suivi de la qualité de l’eau en </a:t>
            </a:r>
            <a:r>
              <a:rPr lang="fr-FR" dirty="0" smtClean="0"/>
              <a:t>réseau (mise à jour selon données, pas de temps réel)</a:t>
            </a:r>
          </a:p>
          <a:p>
            <a:pPr lvl="1"/>
            <a:r>
              <a:rPr lang="fr-FR" dirty="0" smtClean="0"/>
              <a:t>Basé sur les données de Eau d’Azur</a:t>
            </a:r>
          </a:p>
          <a:p>
            <a:pPr lvl="1"/>
            <a:r>
              <a:rPr lang="fr-FR" dirty="0"/>
              <a:t>Intégration de données externes </a:t>
            </a:r>
            <a:r>
              <a:rPr lang="fr-FR" dirty="0" smtClean="0"/>
              <a:t>pertinentes</a:t>
            </a:r>
            <a:endParaRPr lang="fr-FR" dirty="0"/>
          </a:p>
          <a:p>
            <a:pPr lvl="2"/>
            <a:r>
              <a:rPr lang="fr-FR" dirty="0" smtClean="0"/>
              <a:t>Météo</a:t>
            </a:r>
          </a:p>
          <a:p>
            <a:pPr lvl="2"/>
            <a:r>
              <a:rPr lang="fr-FR" dirty="0" err="1" smtClean="0"/>
              <a:t>Hydroportail</a:t>
            </a:r>
            <a:r>
              <a:rPr lang="fr-FR" dirty="0" smtClean="0"/>
              <a:t>, </a:t>
            </a:r>
            <a:r>
              <a:rPr lang="fr-FR" dirty="0" err="1" smtClean="0"/>
              <a:t>Hubeau</a:t>
            </a:r>
            <a:endParaRPr lang="fr-FR" dirty="0" smtClean="0"/>
          </a:p>
          <a:p>
            <a:pPr lvl="2"/>
            <a:r>
              <a:rPr lang="fr-FR" dirty="0" err="1" smtClean="0"/>
              <a:t>Etc</a:t>
            </a:r>
            <a:endParaRPr lang="fr-FR" dirty="0" smtClean="0"/>
          </a:p>
          <a:p>
            <a:pPr lvl="1"/>
            <a:r>
              <a:rPr lang="fr-FR" dirty="0" smtClean="0"/>
              <a:t>Construction et intégration d’outils d’analyses pour un suivi pertinent</a:t>
            </a:r>
          </a:p>
          <a:p>
            <a:pPr lvl="2"/>
            <a:r>
              <a:rPr lang="fr-FR" dirty="0" smtClean="0"/>
              <a:t>Graphiques</a:t>
            </a:r>
          </a:p>
          <a:p>
            <a:pPr lvl="2"/>
            <a:r>
              <a:rPr lang="fr-FR" dirty="0" smtClean="0"/>
              <a:t>Cartes</a:t>
            </a:r>
          </a:p>
          <a:p>
            <a:pPr lvl="2"/>
            <a:r>
              <a:rPr lang="fr-FR" dirty="0" smtClean="0"/>
              <a:t>Tables d’indicateurs</a:t>
            </a:r>
          </a:p>
          <a:p>
            <a:pPr lvl="2"/>
            <a:r>
              <a:rPr lang="fr-FR" dirty="0" err="1" smtClean="0"/>
              <a:t>Etc</a:t>
            </a:r>
            <a:endParaRPr lang="fr-FR" dirty="0"/>
          </a:p>
          <a:p>
            <a:pPr lvl="1"/>
            <a:r>
              <a:rPr lang="fr-FR" dirty="0" smtClean="0"/>
              <a:t>Source d’inspiration : étude en cours sur la chloration du réseau de Nice, rapport de mi-parcours</a:t>
            </a:r>
          </a:p>
          <a:p>
            <a:endParaRPr lang="fr-FR" dirty="0"/>
          </a:p>
          <a:p>
            <a:r>
              <a:rPr lang="fr-FR" dirty="0" smtClean="0"/>
              <a:t>Analyse de corrélation entre la qualité de l’eau en réseau et des évolutions épidémiologiques (dans un second temps ?)</a:t>
            </a:r>
          </a:p>
          <a:p>
            <a:pPr lvl="1"/>
            <a:r>
              <a:rPr lang="fr-FR" dirty="0" smtClean="0"/>
              <a:t>Méthode de </a:t>
            </a:r>
            <a:r>
              <a:rPr lang="fr-FR" dirty="0" err="1" smtClean="0"/>
              <a:t>datascience</a:t>
            </a:r>
            <a:r>
              <a:rPr lang="fr-FR" dirty="0" smtClean="0"/>
              <a:t> et/ou statistiques pour croisement de données qualité réseau et informations de suivi de gastro-entérites (données santé publique France ?)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069F-BE2F-488D-A9BB-4F55CBB901CF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43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Zone d’étude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Nice ou sous-secteur de Nice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069F-BE2F-488D-A9BB-4F55CBB901CF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40133"/>
            <a:ext cx="5314190" cy="46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3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2996" y="116632"/>
            <a:ext cx="7275428" cy="511156"/>
          </a:xfrm>
        </p:spPr>
        <p:txBody>
          <a:bodyPr/>
          <a:lstStyle/>
          <a:p>
            <a:r>
              <a:rPr lang="fr-FR" dirty="0" smtClean="0"/>
              <a:t>Création d’un tableau de bord de suivi de la qualité de l’eau en réseau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Données disponibles :</a:t>
            </a:r>
          </a:p>
          <a:p>
            <a:pPr lvl="1"/>
            <a:r>
              <a:rPr lang="fr-FR" dirty="0" smtClean="0"/>
              <a:t>Données ponctuelles des points de surveillance</a:t>
            </a:r>
          </a:p>
          <a:p>
            <a:pPr lvl="2"/>
            <a:r>
              <a:rPr lang="fr-FR" dirty="0" smtClean="0"/>
              <a:t>Campagnes de surveillance de Eau d’Azur</a:t>
            </a:r>
          </a:p>
          <a:p>
            <a:pPr lvl="2"/>
            <a:r>
              <a:rPr lang="fr-FR" dirty="0" smtClean="0"/>
              <a:t>Campagnes de surveillance de Agence Régionale de Santé (ARS)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Données de sondes en continu (pas de temps horaire ou infra-horaire)</a:t>
            </a:r>
          </a:p>
          <a:p>
            <a:pPr lvl="2"/>
            <a:r>
              <a:rPr lang="fr-FR" dirty="0" smtClean="0"/>
              <a:t>Suivi Chlore, COT, Turbidité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Volumes distribués par secteur de distribution (pas de temps annuel à infra horaire)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Données météorologique (pas de temps horaire)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Données patrimoniales (réseau, localisation points de surveillance,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Données de vente de médicaments (base de données publiques)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Données épidémiologiques (gastro-entérite) ? Consultation de l’ARS en cours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069F-BE2F-488D-A9BB-4F55CBB901C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87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tableau de bord (suivi ressources)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565170"/>
            <a:ext cx="8621906" cy="413633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069F-BE2F-488D-A9BB-4F55CBB901CF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64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Scripts de traitement ou </a:t>
            </a:r>
            <a:r>
              <a:rPr lang="fr-FR" dirty="0" err="1" smtClean="0"/>
              <a:t>dashboards</a:t>
            </a:r>
            <a:r>
              <a:rPr lang="fr-FR" dirty="0" smtClean="0"/>
              <a:t> doivent être développés sous R et  </a:t>
            </a:r>
            <a:r>
              <a:rPr lang="fr-FR" dirty="0" err="1" smtClean="0"/>
              <a:t>Rshiny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Confidentialité des données sources et des diffusions des analyses et résultats produits</a:t>
            </a:r>
          </a:p>
          <a:p>
            <a:endParaRPr lang="fr-FR" dirty="0" smtClean="0"/>
          </a:p>
          <a:p>
            <a:r>
              <a:rPr lang="fr-FR" dirty="0" smtClean="0"/>
              <a:t>Pas de diffusion web (si mise  en production, l’application sera installée sur des serveurs internes via intranet)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069F-BE2F-488D-A9BB-4F55CBB901CF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6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Livrables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Rapport d’étude</a:t>
            </a:r>
          </a:p>
          <a:p>
            <a:endParaRPr lang="fr-FR" dirty="0"/>
          </a:p>
          <a:p>
            <a:r>
              <a:rPr lang="fr-FR" dirty="0" smtClean="0"/>
              <a:t>Support de soutenance</a:t>
            </a:r>
          </a:p>
          <a:p>
            <a:endParaRPr lang="fr-FR" dirty="0"/>
          </a:p>
          <a:p>
            <a:r>
              <a:rPr lang="fr-FR" dirty="0" smtClean="0"/>
              <a:t>Scripts de traitement</a:t>
            </a:r>
          </a:p>
          <a:p>
            <a:endParaRPr lang="fr-FR" dirty="0"/>
          </a:p>
          <a:p>
            <a:r>
              <a:rPr lang="fr-FR" dirty="0" smtClean="0"/>
              <a:t>Scripts supports de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069F-BE2F-488D-A9BB-4F55CBB901CF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250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u_d_Azur">
  <a:themeElements>
    <a:clrScheme name="Eau d Azur">
      <a:dk1>
        <a:sysClr val="windowText" lastClr="000000"/>
      </a:dk1>
      <a:lt1>
        <a:srgbClr val="FFFFFF"/>
      </a:lt1>
      <a:dk2>
        <a:srgbClr val="005596"/>
      </a:dk2>
      <a:lt2>
        <a:srgbClr val="FFFFFF"/>
      </a:lt2>
      <a:accent1>
        <a:srgbClr val="00BDF2"/>
      </a:accent1>
      <a:accent2>
        <a:srgbClr val="BDE3F9"/>
      </a:accent2>
      <a:accent3>
        <a:srgbClr val="00BDF2"/>
      </a:accent3>
      <a:accent4>
        <a:srgbClr val="00BDF2"/>
      </a:accent4>
      <a:accent5>
        <a:srgbClr val="00BDF2"/>
      </a:accent5>
      <a:accent6>
        <a:srgbClr val="00BDF2"/>
      </a:accent6>
      <a:hlink>
        <a:srgbClr val="000000"/>
      </a:hlink>
      <a:folHlink>
        <a:srgbClr val="000000"/>
      </a:folHlink>
    </a:clrScheme>
    <a:fontScheme name="Personnalisé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_modeleHEC.potx" id="{0CB9FB5D-4BA5-4121-B5F5-5A18083CF09E}" vid="{390B832F-56B9-49F2-907F-E2A089E6AA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5A6C2BCD75ED439C21F61EFACC7C2E" ma:contentTypeVersion="10" ma:contentTypeDescription="Crée un document." ma:contentTypeScope="" ma:versionID="534606d322cd1dfc2f4139052b840a4b">
  <xsd:schema xmlns:xsd="http://www.w3.org/2001/XMLSchema" xmlns:xs="http://www.w3.org/2001/XMLSchema" xmlns:p="http://schemas.microsoft.com/office/2006/metadata/properties" xmlns:ns2="3dad5065-6fc7-4bb9-bedb-34b57814610f" xmlns:ns3="8e548f4c-2267-4025-806c-793335d085c9" targetNamespace="http://schemas.microsoft.com/office/2006/metadata/properties" ma:root="true" ma:fieldsID="c9d7372ab3ec50453028ef0228a4b494" ns2:_="" ns3:_="">
    <xsd:import namespace="3dad5065-6fc7-4bb9-bedb-34b57814610f"/>
    <xsd:import namespace="8e548f4c-2267-4025-806c-793335d085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ad5065-6fc7-4bb9-bedb-34b5781461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92e761e3-8530-43b5-b9d5-8f4965e8c72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548f4c-2267-4025-806c-793335d085c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b34258a-5f5b-47fd-8b03-5d67b4cee45a}" ma:internalName="TaxCatchAll" ma:showField="CatchAllData" ma:web="8e548f4c-2267-4025-806c-793335d085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dad5065-6fc7-4bb9-bedb-34b57814610f">
      <Terms xmlns="http://schemas.microsoft.com/office/infopath/2007/PartnerControls"/>
    </lcf76f155ced4ddcb4097134ff3c332f>
    <TaxCatchAll xmlns="8e548f4c-2267-4025-806c-793335d085c9" xsi:nil="true"/>
  </documentManagement>
</p:properties>
</file>

<file path=customXml/itemProps1.xml><?xml version="1.0" encoding="utf-8"?>
<ds:datastoreItem xmlns:ds="http://schemas.openxmlformats.org/officeDocument/2006/customXml" ds:itemID="{8AE8AAC8-95A0-43BD-A4AA-7BCA1A52D14E}"/>
</file>

<file path=customXml/itemProps2.xml><?xml version="1.0" encoding="utf-8"?>
<ds:datastoreItem xmlns:ds="http://schemas.openxmlformats.org/officeDocument/2006/customXml" ds:itemID="{9856767A-BFA8-4900-83DF-EBD50F9B00E5}"/>
</file>

<file path=customXml/itemProps3.xml><?xml version="1.0" encoding="utf-8"?>
<ds:datastoreItem xmlns:ds="http://schemas.openxmlformats.org/officeDocument/2006/customXml" ds:itemID="{11FDD72A-1C68-4E67-A72A-401A6A76EFFC}"/>
</file>

<file path=docProps/app.xml><?xml version="1.0" encoding="utf-8"?>
<Properties xmlns="http://schemas.openxmlformats.org/officeDocument/2006/extended-properties" xmlns:vt="http://schemas.openxmlformats.org/officeDocument/2006/docPropsVTypes">
  <Template>cours_modeleHEC</Template>
  <TotalTime>736</TotalTime>
  <Words>338</Words>
  <Application>Microsoft Office PowerPoint</Application>
  <PresentationFormat>Affichage à l'écran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Verdana</vt:lpstr>
      <vt:lpstr>Eau_d_Azur</vt:lpstr>
      <vt:lpstr>Projet étudiant : Qualité de l’eau en réseau d’eau potable</vt:lpstr>
      <vt:lpstr>Objectifs</vt:lpstr>
      <vt:lpstr>Zone d’étude </vt:lpstr>
      <vt:lpstr>Création d’un tableau de bord de suivi de la qualité de l’eau en réseau</vt:lpstr>
      <vt:lpstr>Exemple de tableau de bord (suivi ressources)</vt:lpstr>
      <vt:lpstr>Contraintes</vt:lpstr>
      <vt:lpstr>Livrables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BILLAUD Felix</dc:creator>
  <cp:lastModifiedBy>BILLAUD Felix</cp:lastModifiedBy>
  <cp:revision>49</cp:revision>
  <dcterms:created xsi:type="dcterms:W3CDTF">2020-04-11T16:18:15Z</dcterms:created>
  <dcterms:modified xsi:type="dcterms:W3CDTF">2022-12-15T15:46:01Z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0x010100B45A6C2BCD75ED439C21F61EFACC7C2E</vt:lpwstr>
  </property>
  <property fmtid="{D5CDD505-2E9C-101B-9397-08002B2CF9AE}" pid="3" name="Order">
    <vt:r8>8100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