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71" r:id="rId5"/>
    <p:sldId id="258" r:id="rId6"/>
    <p:sldId id="270" r:id="rId7"/>
    <p:sldId id="259" r:id="rId8"/>
    <p:sldId id="272" r:id="rId9"/>
    <p:sldId id="260" r:id="rId10"/>
    <p:sldId id="261" r:id="rId11"/>
    <p:sldId id="262" r:id="rId12"/>
    <p:sldId id="263" r:id="rId13"/>
    <p:sldId id="274" r:id="rId14"/>
    <p:sldId id="275" r:id="rId15"/>
    <p:sldId id="264" r:id="rId16"/>
    <p:sldId id="265" r:id="rId17"/>
    <p:sldId id="267" r:id="rId18"/>
    <p:sldId id="266" r:id="rId19"/>
    <p:sldId id="273" r:id="rId20"/>
  </p:sldIdLst>
  <p:sldSz cx="12192000" cy="6858000"/>
  <p:notesSz cx="12192000" cy="6858000"/>
  <p:defaultTextStyle>
    <a:defPPr>
      <a:defRPr lang="en-US"/>
    </a:defPPr>
    <a:lvl1pPr marL="0" algn="l" defTabSz="609493">
      <a:defRPr sz="24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>
      <a:defRPr sz="24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>
      <a:defRPr sz="24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>
      <a:defRPr sz="24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>
      <a:defRPr sz="24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>
      <a:defRPr sz="24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>
      <a:defRPr sz="24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>
      <a:defRPr sz="24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>
      <a:defRPr sz="24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94882-E40A-4CAF-8E94-FA0450DB7F69}" v="511" dt="2022-09-15T09:36:16.622"/>
    <p1510:client id="{8988C22A-F4E2-4C83-AA83-A05C9E637B52}" v="861" dt="2022-09-15T13:25:03.751"/>
    <p1510:client id="{9C03BCFF-7D1B-491F-9F22-5B07402B8727}" v="4382" dt="2022-09-15T13:31:03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612FC-1AF8-404F-AAF4-1C0288A80834}" type="datetimeFigureOut">
              <a:t>15.09.2022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BE30-52C5-460D-AE94-1F1EF482533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7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jeder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kennts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neues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projekt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normaler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prozess</a:t>
            </a:r>
            <a:r>
              <a:rPr lang="en-US">
                <a:cs typeface="Calibri"/>
              </a:rPr>
              <a:t>: Forward Engineering</a:t>
            </a:r>
            <a:endParaRPr lang="en-US"/>
          </a:p>
          <a:p>
            <a:r>
              <a:rPr lang="en-US"/>
              <a:t>- Reverse Engineering</a:t>
            </a:r>
          </a:p>
          <a:p>
            <a:r>
              <a:rPr lang="en-US"/>
              <a:t>- legacy system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alte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mitarbeiter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gegangen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/ </a:t>
            </a:r>
            <a:r>
              <a:rPr lang="en-US" err="1">
                <a:cs typeface="Calibri"/>
              </a:rPr>
              <a:t>wenig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dokumentation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Spezifikation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beispielsweise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neues</a:t>
            </a:r>
            <a:r>
              <a:rPr lang="en-US">
                <a:cs typeface="Calibri"/>
              </a:rPr>
              <a:t> feature </a:t>
            </a:r>
            <a:r>
              <a:rPr lang="en-US" err="1">
                <a:cs typeface="Calibri"/>
              </a:rPr>
              <a:t>oder</a:t>
            </a:r>
            <a:r>
              <a:rPr lang="en-US">
                <a:cs typeface="Calibri"/>
              </a:rPr>
              <a:t> bug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erstmal</a:t>
            </a:r>
            <a:r>
              <a:rPr lang="en-US">
                <a:cs typeface="Calibri"/>
              </a:rPr>
              <a:t> verstehen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BE30-52C5-460D-AE94-1F1EF482533F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geht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ersten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klassen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monstrum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- 8 </a:t>
            </a:r>
            <a:r>
              <a:rPr lang="en-US" err="1">
                <a:cs typeface="Calibri"/>
              </a:rPr>
              <a:t>übergabe</a:t>
            </a:r>
            <a:r>
              <a:rPr lang="en-US">
                <a:cs typeface="Calibri"/>
              </a:rPr>
              <a:t> parameter</a:t>
            </a:r>
          </a:p>
          <a:p>
            <a:r>
              <a:rPr lang="en-US"/>
              <a:t>- 7 </a:t>
            </a:r>
            <a:r>
              <a:rPr lang="en-US" err="1"/>
              <a:t>weitergegeben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3 </a:t>
            </a:r>
            <a:r>
              <a:rPr lang="en-US" err="1">
                <a:cs typeface="Calibri"/>
              </a:rPr>
              <a:t>genutzt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BE30-52C5-460D-AE94-1F1EF482533F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9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überhaupt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irgendwas</a:t>
            </a:r>
            <a:r>
              <a:rPr lang="en-US">
                <a:cs typeface="Calibri"/>
              </a:rPr>
              <a:t> verstehen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grobes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Ablauf</a:t>
            </a:r>
            <a:r>
              <a:rPr lang="en-US">
                <a:cs typeface="Calibri"/>
              </a:rPr>
              <a:t> diagram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verschiedenen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infos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besser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UML </a:t>
            </a:r>
            <a:r>
              <a:rPr lang="en-US" err="1">
                <a:cs typeface="Calibri"/>
              </a:rPr>
              <a:t>oder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Aktivitätsdiagram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deshalb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Automatisiertes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ReverseEngineering</a:t>
            </a:r>
            <a:r>
              <a:rPr lang="en-US">
                <a:cs typeface="Calibri"/>
              </a:rPr>
              <a:t> weiterentwickelt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BE30-52C5-460D-AE94-1F1EF482533F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04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unsere</a:t>
            </a:r>
            <a:r>
              <a:rPr lang="en-US">
                <a:cs typeface="Calibri"/>
              </a:rPr>
              <a:t> Aufgabe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umwandeln</a:t>
            </a:r>
            <a:r>
              <a:rPr lang="en-US">
                <a:cs typeface="Calibri"/>
              </a:rPr>
              <a:t> In JDT AST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Vergleich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welches Element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welcher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Abbildung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davor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/>
              <a:t>welches Element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welcher</a:t>
            </a:r>
            <a:r>
              <a:rPr lang="en-US"/>
              <a:t> </a:t>
            </a:r>
            <a:r>
              <a:rPr lang="en-US" err="1"/>
              <a:t>Abbildung</a:t>
            </a:r>
            <a:r>
              <a:rPr lang="en-US"/>
              <a:t> </a:t>
            </a:r>
            <a:r>
              <a:rPr lang="en-US" err="1"/>
              <a:t>danach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kann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sehen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vieles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übernommen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schwierig</a:t>
            </a:r>
            <a:r>
              <a:rPr lang="en-US">
                <a:cs typeface="Calibri"/>
              </a:rPr>
              <a:t>: Internal / External, alt -&gt; </a:t>
            </a:r>
            <a:r>
              <a:rPr lang="en-US" err="1">
                <a:cs typeface="Calibri"/>
              </a:rPr>
              <a:t>eigene</a:t>
            </a:r>
            <a:r>
              <a:rPr lang="en-US">
                <a:cs typeface="Calibri"/>
              </a:rPr>
              <a:t> Library,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-&gt; HashMap, </a:t>
            </a:r>
            <a:r>
              <a:rPr lang="en-US" err="1">
                <a:cs typeface="Calibri"/>
              </a:rPr>
              <a:t>voller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Packetname</a:t>
            </a:r>
            <a:r>
              <a:rPr lang="en-US">
                <a:cs typeface="Calibri"/>
              </a:rPr>
              <a:t> + Klasse + </a:t>
            </a:r>
            <a:r>
              <a:rPr lang="en-US" err="1">
                <a:cs typeface="Calibri"/>
              </a:rPr>
              <a:t>methode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zusätzlich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variablen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Grundlegende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Aufgaben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erledigt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Extra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BE30-52C5-460D-AE94-1F1EF482533F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2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Fluent API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unten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kann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viele</a:t>
            </a:r>
            <a:r>
              <a:rPr lang="en-US">
                <a:cs typeface="Calibri"/>
              </a:rPr>
              <a:t> factories für PCM </a:t>
            </a:r>
            <a:r>
              <a:rPr lang="en-US" err="1">
                <a:cs typeface="Calibri"/>
              </a:rPr>
              <a:t>elemente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Ausschnitt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VariableUsage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setzen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hier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erstellen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einzeiler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BE30-52C5-460D-AE94-1F1EF482533F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9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einzeiler</a:t>
            </a:r>
          </a:p>
          <a:p>
            <a:r>
              <a:rPr lang="en-US">
                <a:cs typeface="Calibri"/>
              </a:rPr>
              <a:t>- flow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dadurch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lesbarkeit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Einheitliche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Schnittstelle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Changes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ganzen</a:t>
            </a:r>
            <a:r>
              <a:rPr lang="en-US">
                <a:cs typeface="Calibri"/>
              </a:rPr>
              <a:t> code </a:t>
            </a:r>
            <a:r>
              <a:rPr lang="en-US" err="1">
                <a:cs typeface="Calibri"/>
              </a:rPr>
              <a:t>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BE30-52C5-460D-AE94-1F1EF482533F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22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Ganze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zum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glück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implementiert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wir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einbinden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ersten</a:t>
            </a:r>
          </a:p>
          <a:p>
            <a:r>
              <a:rPr lang="en-US">
                <a:cs typeface="Calibri"/>
              </a:rPr>
              <a:t>- bugs </a:t>
            </a:r>
            <a:r>
              <a:rPr lang="en-US" err="1">
                <a:cs typeface="Calibri"/>
              </a:rPr>
              <a:t>gefunden</a:t>
            </a:r>
          </a:p>
          <a:p>
            <a:r>
              <a:rPr lang="en-US">
                <a:cs typeface="Calibri"/>
              </a:rPr>
              <a:t>- Pull request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gefixt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BE30-52C5-460D-AE94-1F1EF482533F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8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de-DE"/>
              <a:t>Variablen für leichtere Laufzeit Analysen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8BE30-52C5-460D-AE94-1F1EF482533F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0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blipFill>
            <a:blip r:embed="rId2"/>
            <a:stretch/>
          </a:blip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algn="r">
              <a:defRPr/>
            </a:pPr>
            <a:r>
              <a:rPr lang="de-DE" sz="2150" b="1">
                <a:solidFill>
                  <a:schemeClr val="tx1"/>
                </a:solidFill>
              </a:rPr>
              <a:t>www.kit.edu</a:t>
            </a:r>
            <a:endParaRPr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de-DE" sz="1100"/>
              <a:t>KIT – Die Forschungsuniversität in der Helmholtz-Gemeinschaft</a:t>
            </a:r>
            <a:endParaRPr lang="en-US" sz="110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3400" b="1"/>
            </a:lvl1pPr>
            <a:lvl2pPr marL="473979" indent="0">
              <a:buFont typeface="Arial"/>
              <a:buNone/>
              <a:defRPr sz="3450" b="1"/>
            </a:lvl2pPr>
            <a:lvl3pPr marL="956422" indent="0">
              <a:buFont typeface="Arial"/>
              <a:buNone/>
              <a:defRPr sz="3450" b="1"/>
            </a:lvl3pPr>
            <a:lvl4pPr marL="1430402" indent="0">
              <a:buFont typeface="Arial"/>
              <a:buNone/>
              <a:defRPr sz="3450" b="1"/>
            </a:lvl4pPr>
            <a:lvl5pPr marL="1912845" indent="0">
              <a:buFont typeface="Arial"/>
              <a:buNone/>
              <a:defRPr sz="3450" b="1"/>
            </a:lvl5pPr>
          </a:lstStyle>
          <a:p>
            <a:pPr lvl="0">
              <a:defRPr/>
            </a:pPr>
            <a:r>
              <a:rPr lang="de-DE"/>
              <a:t>Folientitel: Arial 34pt bold</a:t>
            </a:r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2400" b="1" i="0"/>
            </a:lvl1pPr>
            <a:lvl2pPr marL="473979" indent="0">
              <a:buFont typeface="Arial"/>
              <a:buNone/>
              <a:defRPr sz="2400" b="1" i="0"/>
            </a:lvl2pPr>
            <a:lvl3pPr marL="956422" indent="0">
              <a:buFont typeface="Arial"/>
              <a:buNone/>
              <a:defRPr sz="2400" b="1" i="0"/>
            </a:lvl3pPr>
            <a:lvl4pPr marL="1430402" indent="0">
              <a:buFont typeface="Arial"/>
              <a:buNone/>
              <a:defRPr sz="2400" b="1" i="0"/>
            </a:lvl4pPr>
            <a:lvl5pPr marL="1912845" indent="0">
              <a:buFont typeface="Arial"/>
              <a:buNone/>
              <a:defRPr sz="2400" b="1" i="0"/>
            </a:lvl5pPr>
          </a:lstStyle>
          <a:p>
            <a:pPr lvl="0">
              <a:defRPr/>
            </a:pPr>
            <a:r>
              <a:rPr lang="de-DE"/>
              <a:t>Unterzeile: Arial 24pt bold</a:t>
            </a:r>
            <a:br>
              <a:rPr lang="de-DE"/>
            </a:br>
            <a:r>
              <a:rPr lang="de-DE"/>
              <a:t>(Auch zweizeilig möglich)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Bildplatzhalter 6"/>
          <p:cNvPicPr>
            <a:picLocks noChangeAspect="1"/>
          </p:cNvPicPr>
          <p:nvPr userDrawn="1"/>
        </p:nvPicPr>
        <p:blipFill>
          <a:blip r:embed="rId2"/>
          <a:srcRect t="19757" b="21795"/>
          <a:stretch/>
        </p:blipFill>
        <p:spPr bwMode="auto"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320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 bwMode="auto">
          <a:xfrm>
            <a:off x="0" y="1770679"/>
            <a:ext cx="12192000" cy="4558317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Fügen Sie ein frei wählbares Bild ein.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 bwMode="auto">
          <a:xfrm>
            <a:off x="0" y="1770680"/>
            <a:ext cx="12192000" cy="4404693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Fügen Sie ein frei wählbares Bild ein.</a:t>
            </a:r>
            <a:endParaRPr/>
          </a:p>
        </p:txBody>
      </p:sp>
      <p:pic>
        <p:nvPicPr>
          <p:cNvPr id="10" name="Bildplatzhalter 6"/>
          <p:cNvPicPr>
            <a:picLocks noChangeAspect="1"/>
          </p:cNvPicPr>
          <p:nvPr userDrawn="1"/>
        </p:nvPicPr>
        <p:blipFill>
          <a:blip r:embed="rId2"/>
          <a:srcRect t="19757" b="19757"/>
          <a:stretch/>
        </p:blipFill>
        <p:spPr bwMode="auto"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48852" y="1583510"/>
            <a:ext cx="6509747" cy="4277541"/>
          </a:xfrm>
        </p:spPr>
        <p:txBody>
          <a:bodyPr/>
          <a:lstStyle>
            <a:lvl1pPr marL="271448" indent="-271448">
              <a:buFont typeface="Wingdings" panose="05000000000000000000" pitchFamily="2" charset="2"/>
              <a:buChar char="§"/>
              <a:defRPr sz="2600"/>
            </a:lvl1pPr>
            <a:lvl2pPr marL="627027" indent="-271448">
              <a:buFont typeface="Wingdings" panose="05000000000000000000" pitchFamily="2" charset="2"/>
              <a:buChar char="§"/>
              <a:defRPr sz="2400"/>
            </a:lvl2pPr>
            <a:lvl3pPr marL="982605" indent="-265098">
              <a:buFont typeface="Wingdings" panose="05000000000000000000" pitchFamily="2" charset="2"/>
              <a:buChar char="§"/>
              <a:defRPr sz="2100"/>
            </a:lvl3pPr>
            <a:lvl4pPr marL="1344535" indent="-271448">
              <a:buFont typeface="Wingdings" panose="05000000000000000000" pitchFamily="2" charset="2"/>
              <a:buChar char="§"/>
              <a:defRPr sz="1800"/>
            </a:lvl4pPr>
            <a:lvl5pPr marL="1435016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>
              <a:defRPr/>
            </a:pPr>
            <a:r>
              <a:rPr lang="en-US" err="1"/>
              <a:t>Zweite</a:t>
            </a:r>
            <a:r>
              <a:rPr lang="en-US"/>
              <a:t> Ebene</a:t>
            </a:r>
          </a:p>
          <a:p>
            <a:pPr lvl="2">
              <a:defRPr/>
            </a:pPr>
            <a:r>
              <a:rPr lang="en-US" err="1"/>
              <a:t>Dritte</a:t>
            </a:r>
            <a:r>
              <a:rPr lang="en-US"/>
              <a:t> Ebene</a:t>
            </a:r>
          </a:p>
          <a:p>
            <a:pPr lvl="3">
              <a:defRPr/>
            </a:pPr>
            <a:r>
              <a:rPr lang="en-US" err="1"/>
              <a:t>Vierte</a:t>
            </a:r>
            <a:r>
              <a:rPr lang="en-US"/>
              <a:t>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6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6" indent="0">
              <a:buNone/>
              <a:defRPr sz="2400"/>
            </a:lvl3pPr>
            <a:lvl4pPr marL="1371519" indent="0">
              <a:buNone/>
              <a:defRPr sz="2000"/>
            </a:lvl4pPr>
            <a:lvl5pPr marL="1828693" indent="0">
              <a:buNone/>
              <a:defRPr sz="2000"/>
            </a:lvl5pPr>
            <a:lvl6pPr marL="2285866" indent="0">
              <a:buNone/>
              <a:defRPr sz="2000"/>
            </a:lvl6pPr>
            <a:lvl7pPr marL="2743040" indent="0">
              <a:buNone/>
              <a:defRPr sz="2000"/>
            </a:lvl7pPr>
            <a:lvl8pPr marL="3200213" indent="0">
              <a:buNone/>
              <a:defRPr sz="2000"/>
            </a:lvl8pPr>
            <a:lvl9pPr marL="3657387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Bild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6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Mastertextformat bearbeiten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 bearbeiten</a:t>
            </a:r>
          </a:p>
          <a:p>
            <a:pPr lvl="1">
              <a:defRPr/>
            </a:pPr>
            <a:r>
              <a:rPr lang="en-US"/>
              <a:t>Zweite Ebene</a:t>
            </a:r>
          </a:p>
          <a:p>
            <a:pPr lvl="2">
              <a:defRPr/>
            </a:pPr>
            <a:r>
              <a:rPr lang="en-US"/>
              <a:t>Dritte Ebene</a:t>
            </a:r>
          </a:p>
          <a:p>
            <a:pPr lvl="3">
              <a:defRPr/>
            </a:pPr>
            <a:r>
              <a:rPr lang="en-US"/>
              <a:t>Vierte Ebene</a:t>
            </a:r>
          </a:p>
          <a:p>
            <a:pPr lvl="4">
              <a:defRPr/>
            </a:pPr>
            <a:r>
              <a:rPr lang="en-US"/>
              <a:t>Fünfte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 bearbeiten</a:t>
            </a:r>
          </a:p>
          <a:p>
            <a:pPr lvl="1">
              <a:defRPr/>
            </a:pPr>
            <a:r>
              <a:rPr lang="en-US"/>
              <a:t>Zweite Ebene</a:t>
            </a:r>
          </a:p>
          <a:p>
            <a:pPr lvl="2">
              <a:defRPr/>
            </a:pPr>
            <a:r>
              <a:rPr lang="en-US"/>
              <a:t>Dritte Ebene</a:t>
            </a:r>
          </a:p>
          <a:p>
            <a:pPr lvl="3">
              <a:defRPr/>
            </a:pPr>
            <a:r>
              <a:rPr lang="en-US"/>
              <a:t>Vierte Ebene</a:t>
            </a:r>
          </a:p>
          <a:p>
            <a:pPr lvl="4">
              <a:defRPr/>
            </a:pPr>
            <a:r>
              <a:rPr lang="en-US"/>
              <a:t>Fünfte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elfolie_Bildwelt-KIT-Pun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3"/>
          <p:cNvPicPr>
            <a:picLocks noChangeAspect="1"/>
          </p:cNvPicPr>
          <p:nvPr userDrawn="1"/>
        </p:nvPicPr>
        <p:blipFill>
          <a:blip r:embed="rId2"/>
          <a:srcRect t="18811" b="18811"/>
          <a:stretch/>
        </p:blipFill>
        <p:spPr bwMode="auto">
          <a:xfrm>
            <a:off x="154800" y="3618383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algn="r">
              <a:defRPr/>
            </a:pPr>
            <a:r>
              <a:rPr lang="de-DE" sz="2150" b="1">
                <a:solidFill>
                  <a:schemeClr val="tx1"/>
                </a:solidFill>
              </a:rPr>
              <a:t>www.kit.edu</a:t>
            </a:r>
            <a:endParaRPr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de-DE" sz="1100"/>
              <a:t>KIT – Die Forschungsuniversität in der Helmholtz-Gemeinschaft</a:t>
            </a:r>
            <a:endParaRPr lang="en-US" sz="110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3400" b="1"/>
            </a:lvl1pPr>
            <a:lvl2pPr marL="473979" indent="0">
              <a:buFont typeface="Arial"/>
              <a:buNone/>
              <a:defRPr sz="3450" b="1"/>
            </a:lvl2pPr>
            <a:lvl3pPr marL="956422" indent="0">
              <a:buFont typeface="Arial"/>
              <a:buNone/>
              <a:defRPr sz="3450" b="1"/>
            </a:lvl3pPr>
            <a:lvl4pPr marL="1430402" indent="0">
              <a:buFont typeface="Arial"/>
              <a:buNone/>
              <a:defRPr sz="3450" b="1"/>
            </a:lvl4pPr>
            <a:lvl5pPr marL="1912845" indent="0">
              <a:buFont typeface="Arial"/>
              <a:buNone/>
              <a:defRPr sz="3450" b="1"/>
            </a:lvl5pPr>
          </a:lstStyle>
          <a:p>
            <a:pPr lvl="0">
              <a:defRPr/>
            </a:pPr>
            <a:r>
              <a:rPr lang="de-DE"/>
              <a:t>Folientitel: Arial 34pt bold</a:t>
            </a:r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2400" b="1" i="0"/>
            </a:lvl1pPr>
            <a:lvl2pPr marL="473979" indent="0">
              <a:buFont typeface="Arial"/>
              <a:buNone/>
              <a:defRPr sz="2400" b="1" i="0"/>
            </a:lvl2pPr>
            <a:lvl3pPr marL="956422" indent="0">
              <a:buFont typeface="Arial"/>
              <a:buNone/>
              <a:defRPr sz="2400" b="1" i="0"/>
            </a:lvl3pPr>
            <a:lvl4pPr marL="1430402" indent="0">
              <a:buFont typeface="Arial"/>
              <a:buNone/>
              <a:defRPr sz="2400" b="1" i="0"/>
            </a:lvl4pPr>
            <a:lvl5pPr marL="1912845" indent="0">
              <a:buFont typeface="Arial"/>
              <a:buNone/>
              <a:defRPr sz="2400" b="1" i="0"/>
            </a:lvl5pPr>
          </a:lstStyle>
          <a:p>
            <a:pPr lvl="0">
              <a:defRPr/>
            </a:pPr>
            <a:r>
              <a:rPr lang="de-DE"/>
              <a:t>Unterzeile: Arial 24pt bold</a:t>
            </a:r>
            <a:br>
              <a:rPr lang="de-DE"/>
            </a:br>
            <a:r>
              <a:rPr lang="de-DE"/>
              <a:t>(Auch zweizeilig möglich)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1583512"/>
            <a:ext cx="11125200" cy="4486472"/>
          </a:xfrm>
        </p:spPr>
        <p:txBody>
          <a:bodyPr/>
          <a:lstStyle>
            <a:lvl1pPr marL="271448" indent="-271448">
              <a:buClrTx/>
              <a:buFont typeface="Wingdings" panose="05000000000000000000" pitchFamily="2" charset="2"/>
              <a:buChar char="§"/>
              <a:defRPr/>
            </a:lvl1pPr>
            <a:lvl2pPr marL="627027" indent="-271448">
              <a:buClrTx/>
              <a:buFont typeface="Wingdings" panose="05000000000000000000" pitchFamily="2" charset="2"/>
              <a:buChar char="§"/>
              <a:defRPr/>
            </a:lvl2pPr>
            <a:lvl3pPr marL="982605" indent="-265098">
              <a:buClrTx/>
              <a:buFont typeface="Wingdings" panose="05000000000000000000" pitchFamily="2" charset="2"/>
              <a:buChar char="§"/>
              <a:defRPr/>
            </a:lvl3pPr>
            <a:lvl4pPr marL="1344535" indent="-271448">
              <a:buClrTx/>
              <a:buFont typeface="Wingdings" panose="05000000000000000000" pitchFamily="2" charset="2"/>
              <a:buChar char="§"/>
              <a:defRPr/>
            </a:lvl4pPr>
            <a:lvl5pPr marL="1700114" indent="-265098">
              <a:buClrTx/>
              <a:buFont typeface="Wingdings" panose="05000000000000000000" pitchFamily="2" charset="2"/>
              <a:buChar char="§"/>
              <a:defRPr sz="2100"/>
            </a:lvl5pPr>
          </a:lstStyle>
          <a:p>
            <a:pPr lvl="0">
              <a:defRPr/>
            </a:pPr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>
              <a:defRPr/>
            </a:pPr>
            <a:r>
              <a:rPr lang="en-US" err="1"/>
              <a:t>Zweite</a:t>
            </a:r>
            <a:r>
              <a:rPr lang="en-US"/>
              <a:t> Ebene</a:t>
            </a:r>
          </a:p>
          <a:p>
            <a:pPr lvl="2">
              <a:defRPr/>
            </a:pPr>
            <a:r>
              <a:rPr lang="en-US" err="1"/>
              <a:t>Dritte</a:t>
            </a:r>
            <a:r>
              <a:rPr lang="en-US"/>
              <a:t> Ebene</a:t>
            </a:r>
          </a:p>
          <a:p>
            <a:pPr lvl="3">
              <a:defRPr/>
            </a:pPr>
            <a:r>
              <a:rPr lang="en-US" err="1"/>
              <a:t>Vierte</a:t>
            </a:r>
            <a:r>
              <a:rPr lang="en-US"/>
              <a:t> Ebene</a:t>
            </a:r>
          </a:p>
          <a:p>
            <a:pPr lvl="4">
              <a:defRPr/>
            </a:pPr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1696EC4-B4CF-4701-AD06-A8439D6D8E12}" type="slidenum">
              <a:rPr lang="en-US"/>
              <a:t>‹Nr.›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33400" y="1583512"/>
            <a:ext cx="5486400" cy="4593452"/>
          </a:xfrm>
        </p:spPr>
        <p:txBody>
          <a:bodyPr/>
          <a:lstStyle>
            <a:lvl1pPr marL="271448" indent="-271448">
              <a:buFont typeface="Wingdings" panose="05000000000000000000" pitchFamily="2" charset="2"/>
              <a:buChar char="§"/>
              <a:defRPr/>
            </a:lvl1pPr>
            <a:lvl2pPr marL="627027" indent="-271448">
              <a:buFont typeface="Wingdings" panose="05000000000000000000" pitchFamily="2" charset="2"/>
              <a:buChar char="§"/>
              <a:defRPr/>
            </a:lvl2pPr>
            <a:lvl3pPr marL="982605" indent="-265098">
              <a:buFont typeface="Wingdings" panose="05000000000000000000" pitchFamily="2" charset="2"/>
              <a:buChar char="§"/>
              <a:defRPr/>
            </a:lvl3pPr>
            <a:lvl4pPr marL="1344535" indent="-271448">
              <a:buFont typeface="Wingdings" panose="05000000000000000000" pitchFamily="2" charset="2"/>
              <a:buChar char="§"/>
              <a:defRPr sz="1800"/>
            </a:lvl4pPr>
            <a:lvl5pPr marL="1700114" indent="-265098">
              <a:buFont typeface="Wingdings" panose="05000000000000000000" pitchFamily="2" charset="2"/>
              <a:buChar char="§"/>
              <a:defRPr/>
            </a:lvl5pPr>
          </a:lstStyle>
          <a:p>
            <a:pPr lvl="0">
              <a:defRPr/>
            </a:pPr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>
              <a:defRPr/>
            </a:pPr>
            <a:r>
              <a:rPr lang="en-US" err="1"/>
              <a:t>Zweite</a:t>
            </a:r>
            <a:r>
              <a:rPr lang="en-US"/>
              <a:t> Ebene</a:t>
            </a:r>
          </a:p>
          <a:p>
            <a:pPr lvl="2">
              <a:defRPr/>
            </a:pPr>
            <a:r>
              <a:rPr lang="en-US" err="1"/>
              <a:t>Dritte</a:t>
            </a:r>
            <a:r>
              <a:rPr lang="en-US"/>
              <a:t> Ebene</a:t>
            </a:r>
          </a:p>
          <a:p>
            <a:pPr lvl="3">
              <a:defRPr/>
            </a:pPr>
            <a:r>
              <a:rPr lang="en-US" err="1"/>
              <a:t>Vierte</a:t>
            </a:r>
            <a:r>
              <a:rPr lang="en-US"/>
              <a:t> Ebene</a:t>
            </a:r>
          </a:p>
          <a:p>
            <a:pPr lvl="4">
              <a:defRPr/>
            </a:pPr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1" y="1583512"/>
            <a:ext cx="5486399" cy="4593452"/>
          </a:xfrm>
        </p:spPr>
        <p:txBody>
          <a:bodyPr/>
          <a:lstStyle>
            <a:lvl1pPr marL="271448" indent="-271448">
              <a:buFont typeface="Wingdings" panose="05000000000000000000" pitchFamily="2" charset="2"/>
              <a:buChar char="§"/>
              <a:defRPr/>
            </a:lvl1pPr>
            <a:lvl2pPr marL="627027" indent="-271448">
              <a:buFont typeface="Wingdings" panose="05000000000000000000" pitchFamily="2" charset="2"/>
              <a:buChar char="§"/>
              <a:defRPr/>
            </a:lvl2pPr>
            <a:lvl3pPr marL="982605" indent="-265098">
              <a:buFont typeface="Wingdings" panose="05000000000000000000" pitchFamily="2" charset="2"/>
              <a:buChar char="§"/>
              <a:defRPr/>
            </a:lvl3pPr>
            <a:lvl4pPr marL="1344535" indent="-271448">
              <a:buFont typeface="Wingdings" panose="05000000000000000000" pitchFamily="2" charset="2"/>
              <a:buChar char="§"/>
              <a:defRPr sz="1800"/>
            </a:lvl4pPr>
            <a:lvl5pPr marL="1700114" indent="-265098">
              <a:buFont typeface="Wingdings" panose="05000000000000000000" pitchFamily="2" charset="2"/>
              <a:buChar char="§"/>
              <a:defRPr/>
            </a:lvl5pPr>
          </a:lstStyle>
          <a:p>
            <a:pPr lvl="0">
              <a:defRPr/>
            </a:pPr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>
              <a:defRPr/>
            </a:pPr>
            <a:r>
              <a:rPr lang="en-US" err="1"/>
              <a:t>Zweite</a:t>
            </a:r>
            <a:r>
              <a:rPr lang="en-US"/>
              <a:t> Ebene</a:t>
            </a:r>
          </a:p>
          <a:p>
            <a:pPr lvl="2">
              <a:defRPr/>
            </a:pPr>
            <a:r>
              <a:rPr lang="en-US" err="1"/>
              <a:t>Dritte</a:t>
            </a:r>
            <a:r>
              <a:rPr lang="en-US"/>
              <a:t> Ebene</a:t>
            </a:r>
          </a:p>
          <a:p>
            <a:pPr lvl="3">
              <a:defRPr/>
            </a:pPr>
            <a:r>
              <a:rPr lang="en-US" err="1"/>
              <a:t>Vierte</a:t>
            </a:r>
            <a:r>
              <a:rPr lang="en-US"/>
              <a:t> Ebene</a:t>
            </a:r>
          </a:p>
          <a:p>
            <a:pPr lvl="4">
              <a:defRPr/>
            </a:pPr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de-DE"/>
              <a:t>Fügen Sie auf der Masterfolie ein frei wählbares Bild ein.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33400" y="1583512"/>
            <a:ext cx="5486400" cy="4593452"/>
          </a:xfrm>
        </p:spPr>
        <p:txBody>
          <a:bodyPr/>
          <a:lstStyle>
            <a:lvl1pPr marL="271448" indent="-271448">
              <a:buFont typeface="Wingdings" panose="05000000000000000000" pitchFamily="2" charset="2"/>
              <a:buChar char="§"/>
              <a:defRPr/>
            </a:lvl1pPr>
            <a:lvl2pPr marL="627027" indent="-271448">
              <a:buFont typeface="Wingdings" panose="05000000000000000000" pitchFamily="2" charset="2"/>
              <a:buChar char="§"/>
              <a:defRPr/>
            </a:lvl2pPr>
            <a:lvl3pPr marL="982605" indent="-265098">
              <a:buFont typeface="Wingdings" panose="05000000000000000000" pitchFamily="2" charset="2"/>
              <a:buChar char="§"/>
              <a:defRPr/>
            </a:lvl3pPr>
            <a:lvl4pPr marL="1344535" indent="-271448">
              <a:buFont typeface="Wingdings" panose="05000000000000000000" pitchFamily="2" charset="2"/>
              <a:buChar char="§"/>
              <a:defRPr sz="1800"/>
            </a:lvl4pPr>
            <a:lvl5pPr marL="1700114" indent="-265098">
              <a:buFont typeface="Wingdings" panose="05000000000000000000" pitchFamily="2" charset="2"/>
              <a:buChar char="§"/>
              <a:defRPr/>
            </a:lvl5pPr>
          </a:lstStyle>
          <a:p>
            <a:pPr lvl="0">
              <a:defRPr/>
            </a:pPr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>
              <a:defRPr/>
            </a:pPr>
            <a:r>
              <a:rPr lang="en-US" err="1"/>
              <a:t>Zweite</a:t>
            </a:r>
            <a:r>
              <a:rPr lang="en-US"/>
              <a:t> Ebene</a:t>
            </a:r>
          </a:p>
          <a:p>
            <a:pPr lvl="2">
              <a:defRPr/>
            </a:pPr>
            <a:r>
              <a:rPr lang="en-US" err="1"/>
              <a:t>Dritte</a:t>
            </a:r>
            <a:r>
              <a:rPr lang="en-US"/>
              <a:t> Ebene</a:t>
            </a:r>
          </a:p>
          <a:p>
            <a:pPr lvl="3">
              <a:defRPr/>
            </a:pPr>
            <a:r>
              <a:rPr lang="en-US" err="1"/>
              <a:t>Vierte</a:t>
            </a:r>
            <a:r>
              <a:rPr lang="en-US"/>
              <a:t> Ebene</a:t>
            </a:r>
          </a:p>
          <a:p>
            <a:pPr lvl="4">
              <a:defRPr/>
            </a:pPr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19" indent="0">
              <a:buNone/>
              <a:defRPr sz="1600" b="1"/>
            </a:lvl4pPr>
            <a:lvl5pPr marL="1828693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40" indent="0">
              <a:buNone/>
              <a:defRPr sz="1600" b="1"/>
            </a:lvl7pPr>
            <a:lvl8pPr marL="3200213" indent="0">
              <a:buNone/>
              <a:defRPr sz="1600" b="1"/>
            </a:lvl8pPr>
            <a:lvl9pPr marL="3657387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33400" y="2582458"/>
            <a:ext cx="5464176" cy="3607205"/>
          </a:xfrm>
        </p:spPr>
        <p:txBody>
          <a:bodyPr/>
          <a:lstStyle>
            <a:lvl1pPr marL="271448" indent="-271448">
              <a:buFont typeface="Wingdings" panose="05000000000000000000" pitchFamily="2" charset="2"/>
              <a:buChar char="§"/>
              <a:defRPr/>
            </a:lvl1pPr>
            <a:lvl2pPr marL="627027" indent="-271448">
              <a:buFont typeface="Wingdings" panose="05000000000000000000" pitchFamily="2" charset="2"/>
              <a:buChar char="§"/>
              <a:defRPr/>
            </a:lvl2pPr>
            <a:lvl3pPr marL="982605" indent="-265098">
              <a:buFont typeface="Wingdings" panose="05000000000000000000" pitchFamily="2" charset="2"/>
              <a:buChar char="§"/>
              <a:defRPr/>
            </a:lvl3pPr>
            <a:lvl4pPr marL="1344535" indent="-271448">
              <a:buFont typeface="Wingdings" panose="05000000000000000000" pitchFamily="2" charset="2"/>
              <a:buChar char="§"/>
              <a:defRPr sz="1800"/>
            </a:lvl4pPr>
            <a:lvl5pPr marL="1700114" indent="-265098">
              <a:buFont typeface="Wingdings" panose="05000000000000000000" pitchFamily="2" charset="2"/>
              <a:buChar char="§"/>
              <a:defRPr/>
            </a:lvl5pPr>
          </a:lstStyle>
          <a:p>
            <a:pPr lvl="0">
              <a:defRPr/>
            </a:pPr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>
              <a:defRPr/>
            </a:pPr>
            <a:r>
              <a:rPr lang="en-US" err="1"/>
              <a:t>Zweite</a:t>
            </a:r>
            <a:r>
              <a:rPr lang="en-US"/>
              <a:t> Ebene</a:t>
            </a:r>
          </a:p>
          <a:p>
            <a:pPr lvl="2">
              <a:defRPr/>
            </a:pPr>
            <a:r>
              <a:rPr lang="en-US" err="1"/>
              <a:t>Dritte</a:t>
            </a:r>
            <a:r>
              <a:rPr lang="en-US"/>
              <a:t> Ebene</a:t>
            </a:r>
          </a:p>
          <a:p>
            <a:pPr lvl="3">
              <a:defRPr/>
            </a:pPr>
            <a:r>
              <a:rPr lang="en-US" err="1"/>
              <a:t>Vierte</a:t>
            </a:r>
            <a:r>
              <a:rPr lang="en-US"/>
              <a:t> Ebene</a:t>
            </a:r>
          </a:p>
          <a:p>
            <a:pPr lvl="4">
              <a:defRPr/>
            </a:pPr>
            <a:r>
              <a:rPr lang="en-US" err="1"/>
              <a:t>Fünfte</a:t>
            </a:r>
            <a:r>
              <a:rPr lang="en-US"/>
              <a:t> Ebene</a:t>
            </a:r>
          </a:p>
          <a:p>
            <a:pPr lvl="4">
              <a:defRPr/>
            </a:pP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19" indent="0">
              <a:buNone/>
              <a:defRPr sz="1600" b="1"/>
            </a:lvl4pPr>
            <a:lvl5pPr marL="1828693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40" indent="0">
              <a:buNone/>
              <a:defRPr sz="1600" b="1"/>
            </a:lvl7pPr>
            <a:lvl8pPr marL="3200213" indent="0">
              <a:buNone/>
              <a:defRPr sz="1600" b="1"/>
            </a:lvl8pPr>
            <a:lvl9pPr marL="3657387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4424" y="2582458"/>
            <a:ext cx="5464176" cy="3607206"/>
          </a:xfrm>
        </p:spPr>
        <p:txBody>
          <a:bodyPr/>
          <a:lstStyle>
            <a:lvl1pPr marL="271448" indent="-271448">
              <a:buFont typeface="Wingdings" panose="05000000000000000000" pitchFamily="2" charset="2"/>
              <a:buChar char="§"/>
              <a:defRPr/>
            </a:lvl1pPr>
            <a:lvl2pPr marL="627027" indent="-271448">
              <a:buFont typeface="Wingdings" panose="05000000000000000000" pitchFamily="2" charset="2"/>
              <a:buChar char="§"/>
              <a:defRPr/>
            </a:lvl2pPr>
            <a:lvl3pPr marL="982605" indent="-265098">
              <a:buFont typeface="Wingdings" panose="05000000000000000000" pitchFamily="2" charset="2"/>
              <a:buChar char="§"/>
              <a:defRPr/>
            </a:lvl3pPr>
            <a:lvl4pPr marL="1344535" indent="-271448">
              <a:buFont typeface="Wingdings" panose="05000000000000000000" pitchFamily="2" charset="2"/>
              <a:buChar char="§"/>
              <a:defRPr sz="1800"/>
            </a:lvl4pPr>
            <a:lvl5pPr marL="1700114" indent="-265098">
              <a:buFont typeface="Wingdings" panose="05000000000000000000" pitchFamily="2" charset="2"/>
              <a:buChar char="§"/>
              <a:defRPr/>
            </a:lvl5pPr>
          </a:lstStyle>
          <a:p>
            <a:pPr lvl="0">
              <a:defRPr/>
            </a:pPr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>
              <a:defRPr/>
            </a:pPr>
            <a:r>
              <a:rPr lang="en-US" err="1"/>
              <a:t>Zweite</a:t>
            </a:r>
            <a:r>
              <a:rPr lang="en-US"/>
              <a:t> Ebene</a:t>
            </a:r>
          </a:p>
          <a:p>
            <a:pPr lvl="2">
              <a:defRPr/>
            </a:pPr>
            <a:r>
              <a:rPr lang="en-US" err="1"/>
              <a:t>Dritte</a:t>
            </a:r>
            <a:r>
              <a:rPr lang="en-US"/>
              <a:t> Ebene</a:t>
            </a:r>
          </a:p>
          <a:p>
            <a:pPr lvl="3">
              <a:defRPr/>
            </a:pPr>
            <a:r>
              <a:rPr lang="en-US" err="1"/>
              <a:t>Vierte</a:t>
            </a:r>
            <a:r>
              <a:rPr lang="en-US"/>
              <a:t> Ebene</a:t>
            </a:r>
          </a:p>
          <a:p>
            <a:pPr lvl="4">
              <a:defRPr/>
            </a:pPr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de-DE"/>
              <a:t>Fügen Sie auf der Masterfolie ein frei wählbares Bild ein.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19" indent="0">
              <a:buNone/>
              <a:defRPr sz="1600" b="1"/>
            </a:lvl4pPr>
            <a:lvl5pPr marL="1828693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40" indent="0">
              <a:buNone/>
              <a:defRPr sz="1600" b="1"/>
            </a:lvl7pPr>
            <a:lvl8pPr marL="3200213" indent="0">
              <a:buNone/>
              <a:defRPr sz="1600" b="1"/>
            </a:lvl8pPr>
            <a:lvl9pPr marL="3657387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33400" y="2582458"/>
            <a:ext cx="5464176" cy="3607205"/>
          </a:xfrm>
        </p:spPr>
        <p:txBody>
          <a:bodyPr/>
          <a:lstStyle>
            <a:lvl1pPr marL="271448" indent="-271448">
              <a:buFont typeface="Wingdings" panose="05000000000000000000" pitchFamily="2" charset="2"/>
              <a:buChar char="§"/>
              <a:defRPr/>
            </a:lvl1pPr>
            <a:lvl2pPr marL="627027" indent="-271448">
              <a:buFont typeface="Wingdings" panose="05000000000000000000" pitchFamily="2" charset="2"/>
              <a:buChar char="§"/>
              <a:defRPr/>
            </a:lvl2pPr>
            <a:lvl3pPr marL="982605" indent="-265098">
              <a:buFont typeface="Wingdings" panose="05000000000000000000" pitchFamily="2" charset="2"/>
              <a:buChar char="§"/>
              <a:defRPr/>
            </a:lvl3pPr>
            <a:lvl4pPr marL="1344535" indent="-271448">
              <a:buFont typeface="Wingdings" panose="05000000000000000000" pitchFamily="2" charset="2"/>
              <a:buChar char="§"/>
              <a:defRPr sz="1800"/>
            </a:lvl4pPr>
            <a:lvl5pPr marL="1700114" indent="-265098">
              <a:buFont typeface="Wingdings" panose="05000000000000000000" pitchFamily="2" charset="2"/>
              <a:buChar char="§"/>
              <a:defRPr/>
            </a:lvl5pPr>
          </a:lstStyle>
          <a:p>
            <a:pPr lvl="0">
              <a:defRPr/>
            </a:pPr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>
              <a:defRPr/>
            </a:pPr>
            <a:r>
              <a:rPr lang="en-US" err="1"/>
              <a:t>Zweite</a:t>
            </a:r>
            <a:r>
              <a:rPr lang="en-US"/>
              <a:t> Ebene</a:t>
            </a:r>
          </a:p>
          <a:p>
            <a:pPr lvl="2">
              <a:defRPr/>
            </a:pPr>
            <a:r>
              <a:rPr lang="en-US" err="1"/>
              <a:t>Dritte</a:t>
            </a:r>
            <a:r>
              <a:rPr lang="en-US"/>
              <a:t> Ebene</a:t>
            </a:r>
          </a:p>
          <a:p>
            <a:pPr lvl="3">
              <a:defRPr/>
            </a:pPr>
            <a:r>
              <a:rPr lang="en-US" err="1"/>
              <a:t>Vierte</a:t>
            </a:r>
            <a:r>
              <a:rPr lang="en-US"/>
              <a:t> Ebene</a:t>
            </a:r>
          </a:p>
          <a:p>
            <a:pPr lvl="4">
              <a:defRPr/>
            </a:pPr>
            <a:r>
              <a:rPr lang="en-US" err="1"/>
              <a:t>Fünfte</a:t>
            </a:r>
            <a:r>
              <a:rPr lang="en-US"/>
              <a:t> Ebene</a:t>
            </a:r>
          </a:p>
          <a:p>
            <a:pPr lvl="4">
              <a:defRPr/>
            </a:pP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19" indent="0">
              <a:buNone/>
              <a:defRPr sz="1600" b="1"/>
            </a:lvl4pPr>
            <a:lvl5pPr marL="1828693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40" indent="0">
              <a:buNone/>
              <a:defRPr sz="1600" b="1"/>
            </a:lvl7pPr>
            <a:lvl8pPr marL="3200213" indent="0">
              <a:buNone/>
              <a:defRPr sz="1600" b="1"/>
            </a:lvl8pPr>
            <a:lvl9pPr marL="3657387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Mastertextformat bearbeiten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‹Nr.›</a:t>
            </a:fld>
            <a:endParaRPr lang="de-DE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 bwMode="auto">
          <a:xfrm>
            <a:off x="0" y="1770680"/>
            <a:ext cx="12192000" cy="4404693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Fügen Sie ein frei wählbares Bild ein.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defRPr/>
            </a:pPr>
            <a:r>
              <a:rPr lang="en-US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de-DE"/>
              <a:t>Karlsruher Institut für Technologie (KIT)</a:t>
            </a:r>
            <a:endParaRPr/>
          </a:p>
          <a:p>
            <a:pPr lvl="1">
              <a:defRPr/>
            </a:pPr>
            <a:r>
              <a:rPr lang="en-US" err="1"/>
              <a:t>Zweite</a:t>
            </a:r>
            <a:r>
              <a:rPr lang="en-US"/>
              <a:t> Ebene</a:t>
            </a:r>
          </a:p>
          <a:p>
            <a:pPr lvl="2">
              <a:defRPr/>
            </a:pPr>
            <a:r>
              <a:rPr lang="en-US" err="1"/>
              <a:t>Dritte</a:t>
            </a:r>
            <a:r>
              <a:rPr lang="en-US"/>
              <a:t> Ebene</a:t>
            </a:r>
          </a:p>
          <a:p>
            <a:pPr lvl="3">
              <a:defRPr/>
            </a:pPr>
            <a:r>
              <a:rPr lang="en-US" err="1"/>
              <a:t>Vierte</a:t>
            </a:r>
            <a:r>
              <a:rPr lang="en-US"/>
              <a:t>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696EC4-B4CF-4701-AD06-A8439D6D8E12}" type="slidenum">
              <a:rPr lang="en-US"/>
              <a:t>‹Nr.›</a:t>
            </a:fld>
            <a:endParaRPr lang="en-US"/>
          </a:p>
        </p:txBody>
      </p:sp>
      <p:sp>
        <p:nvSpPr>
          <p:cNvPr id="10" name="Footer Placeholder 4"/>
          <p:cNvSpPr txBox="1"/>
          <p:nvPr/>
        </p:nvSpPr>
        <p:spPr bwMode="auto"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200"/>
              <a:t>Fabian Wenzel, Marcel Rühle – </a:t>
            </a:r>
          </a:p>
          <a:p>
            <a:pPr>
              <a:defRPr/>
            </a:pPr>
            <a:r>
              <a:rPr lang="de-DE" sz="1200"/>
              <a:t>Abbildung von Java-Methoden und -Aufrufen</a:t>
            </a:r>
            <a:endParaRPr/>
          </a:p>
        </p:txBody>
      </p:sp>
      <p:sp>
        <p:nvSpPr>
          <p:cNvPr id="13" name="Fußzeilenplatzhalter 4"/>
          <p:cNvSpPr txBox="1"/>
          <p:nvPr userDrawn="1"/>
        </p:nvSpPr>
        <p:spPr bwMode="auto">
          <a:xfrm>
            <a:off x="7340601" y="6319880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sz="1200"/>
              <a:t>KASTEL – Institute of Information Security and Dependability</a:t>
            </a:r>
            <a:br>
              <a:rPr lang="en-US" sz="1200"/>
            </a:br>
            <a:r>
              <a:rPr lang="en-US" sz="1200"/>
              <a:t>MCSE – Modelling for Continuous Software Engineering group</a:t>
            </a:r>
            <a:endParaRPr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9"/>
          <a:stretch/>
        </p:blipFill>
        <p:spPr bwMode="auto">
          <a:xfrm>
            <a:off x="10215612" y="441463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>
            <a:cxnSpLocks/>
          </p:cNvCxnSpPr>
          <p:nvPr userDrawn="1"/>
        </p:nvCxnSpPr>
        <p:spPr bwMode="auto">
          <a:xfrm>
            <a:off x="143930" y="6319880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/>
  <p:txStyles>
    <p:titleStyle>
      <a:lvl1pPr algn="l" defTabSz="914346">
        <a:lnSpc>
          <a:spcPct val="90000"/>
        </a:lnSpc>
        <a:spcBef>
          <a:spcPts val="0"/>
        </a:spcBef>
        <a:buNone/>
        <a:defRPr lang="en-US" sz="3200" b="1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271448" indent="-271448" algn="l" defTabSz="914346">
        <a:lnSpc>
          <a:spcPct val="90000"/>
        </a:lnSpc>
        <a:spcBef>
          <a:spcPts val="480"/>
        </a:spcBef>
        <a:buSzPct val="88000"/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6">
        <a:lnSpc>
          <a:spcPct val="90000"/>
        </a:lnSpc>
        <a:spcBef>
          <a:spcPts val="480"/>
        </a:spcBef>
        <a:buSzPct val="88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982605" indent="-265098" algn="l" defTabSz="898472">
        <a:lnSpc>
          <a:spcPct val="90000"/>
        </a:lnSpc>
        <a:spcBef>
          <a:spcPts val="480"/>
        </a:spcBef>
        <a:buSzPct val="88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6">
        <a:lnSpc>
          <a:spcPct val="90000"/>
        </a:lnSpc>
        <a:spcBef>
          <a:spcPts val="480"/>
        </a:spcBef>
        <a:buSzPct val="88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6">
        <a:lnSpc>
          <a:spcPct val="90000"/>
        </a:lnSpc>
        <a:spcBef>
          <a:spcPts val="480"/>
        </a:spcBef>
        <a:buSzPct val="88000"/>
        <a:buFontTx/>
        <a:buChar char="*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6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625" indent="-228587" algn="l" defTabSz="914346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6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6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de-DE" sz="2800"/>
              <a:t>Abbildung von Java-Methoden und -Aufrufen</a:t>
            </a:r>
            <a:br>
              <a:rPr lang="de-DE" sz="2800"/>
            </a:br>
            <a:r>
              <a:rPr lang="de-DE" sz="2800"/>
              <a:t>in einer Art Aktivitätsdiagramm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507567" y="2829593"/>
            <a:ext cx="11354233" cy="679663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de-DE" sz="1600"/>
              <a:t>Fabian Wenzel, Marcel Rühle | 19.09.2022</a:t>
            </a:r>
            <a:br>
              <a:rPr lang="de-DE" sz="1600"/>
            </a:br>
            <a:r>
              <a:rPr lang="de-DE" sz="1600"/>
              <a:t>Praktikum Werkzeuge für Agile Modellierung SS22</a:t>
            </a:r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344826E-07B4-42DD-BA4E-F599B847B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 bwMode="auto"/>
        <p:txBody>
          <a:bodyPr vert="horz" lIns="0" tIns="0" rIns="0" bIns="0" rtlCol="0" anchor="t">
            <a:normAutofit/>
          </a:bodyPr>
          <a:lstStyle/>
          <a:p>
            <a:pPr marL="271145" indent="-271145">
              <a:defRPr/>
            </a:pPr>
            <a:r>
              <a:rPr lang="de-DE" err="1"/>
              <a:t>Eclipse</a:t>
            </a:r>
            <a:r>
              <a:rPr lang="de-DE"/>
              <a:t> Java Development Tools (JDT)</a:t>
            </a:r>
          </a:p>
          <a:p>
            <a:pPr marL="271145" indent="-271145">
              <a:defRPr/>
            </a:pPr>
            <a:r>
              <a:rPr lang="de-DE"/>
              <a:t>Stellt Plug-Ins zur Verfügung</a:t>
            </a:r>
          </a:p>
          <a:p>
            <a:pPr marL="271145" indent="-271145">
              <a:defRPr/>
            </a:pPr>
            <a:r>
              <a:rPr lang="de-DE"/>
              <a:t>AST Modul mit eigenem Modell</a:t>
            </a:r>
          </a:p>
          <a:p>
            <a:pPr marL="271145" indent="-271145">
              <a:defRPr/>
            </a:pPr>
            <a:r>
              <a:rPr lang="de-DE"/>
              <a:t>Bereitstellung eines erweiterbaren Visitor-Musters</a:t>
            </a:r>
          </a:p>
          <a:p>
            <a:pPr marL="271145" indent="-271145">
              <a:defRPr/>
            </a:pPr>
            <a:r>
              <a:rPr lang="de-DE"/>
              <a:t>Zugriff auf eine ausführliche Dokumentation</a:t>
            </a:r>
          </a:p>
          <a:p>
            <a:pPr marL="271145" indent="-271145">
              <a:defRPr/>
            </a:pPr>
            <a:r>
              <a:rPr lang="de-DE"/>
              <a:t>Anreichung des Source Code Modells mit zusätzlichen Informationen</a:t>
            </a:r>
          </a:p>
          <a:p>
            <a:pPr marL="0" indent="0">
              <a:buNone/>
              <a:defRPr/>
            </a:pPr>
            <a:endParaRPr lang="de-DE"/>
          </a:p>
          <a:p>
            <a:pPr marL="271145" indent="-271145">
              <a:defRPr/>
            </a:pPr>
            <a:endParaRPr lang="de-DE"/>
          </a:p>
          <a:p>
            <a:pPr marL="271145" indent="-271145">
              <a:defRPr/>
            </a:pP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10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JDT Version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91FED228-EEA2-40BB-9F86-3C3DBB4268A8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1E39574-8C2F-4F0D-8F9D-433B9BB97805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2AF8125A-1502-4F4C-B0E6-BF675E4F9680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8A441D07-80F9-4C25-B3BF-036456D31512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62320D8-F1CB-4916-AADD-0915C5B6B138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12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972A26A-1551-C0AC-821B-1C7A32A26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837537"/>
              </p:ext>
            </p:extLst>
          </p:nvPr>
        </p:nvGraphicFramePr>
        <p:xfrm>
          <a:off x="533400" y="1402058"/>
          <a:ext cx="11125194" cy="469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38">
                  <a:extLst>
                    <a:ext uri="{9D8B030D-6E8A-4147-A177-3AD203B41FA5}">
                      <a16:colId xmlns:a16="http://schemas.microsoft.com/office/drawing/2014/main" val="2641246000"/>
                    </a:ext>
                  </a:extLst>
                </a:gridCol>
                <a:gridCol w="4336329">
                  <a:extLst>
                    <a:ext uri="{9D8B030D-6E8A-4147-A177-3AD203B41FA5}">
                      <a16:colId xmlns:a16="http://schemas.microsoft.com/office/drawing/2014/main" val="2679676052"/>
                    </a:ext>
                  </a:extLst>
                </a:gridCol>
                <a:gridCol w="4172927">
                  <a:extLst>
                    <a:ext uri="{9D8B030D-6E8A-4147-A177-3AD203B41FA5}">
                      <a16:colId xmlns:a16="http://schemas.microsoft.com/office/drawing/2014/main" val="422437966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SEFF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Alter Code (JaMoPP)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Neuer Code (JDT 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5659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LoopAction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ForStatement,</a:t>
                      </a:r>
                      <a:endParaRPr lang="de-DE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EnhancedForStatement,</a:t>
                      </a:r>
                      <a:endParaRPr lang="de-DE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WhileStatement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ForStatement,</a:t>
                      </a:r>
                      <a:endParaRPr lang="de-DE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EnhancedForStatement, WhileStatement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69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BranchAction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Switch,</a:t>
                      </a:r>
                      <a:endParaRPr lang="de-DE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/>
                        <a:t>TryBlock,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/>
                        <a:t>IfStatement,</a:t>
                      </a:r>
                    </a:p>
                    <a:p>
                      <a:pPr lvl="0">
                        <a:buNone/>
                      </a:pPr>
                      <a:r>
                        <a:rPr lang="de-DE"/>
                        <a:t>ElseStatement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SwitchStatement,</a:t>
                      </a:r>
                      <a:endParaRPr lang="de-DE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TryStatement,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IfStatement,</a:t>
                      </a:r>
                      <a:endParaRPr lang="en-US" sz="1800" b="0" i="0" u="none" strike="noStrike" noProof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ElseStatement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201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AcquireAction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/>
                        <a:t>SynchronizedBlock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SynchronizedStatement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20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InternalCallAction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CallStatement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ExpressionStatement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688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/>
                        <a:t>ExternalCallAction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CallStatement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ExpressionStatement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136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/>
                        <a:t>InternalAction</a:t>
                      </a:r>
                      <a:endParaRPr lang="de-DE" sz="1800" b="0" i="0" u="none" strike="noStrike" noProof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ThisStatement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ExpressionStatement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146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err="1">
                          <a:latin typeface="Arial"/>
                        </a:rPr>
                        <a:t>SetVariableAction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ReturnStatement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670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/>
                        <a:t>WithInputVariable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err="1">
                          <a:latin typeface="Arial"/>
                        </a:rPr>
                        <a:t>ExpressionStatement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73966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11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Vergleich und Abbildung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CFCF944C-0CD6-4EC0-93AB-C64A04A3A00A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79490FEE-86D9-4DB0-933A-B016980BC17B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80194048-8467-43DA-BC68-954585670F40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5CDD5B88-E1F2-41AA-98DB-3F144FDE080D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AAA5469-8055-41B9-AC93-77E0510B5C4B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062782-B51D-FE77-53D6-350C343C0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45" y="1583512"/>
            <a:ext cx="10906811" cy="4593452"/>
          </a:xfrm>
        </p:spPr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de-DE"/>
              <a:t>Ermöglicht Flow wie bei natürlichen Sätzen</a:t>
            </a:r>
          </a:p>
          <a:p>
            <a:pPr marL="271145" indent="-271145"/>
            <a:r>
              <a:rPr lang="de-DE"/>
              <a:t>Erleichtert Lesbarkeit</a:t>
            </a:r>
          </a:p>
          <a:p>
            <a:pPr marL="271145" indent="-271145"/>
            <a:r>
              <a:rPr lang="de-DE"/>
              <a:t>Einheitliche Schnittstelle </a:t>
            </a:r>
          </a:p>
          <a:p>
            <a:pPr marL="271145" indent="-271145"/>
            <a:r>
              <a:rPr lang="de-DE"/>
              <a:t>Reduktion der verwendeten </a:t>
            </a:r>
            <a:r>
              <a:rPr lang="de-DE" err="1"/>
              <a:t>Factories</a:t>
            </a:r>
            <a:endParaRPr lang="de-DE"/>
          </a:p>
        </p:txBody>
      </p:sp>
      <p:pic>
        <p:nvPicPr>
          <p:cNvPr id="11" name="Grafik 11" descr="Ein Bild, das Text enthält.&#10;&#10;Beschreibung automatisch generiert.">
            <a:extLst>
              <a:ext uri="{FF2B5EF4-FFF2-40B4-BE49-F238E27FC236}">
                <a16:creationId xmlns:a16="http://schemas.microsoft.com/office/drawing/2014/main" id="{D8321026-F22D-DB98-DC2B-1AED3148BB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085" y="4077072"/>
            <a:ext cx="10613730" cy="1300837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12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err="1"/>
              <a:t>Fluent</a:t>
            </a:r>
            <a:r>
              <a:rPr lang="de-DE"/>
              <a:t> API</a:t>
            </a:r>
            <a:endParaRPr lang="de-DE" err="1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10027E21-4C9D-4C8A-A355-F6F83F213B3A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FED95195-1B46-4715-A3A6-A4D934BD4147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612C6975-5021-41B5-8020-B756DFA2658C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21E4236B-DDA2-4061-8EA6-69D591C53A7E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412228-C0FC-4DAB-8716-D8183027BE33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77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062782-B51D-FE77-53D6-350C343C0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45" y="1583512"/>
            <a:ext cx="10906811" cy="4593452"/>
          </a:xfrm>
        </p:spPr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de-DE"/>
              <a:t>Ermöglicht Flow wie bei natürlichen Sätzen</a:t>
            </a:r>
          </a:p>
          <a:p>
            <a:pPr marL="271145" indent="-271145"/>
            <a:r>
              <a:rPr lang="de-DE"/>
              <a:t>Erleichtert Lesbarkeit</a:t>
            </a:r>
          </a:p>
          <a:p>
            <a:pPr marL="271145" indent="-271145"/>
            <a:r>
              <a:rPr lang="de-DE"/>
              <a:t>Einheitliche Schnittstelle</a:t>
            </a:r>
          </a:p>
          <a:p>
            <a:pPr marL="271145" indent="-271145"/>
            <a:r>
              <a:rPr lang="de-DE"/>
              <a:t>Reduktion der verwendeten </a:t>
            </a:r>
            <a:r>
              <a:rPr lang="de-DE" err="1"/>
              <a:t>Factories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13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err="1"/>
              <a:t>Fluent</a:t>
            </a:r>
            <a:r>
              <a:rPr lang="de-DE"/>
              <a:t> API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pic>
        <p:nvPicPr>
          <p:cNvPr id="10" name="Grafik 11" descr="Ein Bild, das Text enthält.&#10;&#10;Beschreibung automatisch generiert.">
            <a:extLst>
              <a:ext uri="{FF2B5EF4-FFF2-40B4-BE49-F238E27FC236}">
                <a16:creationId xmlns:a16="http://schemas.microsoft.com/office/drawing/2014/main" id="{872470A1-77F8-B310-A916-1D59689C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6" y="4423719"/>
            <a:ext cx="10708716" cy="885818"/>
          </a:xfrm>
          <a:prstGeom prst="rect">
            <a:avLst/>
          </a:prstGeom>
        </p:spPr>
      </p:pic>
      <p:sp>
        <p:nvSpPr>
          <p:cNvPr id="8" name="Pfeil: Fünfeck 7">
            <a:extLst>
              <a:ext uri="{FF2B5EF4-FFF2-40B4-BE49-F238E27FC236}">
                <a16:creationId xmlns:a16="http://schemas.microsoft.com/office/drawing/2014/main" id="{89AAE5D4-9220-4B27-81B2-947FBFA189CE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56A25E22-A80B-461D-A82F-EEBC8205F744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6E686FC0-400B-4B95-8910-09B412336950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2D97DE09-D7F9-4917-89FE-AEFC987F85FF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8941C29-76F2-4F1A-A38E-CC6DDB2129E5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9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14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err="1"/>
              <a:t>Fluent</a:t>
            </a:r>
            <a:r>
              <a:rPr lang="de-DE"/>
              <a:t> API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pic>
        <p:nvPicPr>
          <p:cNvPr id="8" name="Grafik 10" descr="Ein Bild, das Text enthält.&#10;&#10;Beschreibung automatisch generiert.">
            <a:extLst>
              <a:ext uri="{FF2B5EF4-FFF2-40B4-BE49-F238E27FC236}">
                <a16:creationId xmlns:a16="http://schemas.microsoft.com/office/drawing/2014/main" id="{F1B63C47-508D-0AB5-1FEB-6740EF08C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257" y="1214296"/>
            <a:ext cx="10343526" cy="5083501"/>
          </a:xfrm>
        </p:spPr>
      </p:pic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DAF2C400-8FCB-4CE4-8CF6-99A4BE892A38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57832D7B-487A-454C-A179-E8CC1A0C4168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38CFEF92-7CAE-4963-A66D-6B991DBC54DE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1DE2637B-FF9A-46E5-8FD5-7103588C86B7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580C1CF-7EF8-4B59-9DF5-CAB4EF450994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9010A05-8762-5242-6784-CB8DFE41F847}"/>
              </a:ext>
            </a:extLst>
          </p:cNvPr>
          <p:cNvSpPr txBox="1"/>
          <p:nvPr/>
        </p:nvSpPr>
        <p:spPr>
          <a:xfrm>
            <a:off x="10788977" y="6052008"/>
            <a:ext cx="12820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/>
              <a:t>[</a:t>
            </a:r>
            <a:r>
              <a:rPr lang="de-DE" sz="1400" err="1"/>
              <a:t>Fluent</a:t>
            </a:r>
            <a:r>
              <a:rPr lang="de-DE" sz="1400"/>
              <a:t> 2022]</a:t>
            </a:r>
          </a:p>
        </p:txBody>
      </p:sp>
    </p:spTree>
    <p:extLst>
      <p:ext uri="{BB962C8B-B14F-4D97-AF65-F5344CB8AC3E}">
        <p14:creationId xmlns:p14="http://schemas.microsoft.com/office/powerpoint/2010/main" val="325578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Grafik 6">
            <a:extLst>
              <a:ext uri="{FF2B5EF4-FFF2-40B4-BE49-F238E27FC236}">
                <a16:creationId xmlns:a16="http://schemas.microsoft.com/office/drawing/2014/main" id="{24FE8888-E39B-09CB-50E4-0E803E6D1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09341" y="1583512"/>
            <a:ext cx="7573318" cy="4486472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15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7706D67F-C40F-45CA-8168-A2A247875C30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75EA8221-3FD3-487A-AD37-A266647E13F7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81955A1D-82CD-4933-8C77-A1E0E5C35787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D5006259-3E68-4828-9686-30F771D1140F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300DD8B-82A2-4C90-A10B-CC91139D665B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err="1"/>
              <a:t>JUnit</a:t>
            </a:r>
            <a:r>
              <a:rPr lang="de-DE"/>
              <a:t> als Test-Framework</a:t>
            </a:r>
          </a:p>
          <a:p>
            <a:pPr>
              <a:defRPr/>
            </a:pPr>
            <a:r>
              <a:rPr lang="de-DE"/>
              <a:t>Vier Standardtestfälle für jede Visitor-Methode</a:t>
            </a:r>
          </a:p>
          <a:p>
            <a:pPr lvl="1">
              <a:defRPr/>
            </a:pPr>
            <a:r>
              <a:rPr lang="de-DE"/>
              <a:t>Leeres Statement</a:t>
            </a:r>
          </a:p>
          <a:p>
            <a:pPr lvl="1">
              <a:defRPr/>
            </a:pPr>
            <a:r>
              <a:rPr lang="de-DE"/>
              <a:t>Gleiches Statement als </a:t>
            </a:r>
            <a:r>
              <a:rPr lang="de-DE" err="1"/>
              <a:t>Kindelement</a:t>
            </a:r>
            <a:endParaRPr lang="de-DE"/>
          </a:p>
          <a:p>
            <a:pPr lvl="1">
              <a:defRPr/>
            </a:pPr>
            <a:r>
              <a:rPr lang="de-DE"/>
              <a:t>Anderes Statement als </a:t>
            </a:r>
            <a:r>
              <a:rPr lang="de-DE" err="1"/>
              <a:t>Kindelement</a:t>
            </a:r>
            <a:endParaRPr lang="de-DE"/>
          </a:p>
          <a:p>
            <a:pPr lvl="2">
              <a:defRPr/>
            </a:pPr>
            <a:r>
              <a:rPr lang="de-DE"/>
              <a:t>Expression Statement</a:t>
            </a:r>
          </a:p>
          <a:p>
            <a:pPr lvl="2">
              <a:defRPr/>
            </a:pPr>
            <a:r>
              <a:rPr lang="de-DE" err="1"/>
              <a:t>For</a:t>
            </a:r>
            <a:r>
              <a:rPr lang="de-DE"/>
              <a:t>-/</a:t>
            </a:r>
            <a:r>
              <a:rPr lang="de-DE" err="1"/>
              <a:t>If</a:t>
            </a:r>
            <a:r>
              <a:rPr lang="de-DE"/>
              <a:t>-Statement</a:t>
            </a:r>
          </a:p>
          <a:p>
            <a:pPr>
              <a:defRPr/>
            </a:pPr>
            <a:r>
              <a:rPr lang="de-DE"/>
              <a:t>Testabdeckung: ~89%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16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Überprüfung der Funktionalität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A5D3A38-2790-4810-A5D0-E9FBE29D7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7" y="4705062"/>
            <a:ext cx="10797645" cy="1494835"/>
          </a:xfrm>
          <a:prstGeom prst="rect">
            <a:avLst/>
          </a:prstGeom>
        </p:spPr>
      </p:pic>
      <p:sp>
        <p:nvSpPr>
          <p:cNvPr id="9" name="Pfeil: Fünfeck 8">
            <a:extLst>
              <a:ext uri="{FF2B5EF4-FFF2-40B4-BE49-F238E27FC236}">
                <a16:creationId xmlns:a16="http://schemas.microsoft.com/office/drawing/2014/main" id="{11030E2E-9D9D-4C07-B847-D804269EE26D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2FDC023-7980-4299-920E-166611D31F02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84C09BD6-1A60-420A-BB46-6EEE31549124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64D1098C-77F3-48E2-94C4-51E28A384ADA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A538477-9D21-4A2A-ADA8-1544102F983D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01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 bwMode="auto"/>
        <p:txBody>
          <a:bodyPr vert="horz" lIns="0" tIns="0" rIns="0" bIns="0" rtlCol="0" anchor="t">
            <a:normAutofit/>
          </a:bodyPr>
          <a:lstStyle/>
          <a:p>
            <a:pPr marL="271145" indent="-271145">
              <a:defRPr/>
            </a:pPr>
            <a:endParaRPr lang="de-DE"/>
          </a:p>
          <a:p>
            <a:pPr marL="271145" indent="-271145">
              <a:defRPr/>
            </a:pPr>
            <a:endParaRPr lang="de-DE"/>
          </a:p>
          <a:p>
            <a:pPr marL="271145" indent="-271145">
              <a:defRPr/>
            </a:pPr>
            <a:r>
              <a:rPr lang="de-DE"/>
              <a:t>Umständlicher Code sauber aufbereitet</a:t>
            </a:r>
          </a:p>
          <a:p>
            <a:pPr marL="271145" indent="-271145">
              <a:defRPr/>
            </a:pPr>
            <a:r>
              <a:rPr lang="de-DE"/>
              <a:t>Implementierungsziele erfüllt</a:t>
            </a:r>
          </a:p>
          <a:p>
            <a:pPr marL="271145" indent="-271145">
              <a:defRPr/>
            </a:pPr>
            <a:r>
              <a:rPr lang="de-DE"/>
              <a:t>Zusätzliche Features</a:t>
            </a:r>
          </a:p>
          <a:p>
            <a:pPr marL="626745" lvl="1" indent="-271145">
              <a:defRPr/>
            </a:pPr>
            <a:r>
              <a:rPr lang="de-DE"/>
              <a:t>Variablen als Parameter und innerhalb der Diagramme</a:t>
            </a:r>
          </a:p>
          <a:p>
            <a:pPr marL="626745" lvl="1" indent="-271145">
              <a:defRPr/>
            </a:pPr>
            <a:r>
              <a:rPr lang="de-DE"/>
              <a:t>Integration der </a:t>
            </a:r>
            <a:r>
              <a:rPr lang="de-DE" err="1"/>
              <a:t>Fluent</a:t>
            </a:r>
            <a:r>
              <a:rPr lang="de-DE"/>
              <a:t> API</a:t>
            </a:r>
          </a:p>
          <a:p>
            <a:pPr marL="271145" indent="-271145">
              <a:defRPr/>
            </a:pPr>
            <a:r>
              <a:rPr lang="de-DE"/>
              <a:t>Hohe Testabdeckung</a:t>
            </a:r>
          </a:p>
          <a:p>
            <a:pPr marL="271145" indent="-271145">
              <a:defRPr/>
            </a:pP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17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Fazit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063C63C7-2DE3-4455-BF9F-616DE5330F8F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F009069D-9585-4DB4-8287-AD6B62233F07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9E40062E-77FC-4DDA-952B-89943CF0C60B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E9D9F272-F43A-4562-9819-C83C18C5CFB8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7763A0B-A86A-42D4-B97B-F9875D5F0166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4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 bwMode="auto"/>
        <p:txBody>
          <a:bodyPr vert="horz" lIns="0" tIns="0" rIns="0" bIns="0" rtlCol="0" anchor="t">
            <a:normAutofit/>
          </a:bodyPr>
          <a:lstStyle/>
          <a:p>
            <a:pPr marL="271145" indent="-271145">
              <a:defRPr/>
            </a:pPr>
            <a:r>
              <a:rPr lang="de-DE"/>
              <a:t>Implementierung weiterer Statement-Visitatoren</a:t>
            </a:r>
          </a:p>
          <a:p>
            <a:pPr marL="626110" lvl="1" indent="-271145">
              <a:defRPr/>
            </a:pPr>
            <a:r>
              <a:rPr lang="de-DE" err="1"/>
              <a:t>Assignment</a:t>
            </a:r>
            <a:r>
              <a:rPr lang="de-DE"/>
              <a:t> Statement</a:t>
            </a:r>
          </a:p>
          <a:p>
            <a:pPr marL="270510" indent="-271145">
              <a:defRPr/>
            </a:pPr>
            <a:r>
              <a:rPr lang="de-DE"/>
              <a:t>PCM Model erweitern</a:t>
            </a:r>
          </a:p>
          <a:p>
            <a:pPr marL="626110" lvl="1" indent="-271145">
              <a:defRPr/>
            </a:pPr>
            <a:r>
              <a:rPr lang="de-DE">
                <a:ea typeface="+mn-lt"/>
                <a:cs typeface="+mn-lt"/>
              </a:rPr>
              <a:t>Konstruktoren</a:t>
            </a:r>
            <a:endParaRPr lang="de-DE"/>
          </a:p>
          <a:p>
            <a:pPr marL="626110" lvl="1" indent="-271145">
              <a:defRPr/>
            </a:pPr>
            <a:r>
              <a:rPr lang="de-DE"/>
              <a:t>Variablen</a:t>
            </a:r>
          </a:p>
          <a:p>
            <a:pPr marL="271145" indent="-271145">
              <a:defRPr/>
            </a:pPr>
            <a:r>
              <a:rPr lang="de-DE"/>
              <a:t>Erweiterung der Funktionen für Laufzeitanalyse</a:t>
            </a:r>
          </a:p>
          <a:p>
            <a:pPr marL="626110" lvl="1" indent="-271145">
              <a:defRPr/>
            </a:pPr>
            <a:r>
              <a:rPr lang="de-DE"/>
              <a:t>Probabilistic Branch Transition</a:t>
            </a:r>
          </a:p>
          <a:p>
            <a:pPr marL="271145" indent="-271145">
              <a:defRPr/>
            </a:pPr>
            <a:r>
              <a:rPr lang="de-DE"/>
              <a:t>Modellierung eventbasierter Kommunikation</a:t>
            </a:r>
          </a:p>
          <a:p>
            <a:pPr marL="626110" lvl="1" indent="-271145">
              <a:defRPr/>
            </a:pPr>
            <a:r>
              <a:rPr lang="de-DE" err="1"/>
              <a:t>Emit</a:t>
            </a:r>
            <a:r>
              <a:rPr lang="de-DE"/>
              <a:t> Event Action</a:t>
            </a:r>
          </a:p>
          <a:p>
            <a:pPr marL="626110" lvl="1" indent="-271145">
              <a:defRPr/>
            </a:pPr>
            <a:r>
              <a:rPr lang="de-DE"/>
              <a:t>Sink Event Action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18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Ausblick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816D59A3-4D7B-4448-B731-F70B154CB1EA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B856CC7C-8150-4FE5-8C4E-1324A39462A8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A584794E-0D99-4830-B41B-C1F6FB9ED41F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2DC78111-DBAD-4DD7-8995-3C35C8B03C91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8C876DF-E7C2-46F5-96A5-FFCE64918A7D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79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9C6049A-6A12-49C1-B47D-CA28356C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71145" indent="-271145"/>
            <a:r>
              <a:rPr lang="de-DE"/>
              <a:t>[SWT2 2018] - Vorlesung Softwaretechnik 2 – Prof. Dr. </a:t>
            </a:r>
            <a:r>
              <a:rPr lang="de-DE" err="1"/>
              <a:t>Reussner</a:t>
            </a:r>
            <a:endParaRPr lang="de-DE"/>
          </a:p>
          <a:p>
            <a:pPr marL="271145" indent="-271145"/>
            <a:r>
              <a:rPr lang="de-DE"/>
              <a:t>[</a:t>
            </a:r>
            <a:r>
              <a:rPr lang="de-DE" err="1"/>
              <a:t>Fluent</a:t>
            </a:r>
            <a:r>
              <a:rPr lang="de-DE"/>
              <a:t> 2022] - </a:t>
            </a:r>
            <a:r>
              <a:rPr lang="de-DE">
                <a:ea typeface="+mn-lt"/>
                <a:cs typeface="+mn-lt"/>
              </a:rPr>
              <a:t>https://github.com/PalladioSimulator/Palladio-Addons-FluentApiModelGenerator</a:t>
            </a:r>
          </a:p>
          <a:p>
            <a:pPr marL="271145" indent="-271145"/>
            <a:r>
              <a:rPr lang="de-DE"/>
              <a:t>[GitHub 2022] - https://github.com/PalladioSimulator/Palladio-ReverseEngineering-SoMoX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86E0D1-9510-487F-B637-BAF9C7D3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96EC4-B4CF-4701-AD06-A8439D6D8E12}" type="slidenum">
              <a:rPr lang="en-US" smtClean="0"/>
              <a:t>19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7EE7D5-8BA5-4C9D-93E5-C103A7F5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A8FD5-300E-4C6A-8B64-86ACCB7368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</p:spTree>
    <p:extLst>
      <p:ext uri="{BB962C8B-B14F-4D97-AF65-F5344CB8AC3E}">
        <p14:creationId xmlns:p14="http://schemas.microsoft.com/office/powerpoint/2010/main" val="214542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2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Motivation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6BC3473F-370F-4C49-9F64-B182D2B83FCD}"/>
              </a:ext>
            </a:extLst>
          </p:cNvPr>
          <p:cNvSpPr/>
          <p:nvPr/>
        </p:nvSpPr>
        <p:spPr>
          <a:xfrm>
            <a:off x="2919858" y="111084"/>
            <a:ext cx="1323513" cy="229782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783341CA-5225-4F3D-A303-2DA4C793A4A1}"/>
              </a:ext>
            </a:extLst>
          </p:cNvPr>
          <p:cNvSpPr/>
          <p:nvPr/>
        </p:nvSpPr>
        <p:spPr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5BD6FC7F-4F64-4645-9954-B0101BABAB4E}"/>
              </a:ext>
            </a:extLst>
          </p:cNvPr>
          <p:cNvSpPr/>
          <p:nvPr/>
        </p:nvSpPr>
        <p:spPr>
          <a:xfrm>
            <a:off x="5685705" y="111084"/>
            <a:ext cx="1974950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99349347-6260-46DE-B267-76EEC3FE3D6E}"/>
              </a:ext>
            </a:extLst>
          </p:cNvPr>
          <p:cNvSpPr/>
          <p:nvPr/>
        </p:nvSpPr>
        <p:spPr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AAB1938-2575-4FB5-A9CF-4362DF9FC9B9}"/>
              </a:ext>
            </a:extLst>
          </p:cNvPr>
          <p:cNvSpPr/>
          <p:nvPr/>
        </p:nvSpPr>
        <p:spPr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594CA2C-8F92-49B1-9197-3A5AE9C9E5B0}"/>
              </a:ext>
            </a:extLst>
          </p:cNvPr>
          <p:cNvSpPr/>
          <p:nvPr/>
        </p:nvSpPr>
        <p:spPr>
          <a:xfrm>
            <a:off x="1215734" y="2064943"/>
            <a:ext cx="2376264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System Spezifikation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3EE46D-D710-4FD6-9F9B-C7D661DBB991}"/>
              </a:ext>
            </a:extLst>
          </p:cNvPr>
          <p:cNvSpPr/>
          <p:nvPr/>
        </p:nvSpPr>
        <p:spPr bwMode="auto">
          <a:xfrm>
            <a:off x="4591971" y="2060848"/>
            <a:ext cx="2376264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85E5B80-69F6-4CB7-A00D-E77741EF8CA6}"/>
              </a:ext>
            </a:extLst>
          </p:cNvPr>
          <p:cNvSpPr/>
          <p:nvPr/>
        </p:nvSpPr>
        <p:spPr bwMode="auto">
          <a:xfrm>
            <a:off x="7968208" y="2060848"/>
            <a:ext cx="2376264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F87CE57-E681-4AE1-A679-A26F4CAAC308}"/>
              </a:ext>
            </a:extLst>
          </p:cNvPr>
          <p:cNvSpPr txBox="1"/>
          <p:nvPr/>
        </p:nvSpPr>
        <p:spPr>
          <a:xfrm>
            <a:off x="4257089" y="1414101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Forward Engineering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0367E3B-E3A6-4BB1-8DD8-A077D207C9B5}"/>
              </a:ext>
            </a:extLst>
          </p:cNvPr>
          <p:cNvCxnSpPr>
            <a:cxnSpLocks/>
          </p:cNvCxnSpPr>
          <p:nvPr/>
        </p:nvCxnSpPr>
        <p:spPr>
          <a:xfrm flipV="1">
            <a:off x="3641230" y="2744924"/>
            <a:ext cx="919826" cy="4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84B5D7B-331D-42D1-8767-66D9B21ED49C}"/>
              </a:ext>
            </a:extLst>
          </p:cNvPr>
          <p:cNvCxnSpPr>
            <a:cxnSpLocks/>
          </p:cNvCxnSpPr>
          <p:nvPr/>
        </p:nvCxnSpPr>
        <p:spPr bwMode="auto">
          <a:xfrm flipV="1">
            <a:off x="6999150" y="2740829"/>
            <a:ext cx="919826" cy="4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A1AB9C3-14A8-4DF2-81F8-E0912BC22C0B}"/>
              </a:ext>
            </a:extLst>
          </p:cNvPr>
          <p:cNvSpPr/>
          <p:nvPr/>
        </p:nvSpPr>
        <p:spPr bwMode="auto">
          <a:xfrm>
            <a:off x="1246649" y="4512369"/>
            <a:ext cx="2376264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System Spezifikation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4DD6E6DB-247A-4900-B6BC-20E3E6EB6D15}"/>
              </a:ext>
            </a:extLst>
          </p:cNvPr>
          <p:cNvSpPr/>
          <p:nvPr/>
        </p:nvSpPr>
        <p:spPr bwMode="auto">
          <a:xfrm>
            <a:off x="4622886" y="4508274"/>
            <a:ext cx="2376264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3A04E28B-FAB2-4C16-B713-5FBC589631FD}"/>
              </a:ext>
            </a:extLst>
          </p:cNvPr>
          <p:cNvSpPr/>
          <p:nvPr/>
        </p:nvSpPr>
        <p:spPr bwMode="auto">
          <a:xfrm>
            <a:off x="7999123" y="4508274"/>
            <a:ext cx="2376264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53D2E1-523D-43CC-8525-52A6AB5A99B0}"/>
              </a:ext>
            </a:extLst>
          </p:cNvPr>
          <p:cNvSpPr txBox="1"/>
          <p:nvPr/>
        </p:nvSpPr>
        <p:spPr bwMode="auto">
          <a:xfrm>
            <a:off x="4279188" y="3878149"/>
            <a:ext cx="306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Reverse Engineering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A951163-ACFB-4BF8-84EC-8A73D8562D11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8382" y="5229200"/>
            <a:ext cx="870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61265B5-3D99-421F-8991-BF4B3CA25DD7}"/>
              </a:ext>
            </a:extLst>
          </p:cNvPr>
          <p:cNvCxnSpPr>
            <a:cxnSpLocks/>
          </p:cNvCxnSpPr>
          <p:nvPr/>
        </p:nvCxnSpPr>
        <p:spPr bwMode="auto">
          <a:xfrm flipH="1">
            <a:off x="3690462" y="5229200"/>
            <a:ext cx="870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0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3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Motivation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6BC3473F-370F-4C49-9F64-B182D2B83FCD}"/>
              </a:ext>
            </a:extLst>
          </p:cNvPr>
          <p:cNvSpPr/>
          <p:nvPr/>
        </p:nvSpPr>
        <p:spPr>
          <a:xfrm>
            <a:off x="2919858" y="111084"/>
            <a:ext cx="1323513" cy="229782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783341CA-5225-4F3D-A303-2DA4C793A4A1}"/>
              </a:ext>
            </a:extLst>
          </p:cNvPr>
          <p:cNvSpPr/>
          <p:nvPr/>
        </p:nvSpPr>
        <p:spPr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5BD6FC7F-4F64-4645-9954-B0101BABAB4E}"/>
              </a:ext>
            </a:extLst>
          </p:cNvPr>
          <p:cNvSpPr/>
          <p:nvPr/>
        </p:nvSpPr>
        <p:spPr>
          <a:xfrm>
            <a:off x="5685705" y="111084"/>
            <a:ext cx="1974950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99349347-6260-46DE-B267-76EEC3FE3D6E}"/>
              </a:ext>
            </a:extLst>
          </p:cNvPr>
          <p:cNvSpPr/>
          <p:nvPr/>
        </p:nvSpPr>
        <p:spPr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AAB1938-2575-4FB5-A9CF-4362DF9FC9B9}"/>
              </a:ext>
            </a:extLst>
          </p:cNvPr>
          <p:cNvSpPr/>
          <p:nvPr/>
        </p:nvSpPr>
        <p:spPr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9">
            <a:extLst>
              <a:ext uri="{FF2B5EF4-FFF2-40B4-BE49-F238E27FC236}">
                <a16:creationId xmlns:a16="http://schemas.microsoft.com/office/drawing/2014/main" id="{282432B4-2B31-C8B0-CBF6-76AB04F01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748992"/>
            <a:ext cx="11125200" cy="4155512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0770D05-C170-4021-A2E5-0CF506A56FF2}"/>
              </a:ext>
            </a:extLst>
          </p:cNvPr>
          <p:cNvSpPr txBox="1"/>
          <p:nvPr/>
        </p:nvSpPr>
        <p:spPr>
          <a:xfrm>
            <a:off x="10488488" y="5904504"/>
            <a:ext cx="137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[GitHub 2022]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4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Motivation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6BC3473F-370F-4C49-9F64-B182D2B83FCD}"/>
              </a:ext>
            </a:extLst>
          </p:cNvPr>
          <p:cNvSpPr/>
          <p:nvPr/>
        </p:nvSpPr>
        <p:spPr>
          <a:xfrm>
            <a:off x="2919858" y="111084"/>
            <a:ext cx="1323513" cy="229782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783341CA-5225-4F3D-A303-2DA4C793A4A1}"/>
              </a:ext>
            </a:extLst>
          </p:cNvPr>
          <p:cNvSpPr/>
          <p:nvPr/>
        </p:nvSpPr>
        <p:spPr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5BD6FC7F-4F64-4645-9954-B0101BABAB4E}"/>
              </a:ext>
            </a:extLst>
          </p:cNvPr>
          <p:cNvSpPr/>
          <p:nvPr/>
        </p:nvSpPr>
        <p:spPr>
          <a:xfrm>
            <a:off x="5685705" y="111084"/>
            <a:ext cx="1974950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99349347-6260-46DE-B267-76EEC3FE3D6E}"/>
              </a:ext>
            </a:extLst>
          </p:cNvPr>
          <p:cNvSpPr/>
          <p:nvPr/>
        </p:nvSpPr>
        <p:spPr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AAB1938-2575-4FB5-A9CF-4362DF9FC9B9}"/>
              </a:ext>
            </a:extLst>
          </p:cNvPr>
          <p:cNvSpPr/>
          <p:nvPr/>
        </p:nvSpPr>
        <p:spPr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9">
            <a:extLst>
              <a:ext uri="{FF2B5EF4-FFF2-40B4-BE49-F238E27FC236}">
                <a16:creationId xmlns:a16="http://schemas.microsoft.com/office/drawing/2014/main" id="{CCBA0A94-88B6-A90C-8DF5-68516C55B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678" y="1583512"/>
            <a:ext cx="9944643" cy="4486472"/>
          </a:xfrm>
        </p:spPr>
      </p:pic>
    </p:spTree>
    <p:extLst>
      <p:ext uri="{BB962C8B-B14F-4D97-AF65-F5344CB8AC3E}">
        <p14:creationId xmlns:p14="http://schemas.microsoft.com/office/powerpoint/2010/main" val="303490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5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Palladio </a:t>
            </a:r>
            <a:r>
              <a:rPr lang="de-DE" err="1"/>
              <a:t>Component</a:t>
            </a:r>
            <a:r>
              <a:rPr lang="de-DE"/>
              <a:t> Model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9B9832-12CC-4CB6-A326-997B7DAF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16" y="1246959"/>
            <a:ext cx="7392567" cy="4856309"/>
          </a:xfrm>
          <a:prstGeom prst="rect">
            <a:avLst/>
          </a:prstGeom>
        </p:spPr>
      </p:pic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780A8330-F81A-4A19-919E-DF7450E5C323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3EECCF19-93F8-41C8-B5F2-4ECA2AB44432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9A27EB2F-C03A-43D4-9640-8F11160BBF76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286762D2-9C61-4779-8570-BFD29A96F055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55621-8FAA-4EEB-B028-F3B3CC8D651A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C4A2DBF-2962-427C-B568-E8792EC01D37}"/>
              </a:ext>
            </a:extLst>
          </p:cNvPr>
          <p:cNvSpPr txBox="1"/>
          <p:nvPr/>
        </p:nvSpPr>
        <p:spPr bwMode="auto">
          <a:xfrm>
            <a:off x="8462768" y="600256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[SWT2 2018]</a:t>
            </a:r>
          </a:p>
        </p:txBody>
      </p:sp>
    </p:spTree>
    <p:extLst>
      <p:ext uri="{BB962C8B-B14F-4D97-AF65-F5344CB8AC3E}">
        <p14:creationId xmlns:p14="http://schemas.microsoft.com/office/powerpoint/2010/main" val="260704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6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Palladio </a:t>
            </a:r>
            <a:r>
              <a:rPr lang="de-DE" err="1"/>
              <a:t>Component</a:t>
            </a:r>
            <a:r>
              <a:rPr lang="de-DE"/>
              <a:t> Model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E6B76E-F840-41AD-B063-DA3A31DF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414462"/>
            <a:ext cx="8410575" cy="4029075"/>
          </a:xfrm>
          <a:prstGeom prst="rect">
            <a:avLst/>
          </a:prstGeom>
        </p:spPr>
      </p:pic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83AC9111-AB25-4795-A9FC-3057D7792018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674BBD8A-1FDB-42CC-97A6-6635C8AF1500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C3F96DC7-9B5D-4DB8-B2D2-D247B41C5E39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8A05B475-92F5-47CB-9671-94E013AC4BC3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1B131FA-46FE-4F73-A8CB-2C24AC7BA12E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8399F0-4A48-4D63-A3B5-3CC671AF38A3}"/>
              </a:ext>
            </a:extLst>
          </p:cNvPr>
          <p:cNvSpPr txBox="1"/>
          <p:nvPr/>
        </p:nvSpPr>
        <p:spPr>
          <a:xfrm>
            <a:off x="9192344" y="54250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[SWT2 2018]</a:t>
            </a:r>
          </a:p>
        </p:txBody>
      </p:sp>
    </p:spTree>
    <p:extLst>
      <p:ext uri="{BB962C8B-B14F-4D97-AF65-F5344CB8AC3E}">
        <p14:creationId xmlns:p14="http://schemas.microsoft.com/office/powerpoint/2010/main" val="364517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2A59DD7-B93A-A781-943C-42D49A27B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>
            <a:normAutofit/>
          </a:bodyPr>
          <a:lstStyle/>
          <a:p>
            <a:r>
              <a:rPr lang="de-DE"/>
              <a:t>Darstellung von Verhalten</a:t>
            </a:r>
          </a:p>
          <a:p>
            <a:r>
              <a:rPr lang="de-DE"/>
              <a:t>Art Aktivitätsdiagramm</a:t>
            </a:r>
          </a:p>
          <a:p>
            <a:r>
              <a:rPr lang="de-DE"/>
              <a:t>Abstraktion von internen Verhalten</a:t>
            </a:r>
          </a:p>
          <a:p>
            <a:r>
              <a:rPr lang="de-DE"/>
              <a:t>Unterscheidung von Aktionstypen</a:t>
            </a:r>
          </a:p>
          <a:p>
            <a:r>
              <a:rPr lang="de-DE" err="1"/>
              <a:t>Resource</a:t>
            </a:r>
            <a:r>
              <a:rPr lang="de-DE"/>
              <a:t> </a:t>
            </a:r>
            <a:r>
              <a:rPr lang="de-DE" err="1"/>
              <a:t>Demanding</a:t>
            </a:r>
            <a:r>
              <a:rPr lang="de-DE"/>
              <a:t> SEFF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0CEBB5B-5773-436F-ABF4-128BDD38C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298049" y="1583512"/>
            <a:ext cx="5234702" cy="4593452"/>
          </a:xfrm>
          <a:noFill/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>
          <a:xfrm>
            <a:off x="288000" y="6329811"/>
            <a:ext cx="435157" cy="5281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1696EC4-B4CF-4701-AD06-A8439D6D8E12}" type="slidenum">
              <a:rPr lang="en-US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528000" y="394871"/>
            <a:ext cx="9158904" cy="767748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de-DE"/>
              <a:t>Service </a:t>
            </a:r>
            <a:r>
              <a:rPr lang="de-DE" err="1"/>
              <a:t>Effect</a:t>
            </a:r>
            <a:r>
              <a:rPr lang="de-DE"/>
              <a:t> </a:t>
            </a:r>
            <a:r>
              <a:rPr lang="de-DE" err="1"/>
              <a:t>Specification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 bwMode="auto">
          <a:xfrm>
            <a:off x="836313" y="6329811"/>
            <a:ext cx="1370340" cy="5281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19.09.2022</a:t>
            </a: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1332F6E1-E4EC-472E-BFC7-F844F4537464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56DA82BB-85CC-4340-9995-C803D6D1C4FF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B4B4613B-3AA9-4421-860A-827DA8F341C5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A05D3AD0-321D-4BB6-A05B-A07644DA1FF2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C187316-0647-405A-9210-C97D5DA3D2AD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016F027-9913-49D1-8FB3-D9383E9DDAEA}"/>
              </a:ext>
            </a:extLst>
          </p:cNvPr>
          <p:cNvSpPr txBox="1"/>
          <p:nvPr/>
        </p:nvSpPr>
        <p:spPr bwMode="auto">
          <a:xfrm>
            <a:off x="10131551" y="605264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[SWT2 2018]</a:t>
            </a:r>
          </a:p>
        </p:txBody>
      </p:sp>
    </p:spTree>
    <p:extLst>
      <p:ext uri="{BB962C8B-B14F-4D97-AF65-F5344CB8AC3E}">
        <p14:creationId xmlns:p14="http://schemas.microsoft.com/office/powerpoint/2010/main" val="314111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5EC1B8-41A9-4B25-8E1A-5175572E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Reverse Engineering von Java Code in Service </a:t>
            </a:r>
            <a:r>
              <a:rPr lang="de-DE" err="1"/>
              <a:t>Effect</a:t>
            </a:r>
            <a:r>
              <a:rPr lang="de-DE"/>
              <a:t> </a:t>
            </a:r>
            <a:r>
              <a:rPr lang="de-DE" err="1"/>
              <a:t>Specification</a:t>
            </a:r>
            <a:endParaRPr lang="de-DE"/>
          </a:p>
          <a:p>
            <a:endParaRPr lang="de-DE"/>
          </a:p>
          <a:p>
            <a:pPr marL="0" indent="0">
              <a:buNone/>
            </a:pPr>
            <a:r>
              <a:rPr lang="de-DE" b="1"/>
              <a:t>Aufgaben</a:t>
            </a:r>
          </a:p>
          <a:p>
            <a:r>
              <a:rPr lang="de-DE"/>
              <a:t>Analyse der vorherigen Implementierung (</a:t>
            </a:r>
            <a:r>
              <a:rPr lang="de-DE" err="1"/>
              <a:t>JaMoPP</a:t>
            </a:r>
            <a:r>
              <a:rPr lang="de-DE"/>
              <a:t> Version)</a:t>
            </a:r>
          </a:p>
          <a:p>
            <a:r>
              <a:rPr lang="de-DE"/>
              <a:t>Implementierung der bestehenden Funktionen mit neuer Bibliothek</a:t>
            </a:r>
          </a:p>
          <a:p>
            <a:r>
              <a:rPr lang="de-DE"/>
              <a:t>Erweiterung der Funktionalität </a:t>
            </a:r>
          </a:p>
          <a:p>
            <a:r>
              <a:rPr lang="de-DE"/>
              <a:t>Überprüfung der Funktionalität</a:t>
            </a:r>
          </a:p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524506-3A4F-46F5-8E45-9A1D30C8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96EC4-B4CF-4701-AD06-A8439D6D8E12}" type="slidenum">
              <a:rPr lang="en-US" smtClean="0"/>
              <a:t>8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85E8A5-E9F0-4A56-AA41-1FF9A5B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 des Praktikums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A49E7C-883F-4872-8BED-4E016940E2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04EE0257-7E9A-46D3-AF1D-AB1C03B85D4D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A9432F3-182E-4C30-8593-8ADF3AA1461D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41620D4C-0ED0-437B-A4E0-08EA0222F3CC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DD532A1C-F936-493E-9094-90EBD8E047EE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3F3D01-4400-4B71-BC7C-4402686BD497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0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Java Model Parser and Printer (</a:t>
            </a:r>
            <a:r>
              <a:rPr lang="de-DE" err="1"/>
              <a:t>JaMoPP</a:t>
            </a:r>
            <a:r>
              <a:rPr lang="de-DE"/>
              <a:t>)</a:t>
            </a:r>
          </a:p>
          <a:p>
            <a:pPr>
              <a:defRPr/>
            </a:pPr>
            <a:r>
              <a:rPr lang="de-DE"/>
              <a:t>Modellbasierte Repräsentation von Java Programmen</a:t>
            </a:r>
          </a:p>
          <a:p>
            <a:pPr>
              <a:defRPr/>
            </a:pPr>
            <a:r>
              <a:rPr lang="de-DE"/>
              <a:t>Für Forward-/Reverse Engineering einsetzbar</a:t>
            </a:r>
          </a:p>
          <a:p>
            <a:pPr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 b="1"/>
              <a:t>Projektzustand zu Beginn</a:t>
            </a:r>
          </a:p>
          <a:p>
            <a:pPr>
              <a:defRPr/>
            </a:pPr>
            <a:r>
              <a:rPr lang="de-DE" err="1"/>
              <a:t>JaMoPP</a:t>
            </a:r>
            <a:r>
              <a:rPr lang="de-DE"/>
              <a:t> wird nicht mehr weiterentwickelt</a:t>
            </a:r>
          </a:p>
          <a:p>
            <a:pPr>
              <a:defRPr/>
            </a:pPr>
            <a:r>
              <a:rPr lang="de-DE"/>
              <a:t>Vorhandener Code ist nicht mehr ausführbar</a:t>
            </a:r>
          </a:p>
          <a:p>
            <a:pPr>
              <a:defRPr/>
            </a:pPr>
            <a:r>
              <a:rPr lang="de-DE"/>
              <a:t>Umständliche Implementierung</a:t>
            </a:r>
          </a:p>
          <a:p>
            <a:pPr>
              <a:defRPr/>
            </a:pPr>
            <a:r>
              <a:rPr lang="de-DE"/>
              <a:t>Aktuellere Alternativen sind mittlerweile vorhanden</a:t>
            </a:r>
          </a:p>
          <a:p>
            <a:pPr>
              <a:defRPr/>
            </a:pP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9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err="1"/>
              <a:t>JaMoPP</a:t>
            </a:r>
            <a:r>
              <a:rPr lang="de-DE"/>
              <a:t> Version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73C5273F-E167-4351-9C42-23D2614B58B4}"/>
              </a:ext>
            </a:extLst>
          </p:cNvPr>
          <p:cNvSpPr/>
          <p:nvPr/>
        </p:nvSpPr>
        <p:spPr bwMode="auto">
          <a:xfrm>
            <a:off x="2919858" y="111084"/>
            <a:ext cx="1323513" cy="22978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Motivation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60FBC687-52D7-40E5-AFB4-83723551BDF6}"/>
              </a:ext>
            </a:extLst>
          </p:cNvPr>
          <p:cNvSpPr/>
          <p:nvPr/>
        </p:nvSpPr>
        <p:spPr bwMode="auto">
          <a:xfrm>
            <a:off x="4196639" y="112890"/>
            <a:ext cx="1547108" cy="22616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Grundlagen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B7A5BFF1-79E0-480D-90C2-62F4D69A0C3E}"/>
              </a:ext>
            </a:extLst>
          </p:cNvPr>
          <p:cNvSpPr/>
          <p:nvPr/>
        </p:nvSpPr>
        <p:spPr bwMode="auto">
          <a:xfrm>
            <a:off x="5685705" y="111084"/>
            <a:ext cx="1974950" cy="22616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bg1"/>
                </a:solidFill>
              </a:rPr>
              <a:t>Implementierung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2E7F6A89-D657-4006-ADAB-ECCCE8108DC8}"/>
              </a:ext>
            </a:extLst>
          </p:cNvPr>
          <p:cNvSpPr/>
          <p:nvPr/>
        </p:nvSpPr>
        <p:spPr bwMode="auto">
          <a:xfrm>
            <a:off x="7593423" y="108733"/>
            <a:ext cx="1149063" cy="23731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07CCAB7-8FA2-4422-8181-C62C86675B4C}"/>
              </a:ext>
            </a:extLst>
          </p:cNvPr>
          <p:cNvSpPr/>
          <p:nvPr/>
        </p:nvSpPr>
        <p:spPr bwMode="auto">
          <a:xfrm>
            <a:off x="8621045" y="0"/>
            <a:ext cx="381761" cy="43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659361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741</Words>
  <Application>Microsoft Office PowerPoint</Application>
  <PresentationFormat>Breitbild</PresentationFormat>
  <Paragraphs>297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Folienmaster_Fächer</vt:lpstr>
      <vt:lpstr>PowerPoint-Präsentation</vt:lpstr>
      <vt:lpstr>Motivation</vt:lpstr>
      <vt:lpstr>Motivation</vt:lpstr>
      <vt:lpstr>Motivation</vt:lpstr>
      <vt:lpstr>Palladio Component Model</vt:lpstr>
      <vt:lpstr>Palladio Component Model</vt:lpstr>
      <vt:lpstr>Service Effect Specification</vt:lpstr>
      <vt:lpstr>Ziel des Praktikums</vt:lpstr>
      <vt:lpstr>JaMoPP Version</vt:lpstr>
      <vt:lpstr>JDT Version</vt:lpstr>
      <vt:lpstr>Vergleich und Abbildung</vt:lpstr>
      <vt:lpstr>Fluent API</vt:lpstr>
      <vt:lpstr>Fluent API</vt:lpstr>
      <vt:lpstr>Fluent API</vt:lpstr>
      <vt:lpstr>Demonstration</vt:lpstr>
      <vt:lpstr>Überprüfung der Funktionalität</vt:lpstr>
      <vt:lpstr>Fazit</vt:lpstr>
      <vt:lpstr>Ausblick</vt:lpstr>
      <vt:lpstr>Quellen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Franzi</dc:creator>
  <cp:keywords/>
  <dc:description/>
  <cp:lastModifiedBy>Fabian Wenzel</cp:lastModifiedBy>
  <cp:revision>1</cp:revision>
  <dcterms:created xsi:type="dcterms:W3CDTF">2017-12-07T14:50:50Z</dcterms:created>
  <dcterms:modified xsi:type="dcterms:W3CDTF">2022-09-15T13:31:03Z</dcterms:modified>
  <cp:category/>
  <dc:identifier/>
  <cp:contentStatus/>
  <dc:language/>
</cp:coreProperties>
</file>