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d6e8052e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d6e8052e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0bc8fd7c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0bc8fd7c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315b00b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315b00b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315b00bf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315b00bf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315b00bf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315b00bf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17be7688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17be7688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dd6e8052e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dd6e8052e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16aac5c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16aac5c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d6e8052e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d6e8052e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d6e8052e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d6e8052e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0bc8fd7c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0bc8fd7c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d6e8052e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d6e8052e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d6e8052e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d6e8052e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0bc8fd7c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0bc8fd7c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archive.ics.uci.edu/ml/datasets/Bank+Marketing" TargetMode="External"/><Relationship Id="rId4" Type="http://schemas.openxmlformats.org/officeDocument/2006/relationships/hyperlink" Target="https://docs.google.com/spreadsheets/d/1XiEb_qmmF5Vd-gsNmz1ctDFNX_iCsgAqkk6xlVfV-MM/edit?usp=sharing" TargetMode="External"/><Relationship Id="rId5" Type="http://schemas.openxmlformats.org/officeDocument/2006/relationships/hyperlink" Target="https://archive.ics.uci.edu/ml/datasets/Bank+Market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87900" y="1995925"/>
            <a:ext cx="8520600" cy="5829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s">
                <a:latin typeface="Calibri"/>
                <a:ea typeface="Calibri"/>
                <a:cs typeface="Calibri"/>
                <a:sym typeface="Calibri"/>
              </a:rPr>
              <a:t>Predicción de clientes propensos a adquirir un plazo fijo</a:t>
            </a:r>
            <a:endParaRPr>
              <a:latin typeface="Calibri"/>
              <a:ea typeface="Calibri"/>
              <a:cs typeface="Calibri"/>
              <a:sym typeface="Calibri"/>
            </a:endParaRPr>
          </a:p>
        </p:txBody>
      </p:sp>
      <p:sp>
        <p:nvSpPr>
          <p:cNvPr id="55" name="Google Shape;55;p13"/>
          <p:cNvSpPr txBox="1"/>
          <p:nvPr>
            <p:ph type="ctrTitle"/>
          </p:nvPr>
        </p:nvSpPr>
        <p:spPr>
          <a:xfrm>
            <a:off x="311708" y="587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s">
                <a:latin typeface="Calibri"/>
                <a:ea typeface="Calibri"/>
                <a:cs typeface="Calibri"/>
                <a:sym typeface="Calibri"/>
              </a:rPr>
              <a:t>Mentoría: Data Science y Marketing</a:t>
            </a:r>
            <a:endParaRPr b="1">
              <a:latin typeface="Calibri"/>
              <a:ea typeface="Calibri"/>
              <a:cs typeface="Calibri"/>
              <a:sym typeface="Calibri"/>
            </a:endParaRPr>
          </a:p>
        </p:txBody>
      </p:sp>
      <p:sp>
        <p:nvSpPr>
          <p:cNvPr id="56" name="Google Shape;56;p13"/>
          <p:cNvSpPr txBox="1"/>
          <p:nvPr>
            <p:ph idx="1" type="subTitle"/>
          </p:nvPr>
        </p:nvSpPr>
        <p:spPr>
          <a:xfrm>
            <a:off x="311700" y="2834125"/>
            <a:ext cx="8520600" cy="1154400"/>
          </a:xfrm>
          <a:prstGeom prst="rect">
            <a:avLst/>
          </a:prstGeom>
        </p:spPr>
        <p:txBody>
          <a:bodyPr anchorCtr="0" anchor="t" bIns="91425" lIns="91425" spcFirstLastPara="1" rIns="91425" wrap="square" tIns="91425">
            <a:normAutofit fontScale="70000" lnSpcReduction="20000"/>
          </a:bodyPr>
          <a:lstStyle/>
          <a:p>
            <a:pPr indent="0" lvl="0" marL="0" rtl="0" algn="r">
              <a:spcBef>
                <a:spcPts val="0"/>
              </a:spcBef>
              <a:spcAft>
                <a:spcPts val="0"/>
              </a:spcAft>
              <a:buNone/>
            </a:pPr>
            <a:r>
              <a:rPr b="1" i="1" lang="es">
                <a:latin typeface="Calibri"/>
                <a:ea typeface="Calibri"/>
                <a:cs typeface="Calibri"/>
                <a:sym typeface="Calibri"/>
              </a:rPr>
              <a:t>Grupo 01</a:t>
            </a:r>
            <a:endParaRPr b="1" i="1">
              <a:latin typeface="Calibri"/>
              <a:ea typeface="Calibri"/>
              <a:cs typeface="Calibri"/>
              <a:sym typeface="Calibri"/>
            </a:endParaRPr>
          </a:p>
          <a:p>
            <a:pPr indent="0" lvl="0" marL="0" rtl="0" algn="r">
              <a:spcBef>
                <a:spcPts val="0"/>
              </a:spcBef>
              <a:spcAft>
                <a:spcPts val="0"/>
              </a:spcAft>
              <a:buNone/>
            </a:pPr>
            <a:r>
              <a:rPr lang="es">
                <a:latin typeface="Calibri"/>
                <a:ea typeface="Calibri"/>
                <a:cs typeface="Calibri"/>
                <a:sym typeface="Calibri"/>
              </a:rPr>
              <a:t>Santiago Seppi</a:t>
            </a:r>
            <a:endParaRPr>
              <a:latin typeface="Calibri"/>
              <a:ea typeface="Calibri"/>
              <a:cs typeface="Calibri"/>
              <a:sym typeface="Calibri"/>
            </a:endParaRPr>
          </a:p>
          <a:p>
            <a:pPr indent="0" lvl="0" marL="0" rtl="0" algn="r">
              <a:spcBef>
                <a:spcPts val="0"/>
              </a:spcBef>
              <a:spcAft>
                <a:spcPts val="0"/>
              </a:spcAft>
              <a:buNone/>
            </a:pPr>
            <a:r>
              <a:rPr lang="es">
                <a:latin typeface="Calibri"/>
                <a:ea typeface="Calibri"/>
                <a:cs typeface="Calibri"/>
                <a:sym typeface="Calibri"/>
              </a:rPr>
              <a:t>Agustín Carchano</a:t>
            </a:r>
            <a:endParaRPr>
              <a:latin typeface="Calibri"/>
              <a:ea typeface="Calibri"/>
              <a:cs typeface="Calibri"/>
              <a:sym typeface="Calibri"/>
            </a:endParaRPr>
          </a:p>
          <a:p>
            <a:pPr indent="0" lvl="0" marL="0" rtl="0" algn="r">
              <a:spcBef>
                <a:spcPts val="0"/>
              </a:spcBef>
              <a:spcAft>
                <a:spcPts val="0"/>
              </a:spcAft>
              <a:buNone/>
            </a:pPr>
            <a:r>
              <a:rPr lang="es">
                <a:latin typeface="Calibri"/>
                <a:ea typeface="Calibri"/>
                <a:cs typeface="Calibri"/>
                <a:sym typeface="Calibri"/>
              </a:rPr>
              <a:t>Florencia Cámara</a:t>
            </a:r>
            <a:endParaRPr>
              <a:latin typeface="Calibri"/>
              <a:ea typeface="Calibri"/>
              <a:cs typeface="Calibri"/>
              <a:sym typeface="Calibri"/>
            </a:endParaRPr>
          </a:p>
        </p:txBody>
      </p:sp>
      <p:sp>
        <p:nvSpPr>
          <p:cNvPr id="57" name="Google Shape;57;p13"/>
          <p:cNvSpPr txBox="1"/>
          <p:nvPr>
            <p:ph idx="1" type="subTitle"/>
          </p:nvPr>
        </p:nvSpPr>
        <p:spPr>
          <a:xfrm>
            <a:off x="311700" y="42057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s">
                <a:latin typeface="Calibri"/>
                <a:ea typeface="Calibri"/>
                <a:cs typeface="Calibri"/>
                <a:sym typeface="Calibri"/>
              </a:rPr>
              <a:t>Diplomatura en Ciencia de Datos, Aprendizaje Automático y sus Aplicaciones - 2021</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idx="1" type="body"/>
          </p:nvPr>
        </p:nvSpPr>
        <p:spPr>
          <a:xfrm>
            <a:off x="191250" y="598825"/>
            <a:ext cx="8520600" cy="6843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1200"/>
              </a:spcAft>
              <a:buNone/>
            </a:pPr>
            <a:r>
              <a:rPr b="1" lang="es" sz="1600">
                <a:solidFill>
                  <a:schemeClr val="dk1"/>
                </a:solidFill>
                <a:highlight>
                  <a:srgbClr val="FFFFFF"/>
                </a:highlight>
                <a:latin typeface="Calibri"/>
                <a:ea typeface="Calibri"/>
                <a:cs typeface="Calibri"/>
                <a:sym typeface="Calibri"/>
              </a:rPr>
              <a:t>Más del 70%</a:t>
            </a:r>
            <a:r>
              <a:rPr lang="es" sz="1600">
                <a:solidFill>
                  <a:schemeClr val="dk1"/>
                </a:solidFill>
                <a:highlight>
                  <a:srgbClr val="FFFFFF"/>
                </a:highlight>
                <a:latin typeface="Calibri"/>
                <a:ea typeface="Calibri"/>
                <a:cs typeface="Calibri"/>
                <a:sym typeface="Calibri"/>
              </a:rPr>
              <a:t> de los clientes que contrataron el servicio </a:t>
            </a:r>
            <a:r>
              <a:rPr b="1" lang="es" sz="1600">
                <a:solidFill>
                  <a:schemeClr val="dk1"/>
                </a:solidFill>
                <a:highlight>
                  <a:srgbClr val="FFFFFF"/>
                </a:highlight>
                <a:latin typeface="Calibri"/>
                <a:ea typeface="Calibri"/>
                <a:cs typeface="Calibri"/>
                <a:sym typeface="Calibri"/>
              </a:rPr>
              <a:t>fue contactado hasta 3 veces </a:t>
            </a:r>
            <a:r>
              <a:rPr lang="es" sz="1600">
                <a:solidFill>
                  <a:schemeClr val="dk1"/>
                </a:solidFill>
                <a:highlight>
                  <a:srgbClr val="FFFFFF"/>
                </a:highlight>
                <a:latin typeface="Calibri"/>
                <a:ea typeface="Calibri"/>
                <a:cs typeface="Calibri"/>
                <a:sym typeface="Calibri"/>
              </a:rPr>
              <a:t>en la campaña actual</a:t>
            </a:r>
            <a:endParaRPr sz="1600">
              <a:solidFill>
                <a:schemeClr val="accent2"/>
              </a:solidFill>
              <a:highlight>
                <a:srgbClr val="FFFFFF"/>
              </a:highlight>
              <a:latin typeface="Calibri"/>
              <a:ea typeface="Calibri"/>
              <a:cs typeface="Calibri"/>
              <a:sym typeface="Calibri"/>
            </a:endParaRPr>
          </a:p>
        </p:txBody>
      </p:sp>
      <p:pic>
        <p:nvPicPr>
          <p:cNvPr id="135" name="Google Shape;135;p22"/>
          <p:cNvPicPr preferRelativeResize="0"/>
          <p:nvPr/>
        </p:nvPicPr>
        <p:blipFill>
          <a:blip r:embed="rId3">
            <a:alphaModFix/>
          </a:blip>
          <a:stretch>
            <a:fillRect/>
          </a:stretch>
        </p:blipFill>
        <p:spPr>
          <a:xfrm>
            <a:off x="305050" y="1666225"/>
            <a:ext cx="6456300" cy="3376725"/>
          </a:xfrm>
          <a:prstGeom prst="rect">
            <a:avLst/>
          </a:prstGeom>
          <a:noFill/>
          <a:ln>
            <a:noFill/>
          </a:ln>
        </p:spPr>
      </p:pic>
      <p:sp>
        <p:nvSpPr>
          <p:cNvPr id="136" name="Google Shape;136;p22"/>
          <p:cNvSpPr txBox="1"/>
          <p:nvPr/>
        </p:nvSpPr>
        <p:spPr>
          <a:xfrm>
            <a:off x="409550" y="1359325"/>
            <a:ext cx="65421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500">
                <a:solidFill>
                  <a:schemeClr val="dk1"/>
                </a:solidFill>
                <a:latin typeface="Calibri"/>
                <a:ea typeface="Calibri"/>
                <a:cs typeface="Calibri"/>
                <a:sym typeface="Calibri"/>
              </a:rPr>
              <a:t>Distribución</a:t>
            </a:r>
            <a:r>
              <a:rPr b="1" lang="es" sz="1500">
                <a:solidFill>
                  <a:schemeClr val="dk1"/>
                </a:solidFill>
                <a:latin typeface="Calibri"/>
                <a:ea typeface="Calibri"/>
                <a:cs typeface="Calibri"/>
                <a:sym typeface="Calibri"/>
              </a:rPr>
              <a:t> de la cantidad de contactos según resultado de la campaña</a:t>
            </a:r>
            <a:endParaRPr b="1" sz="1500"/>
          </a:p>
        </p:txBody>
      </p:sp>
      <p:sp>
        <p:nvSpPr>
          <p:cNvPr id="137" name="Google Shape;137;p22"/>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marR="0" rtl="0" algn="r">
              <a:lnSpc>
                <a:spcPct val="100000"/>
              </a:lnSpc>
              <a:spcBef>
                <a:spcPts val="0"/>
              </a:spcBef>
              <a:spcAft>
                <a:spcPts val="0"/>
              </a:spcAft>
              <a:buNone/>
            </a:pPr>
            <a:r>
              <a:rPr b="1" lang="es">
                <a:solidFill>
                  <a:srgbClr val="CCCCCC"/>
                </a:solidFill>
                <a:latin typeface="Calibri"/>
                <a:ea typeface="Calibri"/>
                <a:cs typeface="Calibri"/>
                <a:sym typeface="Calibri"/>
              </a:rPr>
              <a:t>Análisis y visualización de datos</a:t>
            </a:r>
            <a:endParaRPr b="1">
              <a:solidFill>
                <a:srgbClr val="CCCCCC"/>
              </a:solidFill>
              <a:latin typeface="Calibri"/>
              <a:ea typeface="Calibri"/>
              <a:cs typeface="Calibri"/>
              <a:sym typeface="Calibri"/>
            </a:endParaRPr>
          </a:p>
        </p:txBody>
      </p:sp>
      <p:sp>
        <p:nvSpPr>
          <p:cNvPr id="138" name="Google Shape;138;p22"/>
          <p:cNvSpPr/>
          <p:nvPr/>
        </p:nvSpPr>
        <p:spPr>
          <a:xfrm>
            <a:off x="6831350" y="2493100"/>
            <a:ext cx="2139900" cy="155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600">
                <a:latin typeface="Calibri"/>
                <a:ea typeface="Calibri"/>
                <a:cs typeface="Calibri"/>
                <a:sym typeface="Calibri"/>
              </a:rPr>
              <a:t>MENOR CANTIDAD DE LLAMADAS</a:t>
            </a:r>
            <a:r>
              <a:rPr b="1" lang="es" sz="1600">
                <a:latin typeface="Calibri"/>
                <a:ea typeface="Calibri"/>
                <a:cs typeface="Calibri"/>
                <a:sym typeface="Calibri"/>
              </a:rPr>
              <a:t> CUANDO EL CLIENTE ESTÁ INTERESADO EN CONTRATAR UN PF</a:t>
            </a:r>
            <a:endParaRPr b="1" sz="16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p:nvPr/>
        </p:nvSpPr>
        <p:spPr>
          <a:xfrm>
            <a:off x="6992500" y="1773600"/>
            <a:ext cx="2058900" cy="159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600">
                <a:latin typeface="Calibri"/>
                <a:ea typeface="Calibri"/>
                <a:cs typeface="Calibri"/>
                <a:sym typeface="Calibri"/>
              </a:rPr>
              <a:t>MAYOR PROPORCIÓN DE CLIENTES CONTACTADOS POR CELULAR ENTRE LOS CASOS DE ÉXITO</a:t>
            </a:r>
            <a:endParaRPr b="1" sz="1600">
              <a:latin typeface="Calibri"/>
              <a:ea typeface="Calibri"/>
              <a:cs typeface="Calibri"/>
              <a:sym typeface="Calibri"/>
            </a:endParaRPr>
          </a:p>
        </p:txBody>
      </p:sp>
      <p:sp>
        <p:nvSpPr>
          <p:cNvPr id="144" name="Google Shape;144;p23"/>
          <p:cNvSpPr txBox="1"/>
          <p:nvPr/>
        </p:nvSpPr>
        <p:spPr>
          <a:xfrm>
            <a:off x="233608" y="573300"/>
            <a:ext cx="6675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500">
                <a:solidFill>
                  <a:schemeClr val="dk1"/>
                </a:solidFill>
                <a:latin typeface="Calibri"/>
                <a:ea typeface="Calibri"/>
                <a:cs typeface="Calibri"/>
                <a:sym typeface="Calibri"/>
              </a:rPr>
              <a:t>Porcentajes de clientes según tipo de contacto</a:t>
            </a:r>
            <a:endParaRPr sz="100"/>
          </a:p>
        </p:txBody>
      </p:sp>
      <p:sp>
        <p:nvSpPr>
          <p:cNvPr id="145" name="Google Shape;145;p23"/>
          <p:cNvSpPr txBox="1"/>
          <p:nvPr>
            <p:ph type="title"/>
          </p:nvPr>
        </p:nvSpPr>
        <p:spPr>
          <a:xfrm>
            <a:off x="311700" y="-12175"/>
            <a:ext cx="8520600" cy="572700"/>
          </a:xfrm>
          <a:prstGeom prst="rect">
            <a:avLst/>
          </a:prstGeom>
        </p:spPr>
        <p:txBody>
          <a:bodyPr anchorCtr="0" anchor="t" bIns="91425" lIns="91425" spcFirstLastPara="1" rIns="91425" wrap="square" tIns="91425">
            <a:normAutofit fontScale="90000"/>
          </a:bodyPr>
          <a:lstStyle/>
          <a:p>
            <a:pPr indent="0" lvl="0" marL="0" marR="0" rtl="0" algn="r">
              <a:lnSpc>
                <a:spcPct val="100000"/>
              </a:lnSpc>
              <a:spcBef>
                <a:spcPts val="0"/>
              </a:spcBef>
              <a:spcAft>
                <a:spcPts val="0"/>
              </a:spcAft>
              <a:buNone/>
            </a:pPr>
            <a:r>
              <a:rPr b="1" lang="es">
                <a:solidFill>
                  <a:srgbClr val="CCCCCC"/>
                </a:solidFill>
                <a:latin typeface="Calibri"/>
                <a:ea typeface="Calibri"/>
                <a:cs typeface="Calibri"/>
                <a:sym typeface="Calibri"/>
              </a:rPr>
              <a:t>Análisis y visualización de datos</a:t>
            </a:r>
            <a:endParaRPr b="1">
              <a:solidFill>
                <a:srgbClr val="CCCCCC"/>
              </a:solidFill>
              <a:latin typeface="Calibri"/>
              <a:ea typeface="Calibri"/>
              <a:cs typeface="Calibri"/>
              <a:sym typeface="Calibri"/>
            </a:endParaRPr>
          </a:p>
        </p:txBody>
      </p:sp>
      <p:pic>
        <p:nvPicPr>
          <p:cNvPr id="146" name="Google Shape;146;p23"/>
          <p:cNvPicPr preferRelativeResize="0"/>
          <p:nvPr/>
        </p:nvPicPr>
        <p:blipFill>
          <a:blip r:embed="rId3">
            <a:alphaModFix/>
          </a:blip>
          <a:stretch>
            <a:fillRect/>
          </a:stretch>
        </p:blipFill>
        <p:spPr>
          <a:xfrm>
            <a:off x="162400" y="961738"/>
            <a:ext cx="6829425" cy="3533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1892825"/>
            <a:ext cx="8524800" cy="139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s" sz="4000">
                <a:latin typeface="Calibri"/>
                <a:ea typeface="Calibri"/>
                <a:cs typeface="Calibri"/>
                <a:sym typeface="Calibri"/>
              </a:rPr>
              <a:t>Práctico 2</a:t>
            </a:r>
            <a:endParaRPr b="1" sz="4000">
              <a:latin typeface="Calibri"/>
              <a:ea typeface="Calibri"/>
              <a:cs typeface="Calibri"/>
              <a:sym typeface="Calibri"/>
            </a:endParaRPr>
          </a:p>
          <a:p>
            <a:pPr indent="0" lvl="0" marL="0" rtl="0" algn="ctr">
              <a:spcBef>
                <a:spcPts val="0"/>
              </a:spcBef>
              <a:spcAft>
                <a:spcPts val="0"/>
              </a:spcAft>
              <a:buSzPts val="990"/>
              <a:buNone/>
            </a:pPr>
            <a:r>
              <a:rPr b="1" lang="es" sz="4000">
                <a:latin typeface="Calibri"/>
                <a:ea typeface="Calibri"/>
                <a:cs typeface="Calibri"/>
                <a:sym typeface="Calibri"/>
              </a:rPr>
              <a:t>Análisis exploratorio y curación</a:t>
            </a:r>
            <a:endParaRPr b="1" sz="40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idx="4294967295"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b="1" lang="es">
                <a:solidFill>
                  <a:srgbClr val="CCCCCC"/>
                </a:solidFill>
                <a:latin typeface="Calibri"/>
                <a:ea typeface="Calibri"/>
                <a:cs typeface="Calibri"/>
                <a:sym typeface="Calibri"/>
              </a:rPr>
              <a:t>Análisis Exploratorio</a:t>
            </a:r>
            <a:endParaRPr b="1">
              <a:solidFill>
                <a:srgbClr val="CCCCCC"/>
              </a:solidFill>
              <a:latin typeface="Calibri"/>
              <a:ea typeface="Calibri"/>
              <a:cs typeface="Calibri"/>
              <a:sym typeface="Calibri"/>
            </a:endParaRPr>
          </a:p>
        </p:txBody>
      </p:sp>
      <p:sp>
        <p:nvSpPr>
          <p:cNvPr id="157" name="Google Shape;157;p25"/>
          <p:cNvSpPr txBox="1"/>
          <p:nvPr/>
        </p:nvSpPr>
        <p:spPr>
          <a:xfrm>
            <a:off x="470025" y="688975"/>
            <a:ext cx="8004000" cy="438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2000">
                <a:latin typeface="Calibri"/>
                <a:ea typeface="Calibri"/>
                <a:cs typeface="Calibri"/>
                <a:sym typeface="Calibri"/>
              </a:rPr>
              <a:t>Se encontraron:</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s" sz="2000">
                <a:latin typeface="Calibri"/>
                <a:ea typeface="Calibri"/>
                <a:cs typeface="Calibri"/>
                <a:sym typeface="Calibri"/>
              </a:rPr>
              <a:t>Casos nulos (categorías “desconocido”) en las variables categóricas</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s" sz="2000">
                <a:latin typeface="Calibri"/>
                <a:ea typeface="Calibri"/>
                <a:cs typeface="Calibri"/>
                <a:sym typeface="Calibri"/>
              </a:rPr>
              <a:t>Valores outliers en las variables </a:t>
            </a:r>
            <a:r>
              <a:rPr i="1" lang="es" sz="2000">
                <a:latin typeface="Calibri"/>
                <a:ea typeface="Calibri"/>
                <a:cs typeface="Calibri"/>
                <a:sym typeface="Calibri"/>
              </a:rPr>
              <a:t>duration</a:t>
            </a:r>
            <a:r>
              <a:rPr lang="es" sz="2000">
                <a:latin typeface="Calibri"/>
                <a:ea typeface="Calibri"/>
                <a:cs typeface="Calibri"/>
                <a:sym typeface="Calibri"/>
              </a:rPr>
              <a:t> (duración de la llamada) y </a:t>
            </a:r>
            <a:r>
              <a:rPr i="1" lang="es" sz="2000">
                <a:latin typeface="Calibri"/>
                <a:ea typeface="Calibri"/>
                <a:cs typeface="Calibri"/>
                <a:sym typeface="Calibri"/>
              </a:rPr>
              <a:t>campaign</a:t>
            </a:r>
            <a:r>
              <a:rPr lang="es" sz="2000">
                <a:latin typeface="Calibri"/>
                <a:ea typeface="Calibri"/>
                <a:cs typeface="Calibri"/>
                <a:sym typeface="Calibri"/>
              </a:rPr>
              <a:t> (cantidad de veces que fue contactado durante la campaña)</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s" sz="2000">
                <a:latin typeface="Calibri"/>
                <a:ea typeface="Calibri"/>
                <a:cs typeface="Calibri"/>
                <a:sym typeface="Calibri"/>
              </a:rPr>
              <a:t>Inconsistencia de la variable </a:t>
            </a:r>
            <a:r>
              <a:rPr i="1" lang="es" sz="2000">
                <a:latin typeface="Calibri"/>
                <a:ea typeface="Calibri"/>
                <a:cs typeface="Calibri"/>
                <a:sym typeface="Calibri"/>
              </a:rPr>
              <a:t>pdays</a:t>
            </a:r>
            <a:r>
              <a:rPr lang="es" sz="2000">
                <a:latin typeface="Calibri"/>
                <a:ea typeface="Calibri"/>
                <a:cs typeface="Calibri"/>
                <a:sym typeface="Calibri"/>
              </a:rPr>
              <a:t> (cantidad de días desde el último llamado)</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s" sz="2000">
                <a:latin typeface="Calibri"/>
                <a:ea typeface="Calibri"/>
                <a:cs typeface="Calibri"/>
                <a:sym typeface="Calibri"/>
              </a:rPr>
              <a:t>Correlaciones superiores a 0.65 entre las variables de contexto (cantidad de empleado, variación de la tasa de empleo e índice de precios al consumidor)</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s" sz="2000">
                <a:latin typeface="Calibri"/>
                <a:ea typeface="Calibri"/>
                <a:cs typeface="Calibri"/>
                <a:sym typeface="Calibri"/>
              </a:rPr>
              <a:t>Falta de información respecto de la fecha (las variables no indican la fecha exacta sino simplemente en qué mes y en qué día de la semana se realizó el llamado.</a:t>
            </a:r>
            <a:endParaRPr sz="20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idx="4294967295"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b="1" lang="es">
                <a:solidFill>
                  <a:srgbClr val="CCCCCC"/>
                </a:solidFill>
                <a:latin typeface="Calibri"/>
                <a:ea typeface="Calibri"/>
                <a:cs typeface="Calibri"/>
                <a:sym typeface="Calibri"/>
              </a:rPr>
              <a:t>Curación de datos</a:t>
            </a:r>
            <a:endParaRPr b="1">
              <a:solidFill>
                <a:srgbClr val="CCCCCC"/>
              </a:solidFill>
              <a:latin typeface="Calibri"/>
              <a:ea typeface="Calibri"/>
              <a:cs typeface="Calibri"/>
              <a:sym typeface="Calibri"/>
            </a:endParaRPr>
          </a:p>
        </p:txBody>
      </p:sp>
      <p:sp>
        <p:nvSpPr>
          <p:cNvPr id="163" name="Google Shape;163;p26"/>
          <p:cNvSpPr txBox="1"/>
          <p:nvPr/>
        </p:nvSpPr>
        <p:spPr>
          <a:xfrm>
            <a:off x="393825" y="688975"/>
            <a:ext cx="8286000" cy="438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2000">
                <a:latin typeface="Calibri"/>
                <a:ea typeface="Calibri"/>
                <a:cs typeface="Calibri"/>
                <a:sym typeface="Calibri"/>
              </a:rPr>
              <a:t>Transformaciones y modificaciones </a:t>
            </a:r>
            <a:r>
              <a:rPr lang="es" sz="2000">
                <a:latin typeface="Calibri"/>
                <a:ea typeface="Calibri"/>
                <a:cs typeface="Calibri"/>
                <a:sym typeface="Calibri"/>
              </a:rPr>
              <a:t>que se realizaron sobre la base de datos:</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s" sz="2000">
                <a:latin typeface="Calibri"/>
                <a:ea typeface="Calibri"/>
                <a:cs typeface="Calibri"/>
                <a:sym typeface="Calibri"/>
              </a:rPr>
              <a:t>Imputación de las las categorías “desconocido” por medio del método KNN.</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s" sz="2000">
                <a:latin typeface="Calibri"/>
                <a:ea typeface="Calibri"/>
                <a:cs typeface="Calibri"/>
                <a:sym typeface="Calibri"/>
              </a:rPr>
              <a:t>Reagrupamiento de categorías (reducción de la cardinalidad).</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s" sz="2000">
                <a:latin typeface="Calibri"/>
                <a:ea typeface="Calibri"/>
                <a:cs typeface="Calibri"/>
                <a:sym typeface="Calibri"/>
              </a:rPr>
              <a:t>Recodificación de variables </a:t>
            </a:r>
            <a:r>
              <a:rPr i="1" lang="es" sz="2000">
                <a:latin typeface="Calibri"/>
                <a:ea typeface="Calibri"/>
                <a:cs typeface="Calibri"/>
                <a:sym typeface="Calibri"/>
              </a:rPr>
              <a:t>yes/no.</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s" sz="2000">
                <a:latin typeface="Calibri"/>
                <a:ea typeface="Calibri"/>
                <a:cs typeface="Calibri"/>
                <a:sym typeface="Calibri"/>
              </a:rPr>
              <a:t>Eliminación de los valores outliers de la variable representativa de la cantidad de veces que fue contactado durante la campaña de marketing (menos del 3% de casos).</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s" sz="2000">
                <a:latin typeface="Calibri"/>
                <a:ea typeface="Calibri"/>
                <a:cs typeface="Calibri"/>
                <a:sym typeface="Calibri"/>
              </a:rPr>
              <a:t>Análisis de Componentes Principales de las variables numéricas. Se incorporaron las 3 primeras a la base de datos, explican más del 90% de la variabilidad.</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s" sz="2000">
                <a:latin typeface="Calibri"/>
                <a:ea typeface="Calibri"/>
                <a:cs typeface="Calibri"/>
                <a:sym typeface="Calibri"/>
              </a:rPr>
              <a:t>Eliminación de variables no relevantes, inconsistentes o correlacionadas.</a:t>
            </a:r>
            <a:endParaRPr sz="20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idx="4294967295"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b="1" lang="es">
                <a:solidFill>
                  <a:srgbClr val="CCCCCC"/>
                </a:solidFill>
                <a:latin typeface="Calibri"/>
                <a:ea typeface="Calibri"/>
                <a:cs typeface="Calibri"/>
                <a:sym typeface="Calibri"/>
              </a:rPr>
              <a:t>Curación de datos</a:t>
            </a:r>
            <a:endParaRPr b="1">
              <a:solidFill>
                <a:srgbClr val="CCCCCC"/>
              </a:solidFill>
              <a:latin typeface="Calibri"/>
              <a:ea typeface="Calibri"/>
              <a:cs typeface="Calibri"/>
              <a:sym typeface="Calibri"/>
            </a:endParaRPr>
          </a:p>
        </p:txBody>
      </p:sp>
      <p:pic>
        <p:nvPicPr>
          <p:cNvPr id="169" name="Google Shape;169;p27"/>
          <p:cNvPicPr preferRelativeResize="0"/>
          <p:nvPr/>
        </p:nvPicPr>
        <p:blipFill>
          <a:blip r:embed="rId3">
            <a:alphaModFix/>
          </a:blip>
          <a:stretch>
            <a:fillRect/>
          </a:stretch>
        </p:blipFill>
        <p:spPr>
          <a:xfrm>
            <a:off x="192475" y="1528075"/>
            <a:ext cx="4752975" cy="3028950"/>
          </a:xfrm>
          <a:prstGeom prst="rect">
            <a:avLst/>
          </a:prstGeom>
          <a:noFill/>
          <a:ln>
            <a:noFill/>
          </a:ln>
        </p:spPr>
      </p:pic>
      <p:pic>
        <p:nvPicPr>
          <p:cNvPr id="170" name="Google Shape;170;p27"/>
          <p:cNvPicPr preferRelativeResize="0"/>
          <p:nvPr/>
        </p:nvPicPr>
        <p:blipFill>
          <a:blip r:embed="rId4">
            <a:alphaModFix/>
          </a:blip>
          <a:stretch>
            <a:fillRect/>
          </a:stretch>
        </p:blipFill>
        <p:spPr>
          <a:xfrm>
            <a:off x="5065900" y="1799463"/>
            <a:ext cx="3885626" cy="2486175"/>
          </a:xfrm>
          <a:prstGeom prst="rect">
            <a:avLst/>
          </a:prstGeom>
          <a:noFill/>
          <a:ln>
            <a:noFill/>
          </a:ln>
        </p:spPr>
      </p:pic>
      <p:sp>
        <p:nvSpPr>
          <p:cNvPr id="171" name="Google Shape;171;p27"/>
          <p:cNvSpPr txBox="1"/>
          <p:nvPr/>
        </p:nvSpPr>
        <p:spPr>
          <a:xfrm>
            <a:off x="433675" y="722475"/>
            <a:ext cx="54687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2000">
                <a:solidFill>
                  <a:schemeClr val="dk1"/>
                </a:solidFill>
                <a:latin typeface="Calibri"/>
                <a:ea typeface="Calibri"/>
                <a:cs typeface="Calibri"/>
                <a:sym typeface="Calibri"/>
              </a:rPr>
              <a:t>Ejemplos de resultados de imputaciones por KNN </a:t>
            </a:r>
            <a:endParaRPr sz="2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470025" y="2441575"/>
            <a:ext cx="8004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solidFill>
                  <a:schemeClr val="dk1"/>
                </a:solidFill>
                <a:latin typeface="Calibri"/>
                <a:ea typeface="Calibri"/>
                <a:cs typeface="Calibri"/>
                <a:sym typeface="Calibri"/>
              </a:rPr>
              <a:t>Composición de la base de datos:</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b="1" lang="es" sz="2000">
                <a:solidFill>
                  <a:schemeClr val="dk1"/>
                </a:solidFill>
                <a:latin typeface="Calibri"/>
                <a:ea typeface="Calibri"/>
                <a:cs typeface="Calibri"/>
                <a:sym typeface="Calibri"/>
              </a:rPr>
              <a:t>20 variables </a:t>
            </a:r>
            <a:r>
              <a:rPr lang="es" sz="2000">
                <a:solidFill>
                  <a:schemeClr val="dk1"/>
                </a:solidFill>
                <a:latin typeface="Calibri"/>
                <a:ea typeface="Calibri"/>
                <a:cs typeface="Calibri"/>
                <a:sym typeface="Calibri"/>
              </a:rPr>
              <a:t>más la variable objetivo </a:t>
            </a:r>
            <a:r>
              <a:rPr b="1" lang="es" sz="2000">
                <a:solidFill>
                  <a:schemeClr val="dk1"/>
                </a:solidFill>
                <a:latin typeface="Calibri"/>
                <a:ea typeface="Calibri"/>
                <a:cs typeface="Calibri"/>
                <a:sym typeface="Calibri"/>
              </a:rPr>
              <a:t>“</a:t>
            </a:r>
            <a:r>
              <a:rPr b="1" i="1" lang="es" sz="2000">
                <a:solidFill>
                  <a:schemeClr val="dk1"/>
                </a:solidFill>
                <a:latin typeface="Calibri"/>
                <a:ea typeface="Calibri"/>
                <a:cs typeface="Calibri"/>
                <a:sym typeface="Calibri"/>
              </a:rPr>
              <a:t>y”</a:t>
            </a:r>
            <a:r>
              <a:rPr b="1" lang="es" sz="2000">
                <a:solidFill>
                  <a:schemeClr val="dk1"/>
                </a:solidFill>
                <a:latin typeface="Calibri"/>
                <a:ea typeface="Calibri"/>
                <a:cs typeface="Calibri"/>
                <a:sym typeface="Calibri"/>
              </a:rPr>
              <a:t> </a:t>
            </a:r>
            <a:r>
              <a:rPr lang="es" sz="2000">
                <a:solidFill>
                  <a:schemeClr val="dk1"/>
                </a:solidFill>
                <a:latin typeface="Calibri"/>
                <a:ea typeface="Calibri"/>
                <a:cs typeface="Calibri"/>
                <a:sym typeface="Calibri"/>
              </a:rPr>
              <a:t>que indica si la persona contrató el PF.</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b="1" lang="es" sz="2000">
                <a:solidFill>
                  <a:schemeClr val="dk1"/>
                </a:solidFill>
                <a:latin typeface="Calibri"/>
                <a:ea typeface="Calibri"/>
                <a:cs typeface="Calibri"/>
                <a:sym typeface="Calibri"/>
              </a:rPr>
              <a:t>41.188 observaciones</a:t>
            </a:r>
            <a:r>
              <a:rPr lang="e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s" sz="2000">
                <a:solidFill>
                  <a:schemeClr val="dk1"/>
                </a:solidFill>
                <a:latin typeface="Calibri"/>
                <a:ea typeface="Calibri"/>
                <a:cs typeface="Calibri"/>
                <a:sym typeface="Calibri"/>
              </a:rPr>
              <a:t>Las observaciones van de Mayo 2008 a Noviembre 2010, la base está ordenada según lo que se indica </a:t>
            </a:r>
            <a:r>
              <a:rPr lang="es" sz="2000" u="sng">
                <a:solidFill>
                  <a:schemeClr val="dk1"/>
                </a:solidFill>
                <a:latin typeface="Calibri"/>
                <a:ea typeface="Calibri"/>
                <a:cs typeface="Calibri"/>
                <a:sym typeface="Calibri"/>
                <a:hlinkClick r:id="rId3">
                  <a:extLst>
                    <a:ext uri="{A12FA001-AC4F-418D-AE19-62706E023703}">
                      <ahyp:hlinkClr val="tx"/>
                    </a:ext>
                  </a:extLst>
                </a:hlinkClick>
              </a:rPr>
              <a:t>aquí</a:t>
            </a:r>
            <a:r>
              <a:rPr lang="e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s" sz="2000">
                <a:solidFill>
                  <a:schemeClr val="dk1"/>
                </a:solidFill>
                <a:latin typeface="Calibri"/>
                <a:ea typeface="Calibri"/>
                <a:cs typeface="Calibri"/>
                <a:sym typeface="Calibri"/>
              </a:rPr>
              <a:t>Diccionario de la base de datos en este </a:t>
            </a:r>
            <a:r>
              <a:rPr lang="es" sz="2000" u="sng">
                <a:solidFill>
                  <a:schemeClr val="dk1"/>
                </a:solidFill>
                <a:latin typeface="Calibri"/>
                <a:ea typeface="Calibri"/>
                <a:cs typeface="Calibri"/>
                <a:sym typeface="Calibri"/>
                <a:hlinkClick r:id="rId4">
                  <a:extLst>
                    <a:ext uri="{A12FA001-AC4F-418D-AE19-62706E023703}">
                      <ahyp:hlinkClr val="tx"/>
                    </a:ext>
                  </a:extLst>
                </a:hlinkClick>
              </a:rPr>
              <a:t>link</a:t>
            </a:r>
            <a:r>
              <a:rPr lang="e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63" name="Google Shape;63;p14"/>
          <p:cNvSpPr txBox="1"/>
          <p:nvPr>
            <p:ph idx="4294967295"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b="1" lang="es">
                <a:solidFill>
                  <a:schemeClr val="dk2"/>
                </a:solidFill>
                <a:latin typeface="Calibri"/>
                <a:ea typeface="Calibri"/>
                <a:cs typeface="Calibri"/>
                <a:sym typeface="Calibri"/>
              </a:rPr>
              <a:t>Composición de la </a:t>
            </a:r>
            <a:r>
              <a:rPr b="1" lang="es">
                <a:solidFill>
                  <a:schemeClr val="dk2"/>
                </a:solidFill>
                <a:latin typeface="Calibri"/>
                <a:ea typeface="Calibri"/>
                <a:cs typeface="Calibri"/>
                <a:sym typeface="Calibri"/>
              </a:rPr>
              <a:t>Base de datos</a:t>
            </a:r>
            <a:endParaRPr b="1">
              <a:solidFill>
                <a:schemeClr val="dk2"/>
              </a:solidFill>
              <a:latin typeface="Calibri"/>
              <a:ea typeface="Calibri"/>
              <a:cs typeface="Calibri"/>
              <a:sym typeface="Calibri"/>
            </a:endParaRPr>
          </a:p>
        </p:txBody>
      </p:sp>
      <p:sp>
        <p:nvSpPr>
          <p:cNvPr id="64" name="Google Shape;64;p14"/>
          <p:cNvSpPr txBox="1"/>
          <p:nvPr/>
        </p:nvSpPr>
        <p:spPr>
          <a:xfrm>
            <a:off x="470025" y="688975"/>
            <a:ext cx="8004000" cy="17238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Calibri"/>
              <a:buChar char="●"/>
            </a:pPr>
            <a:r>
              <a:rPr lang="es" sz="2000">
                <a:solidFill>
                  <a:schemeClr val="dk1"/>
                </a:solidFill>
                <a:latin typeface="Calibri"/>
                <a:ea typeface="Calibri"/>
                <a:cs typeface="Calibri"/>
                <a:sym typeface="Calibri"/>
              </a:rPr>
              <a:t>C</a:t>
            </a:r>
            <a:r>
              <a:rPr lang="es" sz="2000">
                <a:solidFill>
                  <a:schemeClr val="dk1"/>
                </a:solidFill>
                <a:latin typeface="Calibri"/>
                <a:ea typeface="Calibri"/>
                <a:cs typeface="Calibri"/>
                <a:sym typeface="Calibri"/>
              </a:rPr>
              <a:t>ampaña de marketing desarrollada por un banco de Portugal.</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s" sz="2000">
                <a:solidFill>
                  <a:schemeClr val="dk1"/>
                </a:solidFill>
                <a:latin typeface="Calibri"/>
                <a:ea typeface="Calibri"/>
                <a:cs typeface="Calibri"/>
                <a:sym typeface="Calibri"/>
              </a:rPr>
              <a:t>Consistió en llamadas telefónicas a los clientes del banco para que adquieran un depósito de plazo fijo (PF).</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s" sz="2000">
                <a:solidFill>
                  <a:schemeClr val="dk1"/>
                </a:solidFill>
                <a:latin typeface="Calibri"/>
                <a:ea typeface="Calibri"/>
                <a:cs typeface="Calibri"/>
                <a:sym typeface="Calibri"/>
              </a:rPr>
              <a:t>Base de datos disponible en este </a:t>
            </a:r>
            <a:r>
              <a:rPr lang="es" sz="2000" u="sng">
                <a:solidFill>
                  <a:schemeClr val="dk1"/>
                </a:solidFill>
                <a:latin typeface="Calibri"/>
                <a:ea typeface="Calibri"/>
                <a:cs typeface="Calibri"/>
                <a:sym typeface="Calibri"/>
                <a:hlinkClick r:id="rId5">
                  <a:extLst>
                    <a:ext uri="{A12FA001-AC4F-418D-AE19-62706E023703}">
                      <ahyp:hlinkClr val="tx"/>
                    </a:ext>
                  </a:extLst>
                </a:hlinkClick>
              </a:rPr>
              <a:t>link</a:t>
            </a:r>
            <a:r>
              <a:rPr lang="es" sz="2000">
                <a:solidFill>
                  <a:schemeClr val="dk1"/>
                </a:solidFill>
                <a:latin typeface="Calibri"/>
                <a:ea typeface="Calibri"/>
                <a:cs typeface="Calibri"/>
                <a:sym typeface="Calibri"/>
              </a:rPr>
              <a:t>. Utilizamos la base denominada: </a:t>
            </a:r>
            <a:r>
              <a:rPr i="1" lang="es" sz="2000">
                <a:solidFill>
                  <a:schemeClr val="dk1"/>
                </a:solidFill>
                <a:latin typeface="Calibri"/>
                <a:ea typeface="Calibri"/>
                <a:cs typeface="Calibri"/>
                <a:sym typeface="Calibri"/>
              </a:rPr>
              <a:t>bank-additional-full.csv</a:t>
            </a:r>
            <a:r>
              <a:rPr lang="e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65" name="Google Shape;65;p14"/>
          <p:cNvSpPr txBox="1"/>
          <p:nvPr/>
        </p:nvSpPr>
        <p:spPr>
          <a:xfrm>
            <a:off x="3868000" y="4731850"/>
            <a:ext cx="526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1200"/>
              <a:t>Nota:</a:t>
            </a:r>
            <a:r>
              <a:rPr lang="es" sz="1200"/>
              <a:t> algunas llamadas son hacia el mismo cliente pero en otro momento.</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p:nvPr/>
        </p:nvSpPr>
        <p:spPr>
          <a:xfrm>
            <a:off x="1678700" y="2652900"/>
            <a:ext cx="3960000" cy="1296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latin typeface="Calibri"/>
                <a:ea typeface="Calibri"/>
                <a:cs typeface="Calibri"/>
                <a:sym typeface="Calibri"/>
              </a:rPr>
              <a:t>Sobre la </a:t>
            </a:r>
            <a:r>
              <a:rPr b="1" lang="es">
                <a:latin typeface="Calibri"/>
                <a:ea typeface="Calibri"/>
                <a:cs typeface="Calibri"/>
                <a:sym typeface="Calibri"/>
              </a:rPr>
              <a:t>campaña actual</a:t>
            </a:r>
            <a:r>
              <a:rPr lang="es">
                <a:latin typeface="Calibri"/>
                <a:ea typeface="Calibri"/>
                <a:cs typeface="Calibri"/>
                <a:sym typeface="Calibri"/>
              </a:rPr>
              <a: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
                <a:latin typeface="Calibri"/>
                <a:ea typeface="Calibri"/>
                <a:cs typeface="Calibri"/>
                <a:sym typeface="Calibri"/>
              </a:rPr>
              <a:t>medio de contacto</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
                <a:latin typeface="Calibri"/>
                <a:ea typeface="Calibri"/>
                <a:cs typeface="Calibri"/>
                <a:sym typeface="Calibri"/>
              </a:rPr>
              <a:t>mes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
                <a:latin typeface="Calibri"/>
                <a:ea typeface="Calibri"/>
                <a:cs typeface="Calibri"/>
                <a:sym typeface="Calibri"/>
              </a:rPr>
              <a:t>día de la semana</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
                <a:latin typeface="Calibri"/>
                <a:ea typeface="Calibri"/>
                <a:cs typeface="Calibri"/>
                <a:sym typeface="Calibri"/>
              </a:rPr>
              <a:t>duración de la última llamada</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
                <a:latin typeface="Calibri"/>
                <a:ea typeface="Calibri"/>
                <a:cs typeface="Calibri"/>
                <a:sym typeface="Calibri"/>
              </a:rPr>
              <a:t>cant. veces contactado</a:t>
            </a:r>
            <a:endParaRPr>
              <a:latin typeface="Calibri"/>
              <a:ea typeface="Calibri"/>
              <a:cs typeface="Calibri"/>
              <a:sym typeface="Calibri"/>
            </a:endParaRPr>
          </a:p>
        </p:txBody>
      </p:sp>
      <p:sp>
        <p:nvSpPr>
          <p:cNvPr id="71" name="Google Shape;71;p15"/>
          <p:cNvSpPr txBox="1"/>
          <p:nvPr>
            <p:ph idx="4294967295"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b="1" lang="es">
                <a:solidFill>
                  <a:schemeClr val="dk2"/>
                </a:solidFill>
                <a:latin typeface="Calibri"/>
                <a:ea typeface="Calibri"/>
                <a:cs typeface="Calibri"/>
                <a:sym typeface="Calibri"/>
              </a:rPr>
              <a:t>Variables</a:t>
            </a:r>
            <a:endParaRPr b="1">
              <a:solidFill>
                <a:schemeClr val="dk2"/>
              </a:solidFill>
              <a:latin typeface="Calibri"/>
              <a:ea typeface="Calibri"/>
              <a:cs typeface="Calibri"/>
              <a:sym typeface="Calibri"/>
            </a:endParaRPr>
          </a:p>
        </p:txBody>
      </p:sp>
      <p:sp>
        <p:nvSpPr>
          <p:cNvPr id="72" name="Google Shape;72;p15"/>
          <p:cNvSpPr/>
          <p:nvPr/>
        </p:nvSpPr>
        <p:spPr>
          <a:xfrm>
            <a:off x="6392775" y="1392900"/>
            <a:ext cx="2528700" cy="206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800">
                <a:latin typeface="Calibri"/>
                <a:ea typeface="Calibri"/>
                <a:cs typeface="Calibri"/>
                <a:sym typeface="Calibri"/>
              </a:rPr>
              <a:t>Variable objetivo (</a:t>
            </a:r>
            <a:r>
              <a:rPr b="1" i="1" lang="es" sz="1800">
                <a:latin typeface="Calibri"/>
                <a:ea typeface="Calibri"/>
                <a:cs typeface="Calibri"/>
                <a:sym typeface="Calibri"/>
              </a:rPr>
              <a:t>y</a:t>
            </a:r>
            <a:r>
              <a:rPr b="1" lang="es" sz="1800">
                <a:latin typeface="Calibri"/>
                <a:ea typeface="Calibri"/>
                <a:cs typeface="Calibri"/>
                <a:sym typeface="Calibri"/>
              </a:rPr>
              <a:t>):</a:t>
            </a:r>
            <a:endParaRPr b="1" sz="1800">
              <a:latin typeface="Calibri"/>
              <a:ea typeface="Calibri"/>
              <a:cs typeface="Calibri"/>
              <a:sym typeface="Calibri"/>
            </a:endParaRPr>
          </a:p>
          <a:p>
            <a:pPr indent="0" lvl="0" marL="0" rtl="0" algn="ctr">
              <a:spcBef>
                <a:spcPts val="0"/>
              </a:spcBef>
              <a:spcAft>
                <a:spcPts val="0"/>
              </a:spcAft>
              <a:buNone/>
            </a:pPr>
            <a:r>
              <a:rPr lang="es" sz="1800">
                <a:latin typeface="Calibri"/>
                <a:ea typeface="Calibri"/>
                <a:cs typeface="Calibri"/>
                <a:sym typeface="Calibri"/>
              </a:rPr>
              <a:t>Contrató el PF, si o no. </a:t>
            </a:r>
            <a:endParaRPr i="1" sz="1800">
              <a:latin typeface="Calibri"/>
              <a:ea typeface="Calibri"/>
              <a:cs typeface="Calibri"/>
              <a:sym typeface="Calibri"/>
            </a:endParaRPr>
          </a:p>
        </p:txBody>
      </p:sp>
      <p:sp>
        <p:nvSpPr>
          <p:cNvPr id="73" name="Google Shape;73;p15"/>
          <p:cNvSpPr/>
          <p:nvPr/>
        </p:nvSpPr>
        <p:spPr>
          <a:xfrm>
            <a:off x="1678700" y="282600"/>
            <a:ext cx="3960000" cy="1026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dk1"/>
                </a:solidFill>
                <a:latin typeface="Calibri"/>
                <a:ea typeface="Calibri"/>
                <a:cs typeface="Calibri"/>
                <a:sym typeface="Calibri"/>
              </a:rPr>
              <a:t>Información </a:t>
            </a:r>
            <a:r>
              <a:rPr b="1" lang="es">
                <a:solidFill>
                  <a:schemeClr val="dk1"/>
                </a:solidFill>
                <a:latin typeface="Calibri"/>
                <a:ea typeface="Calibri"/>
                <a:cs typeface="Calibri"/>
                <a:sym typeface="Calibri"/>
              </a:rPr>
              <a:t>personal</a:t>
            </a:r>
            <a:r>
              <a:rPr lang="e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s">
                <a:solidFill>
                  <a:schemeClr val="dk1"/>
                </a:solidFill>
                <a:latin typeface="Calibri"/>
                <a:ea typeface="Calibri"/>
                <a:cs typeface="Calibri"/>
                <a:sym typeface="Calibri"/>
              </a:rPr>
              <a:t>edad</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s">
                <a:solidFill>
                  <a:schemeClr val="dk1"/>
                </a:solidFill>
                <a:latin typeface="Calibri"/>
                <a:ea typeface="Calibri"/>
                <a:cs typeface="Calibri"/>
                <a:sym typeface="Calibri"/>
              </a:rPr>
              <a:t>trabajo</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s">
                <a:solidFill>
                  <a:schemeClr val="dk1"/>
                </a:solidFill>
                <a:latin typeface="Calibri"/>
                <a:ea typeface="Calibri"/>
                <a:cs typeface="Calibri"/>
                <a:sym typeface="Calibri"/>
              </a:rPr>
              <a:t>estado civil</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s">
                <a:solidFill>
                  <a:schemeClr val="dk1"/>
                </a:solidFill>
                <a:latin typeface="Calibri"/>
                <a:ea typeface="Calibri"/>
                <a:cs typeface="Calibri"/>
                <a:sym typeface="Calibri"/>
              </a:rPr>
              <a:t>educación</a:t>
            </a:r>
            <a:endParaRPr>
              <a:solidFill>
                <a:schemeClr val="dk1"/>
              </a:solidFill>
              <a:latin typeface="Calibri"/>
              <a:ea typeface="Calibri"/>
              <a:cs typeface="Calibri"/>
              <a:sym typeface="Calibri"/>
            </a:endParaRPr>
          </a:p>
        </p:txBody>
      </p:sp>
      <p:sp>
        <p:nvSpPr>
          <p:cNvPr id="74" name="Google Shape;74;p15"/>
          <p:cNvSpPr/>
          <p:nvPr/>
        </p:nvSpPr>
        <p:spPr>
          <a:xfrm>
            <a:off x="1678700" y="1357500"/>
            <a:ext cx="3960000" cy="936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latin typeface="Calibri"/>
                <a:ea typeface="Calibri"/>
                <a:cs typeface="Calibri"/>
                <a:sym typeface="Calibri"/>
              </a:rPr>
              <a:t>Información </a:t>
            </a:r>
            <a:r>
              <a:rPr b="1" lang="es">
                <a:latin typeface="Calibri"/>
                <a:ea typeface="Calibri"/>
                <a:cs typeface="Calibri"/>
                <a:sym typeface="Calibri"/>
              </a:rPr>
              <a:t>crediticia</a:t>
            </a:r>
            <a:r>
              <a:rPr lang="es">
                <a:latin typeface="Calibri"/>
                <a:ea typeface="Calibri"/>
                <a:cs typeface="Calibri"/>
                <a:sym typeface="Calibri"/>
              </a:rPr>
              <a: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
                <a:latin typeface="Calibri"/>
                <a:ea typeface="Calibri"/>
                <a:cs typeface="Calibri"/>
                <a:sym typeface="Calibri"/>
              </a:rPr>
              <a:t>tiene créditos en default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
                <a:latin typeface="Calibri"/>
                <a:ea typeface="Calibri"/>
                <a:cs typeface="Calibri"/>
                <a:sym typeface="Calibri"/>
              </a:rPr>
              <a:t>tiene crédito personal</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
                <a:latin typeface="Calibri"/>
                <a:ea typeface="Calibri"/>
                <a:cs typeface="Calibri"/>
                <a:sym typeface="Calibri"/>
              </a:rPr>
              <a:t>tiene crédito hipotecario</a:t>
            </a:r>
            <a:endParaRPr>
              <a:latin typeface="Calibri"/>
              <a:ea typeface="Calibri"/>
              <a:cs typeface="Calibri"/>
              <a:sym typeface="Calibri"/>
            </a:endParaRPr>
          </a:p>
        </p:txBody>
      </p:sp>
      <p:sp>
        <p:nvSpPr>
          <p:cNvPr id="75" name="Google Shape;75;p15"/>
          <p:cNvSpPr/>
          <p:nvPr/>
        </p:nvSpPr>
        <p:spPr>
          <a:xfrm>
            <a:off x="1678700" y="4022200"/>
            <a:ext cx="3960000" cy="936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latin typeface="Calibri"/>
                <a:ea typeface="Calibri"/>
                <a:cs typeface="Calibri"/>
                <a:sym typeface="Calibri"/>
              </a:rPr>
              <a:t>Sobre </a:t>
            </a:r>
            <a:r>
              <a:rPr b="1" lang="es">
                <a:latin typeface="Calibri"/>
                <a:ea typeface="Calibri"/>
                <a:cs typeface="Calibri"/>
                <a:sym typeface="Calibri"/>
              </a:rPr>
              <a:t>campañas previas</a:t>
            </a:r>
            <a:r>
              <a:rPr lang="es">
                <a:latin typeface="Calibri"/>
                <a:ea typeface="Calibri"/>
                <a:cs typeface="Calibri"/>
                <a:sym typeface="Calibri"/>
              </a:rPr>
              <a: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
                <a:latin typeface="Calibri"/>
                <a:ea typeface="Calibri"/>
                <a:cs typeface="Calibri"/>
                <a:sym typeface="Calibri"/>
              </a:rPr>
              <a:t>cant. días desde últ. contacto</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
                <a:latin typeface="Calibri"/>
                <a:ea typeface="Calibri"/>
                <a:cs typeface="Calibri"/>
                <a:sym typeface="Calibri"/>
              </a:rPr>
              <a:t>cant. de contactos previos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
                <a:latin typeface="Calibri"/>
                <a:ea typeface="Calibri"/>
                <a:cs typeface="Calibri"/>
                <a:sym typeface="Calibri"/>
              </a:rPr>
              <a:t>resultado campañas previas</a:t>
            </a:r>
            <a:endParaRPr>
              <a:latin typeface="Calibri"/>
              <a:ea typeface="Calibri"/>
              <a:cs typeface="Calibri"/>
              <a:sym typeface="Calibri"/>
            </a:endParaRPr>
          </a:p>
        </p:txBody>
      </p:sp>
      <p:sp>
        <p:nvSpPr>
          <p:cNvPr id="76" name="Google Shape;76;p15"/>
          <p:cNvSpPr/>
          <p:nvPr/>
        </p:nvSpPr>
        <p:spPr>
          <a:xfrm>
            <a:off x="6612375" y="3796500"/>
            <a:ext cx="2160000" cy="1296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Calibri"/>
                <a:ea typeface="Calibri"/>
                <a:cs typeface="Calibri"/>
                <a:sym typeface="Calibri"/>
              </a:rPr>
              <a:t>Contexto</a:t>
            </a:r>
            <a:endParaRPr b="1">
              <a:latin typeface="Calibri"/>
              <a:ea typeface="Calibri"/>
              <a:cs typeface="Calibri"/>
              <a:sym typeface="Calibri"/>
            </a:endParaRPr>
          </a:p>
          <a:p>
            <a:pPr indent="0" lvl="0" marL="0" rtl="0" algn="l">
              <a:spcBef>
                <a:spcPts val="0"/>
              </a:spcBef>
              <a:spcAft>
                <a:spcPts val="0"/>
              </a:spcAft>
              <a:buNone/>
            </a:pPr>
            <a:r>
              <a:rPr lang="es">
                <a:latin typeface="Calibri"/>
                <a:ea typeface="Calibri"/>
                <a:cs typeface="Calibri"/>
                <a:sym typeface="Calibri"/>
              </a:rPr>
              <a:t>tasa de interés</a:t>
            </a:r>
            <a:endParaRPr>
              <a:latin typeface="Calibri"/>
              <a:ea typeface="Calibri"/>
              <a:cs typeface="Calibri"/>
              <a:sym typeface="Calibri"/>
            </a:endParaRPr>
          </a:p>
          <a:p>
            <a:pPr indent="0" lvl="0" marL="0" rtl="0" algn="l">
              <a:spcBef>
                <a:spcPts val="0"/>
              </a:spcBef>
              <a:spcAft>
                <a:spcPts val="0"/>
              </a:spcAft>
              <a:buNone/>
            </a:pPr>
            <a:r>
              <a:rPr lang="es">
                <a:latin typeface="Calibri"/>
                <a:ea typeface="Calibri"/>
                <a:cs typeface="Calibri"/>
                <a:sym typeface="Calibri"/>
              </a:rPr>
              <a:t>índice de precios al cons.</a:t>
            </a:r>
            <a:endParaRPr>
              <a:latin typeface="Calibri"/>
              <a:ea typeface="Calibri"/>
              <a:cs typeface="Calibri"/>
              <a:sym typeface="Calibri"/>
            </a:endParaRPr>
          </a:p>
          <a:p>
            <a:pPr indent="0" lvl="0" marL="0" rtl="0" algn="l">
              <a:spcBef>
                <a:spcPts val="0"/>
              </a:spcBef>
              <a:spcAft>
                <a:spcPts val="0"/>
              </a:spcAft>
              <a:buNone/>
            </a:pPr>
            <a:r>
              <a:rPr lang="es">
                <a:latin typeface="Calibri"/>
                <a:ea typeface="Calibri"/>
                <a:cs typeface="Calibri"/>
                <a:sym typeface="Calibri"/>
              </a:rPr>
              <a:t>índice de confianza cons.</a:t>
            </a:r>
            <a:endParaRPr>
              <a:latin typeface="Calibri"/>
              <a:ea typeface="Calibri"/>
              <a:cs typeface="Calibri"/>
              <a:sym typeface="Calibri"/>
            </a:endParaRPr>
          </a:p>
          <a:p>
            <a:pPr indent="0" lvl="0" marL="0" rtl="0" algn="l">
              <a:spcBef>
                <a:spcPts val="0"/>
              </a:spcBef>
              <a:spcAft>
                <a:spcPts val="0"/>
              </a:spcAft>
              <a:buNone/>
            </a:pPr>
            <a:r>
              <a:rPr lang="es">
                <a:latin typeface="Calibri"/>
                <a:ea typeface="Calibri"/>
                <a:cs typeface="Calibri"/>
                <a:sym typeface="Calibri"/>
              </a:rPr>
              <a:t>var. del empleo</a:t>
            </a:r>
            <a:endParaRPr>
              <a:latin typeface="Calibri"/>
              <a:ea typeface="Calibri"/>
              <a:cs typeface="Calibri"/>
              <a:sym typeface="Calibri"/>
            </a:endParaRPr>
          </a:p>
          <a:p>
            <a:pPr indent="0" lvl="0" marL="0" rtl="0" algn="l">
              <a:spcBef>
                <a:spcPts val="0"/>
              </a:spcBef>
              <a:spcAft>
                <a:spcPts val="0"/>
              </a:spcAft>
              <a:buNone/>
            </a:pPr>
            <a:r>
              <a:rPr lang="es">
                <a:latin typeface="Calibri"/>
                <a:ea typeface="Calibri"/>
                <a:cs typeface="Calibri"/>
                <a:sym typeface="Calibri"/>
              </a:rPr>
              <a:t>cant. de empleados</a:t>
            </a:r>
            <a:endParaRPr>
              <a:latin typeface="Calibri"/>
              <a:ea typeface="Calibri"/>
              <a:cs typeface="Calibri"/>
              <a:sym typeface="Calibri"/>
            </a:endParaRPr>
          </a:p>
        </p:txBody>
      </p:sp>
      <p:sp>
        <p:nvSpPr>
          <p:cNvPr id="77" name="Google Shape;77;p15"/>
          <p:cNvSpPr txBox="1"/>
          <p:nvPr/>
        </p:nvSpPr>
        <p:spPr>
          <a:xfrm>
            <a:off x="187725" y="918175"/>
            <a:ext cx="1262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800">
                <a:latin typeface="Calibri"/>
                <a:ea typeface="Calibri"/>
                <a:cs typeface="Calibri"/>
                <a:sym typeface="Calibri"/>
              </a:rPr>
              <a:t>Sobre el cliente</a:t>
            </a:r>
            <a:endParaRPr b="1" sz="1800">
              <a:latin typeface="Calibri"/>
              <a:ea typeface="Calibri"/>
              <a:cs typeface="Calibri"/>
              <a:sym typeface="Calibri"/>
            </a:endParaRPr>
          </a:p>
        </p:txBody>
      </p:sp>
      <p:sp>
        <p:nvSpPr>
          <p:cNvPr id="78" name="Google Shape;78;p15"/>
          <p:cNvSpPr txBox="1"/>
          <p:nvPr/>
        </p:nvSpPr>
        <p:spPr>
          <a:xfrm>
            <a:off x="52225" y="3360675"/>
            <a:ext cx="1550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800">
                <a:latin typeface="Calibri"/>
                <a:ea typeface="Calibri"/>
                <a:cs typeface="Calibri"/>
                <a:sym typeface="Calibri"/>
              </a:rPr>
              <a:t>Sobre campañas de marketing</a:t>
            </a:r>
            <a:endParaRPr b="1" sz="1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1892825"/>
            <a:ext cx="8524800" cy="139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s" sz="4000">
                <a:latin typeface="Calibri"/>
                <a:ea typeface="Calibri"/>
                <a:cs typeface="Calibri"/>
                <a:sym typeface="Calibri"/>
              </a:rPr>
              <a:t>Práctico 1</a:t>
            </a:r>
            <a:endParaRPr b="1" sz="4000">
              <a:latin typeface="Calibri"/>
              <a:ea typeface="Calibri"/>
              <a:cs typeface="Calibri"/>
              <a:sym typeface="Calibri"/>
            </a:endParaRPr>
          </a:p>
          <a:p>
            <a:pPr indent="0" lvl="0" marL="0" rtl="0" algn="ctr">
              <a:spcBef>
                <a:spcPts val="0"/>
              </a:spcBef>
              <a:spcAft>
                <a:spcPts val="0"/>
              </a:spcAft>
              <a:buSzPts val="990"/>
              <a:buNone/>
            </a:pPr>
            <a:r>
              <a:rPr b="1" lang="es" sz="4000">
                <a:latin typeface="Calibri"/>
                <a:ea typeface="Calibri"/>
                <a:cs typeface="Calibri"/>
                <a:sym typeface="Calibri"/>
              </a:rPr>
              <a:t>Análisis y visualización de datos</a:t>
            </a:r>
            <a:endParaRPr b="1" sz="4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marR="0" rtl="0" algn="r">
              <a:lnSpc>
                <a:spcPct val="100000"/>
              </a:lnSpc>
              <a:spcBef>
                <a:spcPts val="0"/>
              </a:spcBef>
              <a:spcAft>
                <a:spcPts val="0"/>
              </a:spcAft>
              <a:buNone/>
            </a:pPr>
            <a:r>
              <a:rPr b="1" lang="es">
                <a:solidFill>
                  <a:srgbClr val="666666"/>
                </a:solidFill>
                <a:latin typeface="Calibri"/>
                <a:ea typeface="Calibri"/>
                <a:cs typeface="Calibri"/>
                <a:sym typeface="Calibri"/>
              </a:rPr>
              <a:t>Análisis y visualización de datos</a:t>
            </a:r>
            <a:endParaRPr b="1">
              <a:solidFill>
                <a:srgbClr val="666666"/>
              </a:solidFill>
              <a:latin typeface="Calibri"/>
              <a:ea typeface="Calibri"/>
              <a:cs typeface="Calibri"/>
              <a:sym typeface="Calibri"/>
            </a:endParaRPr>
          </a:p>
        </p:txBody>
      </p:sp>
      <p:pic>
        <p:nvPicPr>
          <p:cNvPr id="89" name="Google Shape;89;p17"/>
          <p:cNvPicPr preferRelativeResize="0"/>
          <p:nvPr/>
        </p:nvPicPr>
        <p:blipFill>
          <a:blip r:embed="rId3">
            <a:alphaModFix/>
          </a:blip>
          <a:stretch>
            <a:fillRect/>
          </a:stretch>
        </p:blipFill>
        <p:spPr>
          <a:xfrm>
            <a:off x="156113" y="712925"/>
            <a:ext cx="5782763" cy="3040663"/>
          </a:xfrm>
          <a:prstGeom prst="rect">
            <a:avLst/>
          </a:prstGeom>
          <a:noFill/>
          <a:ln>
            <a:noFill/>
          </a:ln>
        </p:spPr>
      </p:pic>
      <p:sp>
        <p:nvSpPr>
          <p:cNvPr id="90" name="Google Shape;90;p17"/>
          <p:cNvSpPr txBox="1"/>
          <p:nvPr/>
        </p:nvSpPr>
        <p:spPr>
          <a:xfrm>
            <a:off x="5938875" y="1047500"/>
            <a:ext cx="3157200" cy="1822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s" sz="1900">
                <a:solidFill>
                  <a:schemeClr val="dk1"/>
                </a:solidFill>
                <a:latin typeface="Calibri"/>
                <a:ea typeface="Calibri"/>
                <a:cs typeface="Calibri"/>
                <a:sym typeface="Calibri"/>
              </a:rPr>
              <a:t>E</a:t>
            </a:r>
            <a:r>
              <a:rPr lang="es" sz="1900">
                <a:solidFill>
                  <a:schemeClr val="dk1"/>
                </a:solidFill>
                <a:latin typeface="Calibri"/>
                <a:ea typeface="Calibri"/>
                <a:cs typeface="Calibri"/>
                <a:sym typeface="Calibri"/>
              </a:rPr>
              <a:t>l </a:t>
            </a:r>
            <a:r>
              <a:rPr b="1" lang="es" sz="1900">
                <a:solidFill>
                  <a:schemeClr val="dk1"/>
                </a:solidFill>
                <a:latin typeface="Calibri"/>
                <a:ea typeface="Calibri"/>
                <a:cs typeface="Calibri"/>
                <a:sym typeface="Calibri"/>
              </a:rPr>
              <a:t>11,3% de los clientes </a:t>
            </a:r>
            <a:r>
              <a:rPr lang="es" sz="1900">
                <a:solidFill>
                  <a:schemeClr val="dk1"/>
                </a:solidFill>
                <a:latin typeface="Calibri"/>
                <a:ea typeface="Calibri"/>
                <a:cs typeface="Calibri"/>
                <a:sym typeface="Calibri"/>
              </a:rPr>
              <a:t>contactados durante la campaña de marketing </a:t>
            </a:r>
            <a:r>
              <a:rPr b="1" lang="es" sz="1900">
                <a:solidFill>
                  <a:schemeClr val="dk1"/>
                </a:solidFill>
                <a:latin typeface="Calibri"/>
                <a:ea typeface="Calibri"/>
                <a:cs typeface="Calibri"/>
                <a:sym typeface="Calibri"/>
              </a:rPr>
              <a:t>contrataron el PF </a:t>
            </a:r>
            <a:r>
              <a:rPr lang="es" sz="1900">
                <a:solidFill>
                  <a:schemeClr val="dk1"/>
                </a:solidFill>
                <a:latin typeface="Calibri"/>
                <a:ea typeface="Calibri"/>
                <a:cs typeface="Calibri"/>
                <a:sym typeface="Calibri"/>
              </a:rPr>
              <a:t>luego de ser contactados (4.640 clientes).</a:t>
            </a:r>
            <a:endParaRPr sz="1900">
              <a:solidFill>
                <a:schemeClr val="dk1"/>
              </a:solidFill>
            </a:endParaRPr>
          </a:p>
        </p:txBody>
      </p:sp>
      <p:sp>
        <p:nvSpPr>
          <p:cNvPr id="91" name="Google Shape;91;p17"/>
          <p:cNvSpPr/>
          <p:nvPr/>
        </p:nvSpPr>
        <p:spPr>
          <a:xfrm>
            <a:off x="6558275" y="2887650"/>
            <a:ext cx="2036700" cy="48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2000">
                <a:latin typeface="Calibri"/>
                <a:ea typeface="Calibri"/>
                <a:cs typeface="Calibri"/>
                <a:sym typeface="Calibri"/>
              </a:rPr>
              <a:t>CASOS DE ÉXITO</a:t>
            </a:r>
            <a:endParaRPr b="1" sz="2000">
              <a:latin typeface="Calibri"/>
              <a:ea typeface="Calibri"/>
              <a:cs typeface="Calibri"/>
              <a:sym typeface="Calibri"/>
            </a:endParaRPr>
          </a:p>
        </p:txBody>
      </p:sp>
      <p:sp>
        <p:nvSpPr>
          <p:cNvPr id="92" name="Google Shape;92;p17"/>
          <p:cNvSpPr txBox="1"/>
          <p:nvPr/>
        </p:nvSpPr>
        <p:spPr>
          <a:xfrm>
            <a:off x="2264600" y="3849975"/>
            <a:ext cx="5237400" cy="1048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s" sz="1700">
                <a:solidFill>
                  <a:schemeClr val="dk1"/>
                </a:solidFill>
                <a:latin typeface="Calibri"/>
                <a:ea typeface="Calibri"/>
                <a:cs typeface="Calibri"/>
                <a:sym typeface="Calibri"/>
              </a:rPr>
              <a:t>Solamente el </a:t>
            </a:r>
            <a:r>
              <a:rPr b="1" lang="es" sz="1700">
                <a:solidFill>
                  <a:schemeClr val="dk1"/>
                </a:solidFill>
                <a:latin typeface="Calibri"/>
                <a:ea typeface="Calibri"/>
                <a:cs typeface="Calibri"/>
                <a:sym typeface="Calibri"/>
              </a:rPr>
              <a:t>13,67%</a:t>
            </a:r>
            <a:r>
              <a:rPr lang="es" sz="1700">
                <a:solidFill>
                  <a:schemeClr val="dk1"/>
                </a:solidFill>
                <a:latin typeface="Calibri"/>
                <a:ea typeface="Calibri"/>
                <a:cs typeface="Calibri"/>
                <a:sym typeface="Calibri"/>
              </a:rPr>
              <a:t> de los clientes alcanzados habían sido </a:t>
            </a:r>
            <a:r>
              <a:rPr b="1" lang="es" sz="1700">
                <a:solidFill>
                  <a:schemeClr val="dk1"/>
                </a:solidFill>
                <a:latin typeface="Calibri"/>
                <a:ea typeface="Calibri"/>
                <a:cs typeface="Calibri"/>
                <a:sym typeface="Calibri"/>
              </a:rPr>
              <a:t>contactados previamente </a:t>
            </a:r>
            <a:r>
              <a:rPr lang="es" sz="1700">
                <a:solidFill>
                  <a:schemeClr val="dk1"/>
                </a:solidFill>
                <a:latin typeface="Calibri"/>
                <a:ea typeface="Calibri"/>
                <a:cs typeface="Calibri"/>
                <a:sym typeface="Calibri"/>
              </a:rPr>
              <a:t>en el marco de campañas de marketing (5.695 clientes).</a:t>
            </a:r>
            <a:endParaRPr sz="17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nvSpPr>
        <p:spPr>
          <a:xfrm>
            <a:off x="94000" y="4091600"/>
            <a:ext cx="8993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solidFill>
                  <a:schemeClr val="dk1"/>
                </a:solidFill>
                <a:highlight>
                  <a:srgbClr val="FFFFFF"/>
                </a:highlight>
                <a:latin typeface="Calibri"/>
                <a:ea typeface="Calibri"/>
                <a:cs typeface="Calibri"/>
                <a:sym typeface="Calibri"/>
              </a:rPr>
              <a:t>Cambios de decisión </a:t>
            </a:r>
            <a:r>
              <a:rPr lang="es" sz="1600">
                <a:solidFill>
                  <a:schemeClr val="dk1"/>
                </a:solidFill>
                <a:highlight>
                  <a:srgbClr val="FFFFFF"/>
                </a:highlight>
                <a:latin typeface="Calibri"/>
                <a:ea typeface="Calibri"/>
                <a:cs typeface="Calibri"/>
                <a:sym typeface="Calibri"/>
              </a:rPr>
              <a:t>entre clientes que habían sido contactados anteriormente, </a:t>
            </a:r>
            <a:endParaRPr sz="1600">
              <a:solidFill>
                <a:schemeClr val="dk1"/>
              </a:solidFill>
              <a:highlight>
                <a:srgbClr val="FFFFFF"/>
              </a:highlight>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s" sz="1600">
                <a:solidFill>
                  <a:schemeClr val="dk1"/>
                </a:solidFill>
                <a:highlight>
                  <a:srgbClr val="FFFFFF"/>
                </a:highlight>
                <a:latin typeface="Calibri"/>
                <a:ea typeface="Calibri"/>
                <a:cs typeface="Calibri"/>
                <a:sym typeface="Calibri"/>
              </a:rPr>
              <a:t>El </a:t>
            </a:r>
            <a:r>
              <a:rPr b="1" lang="es" sz="1600">
                <a:solidFill>
                  <a:schemeClr val="dk1"/>
                </a:solidFill>
                <a:highlight>
                  <a:srgbClr val="FFFFFF"/>
                </a:highlight>
                <a:latin typeface="Calibri"/>
                <a:ea typeface="Calibri"/>
                <a:cs typeface="Calibri"/>
                <a:sym typeface="Calibri"/>
              </a:rPr>
              <a:t>40,4%</a:t>
            </a:r>
            <a:r>
              <a:rPr lang="es" sz="1600">
                <a:solidFill>
                  <a:schemeClr val="dk1"/>
                </a:solidFill>
                <a:highlight>
                  <a:srgbClr val="FFFFFF"/>
                </a:highlight>
                <a:latin typeface="Calibri"/>
                <a:ea typeface="Calibri"/>
                <a:cs typeface="Calibri"/>
                <a:sym typeface="Calibri"/>
              </a:rPr>
              <a:t> de los éxitos en campaña actual: habían sido casos de fracaso </a:t>
            </a:r>
            <a:r>
              <a:rPr lang="es" sz="1600">
                <a:solidFill>
                  <a:schemeClr val="dk1"/>
                </a:solidFill>
                <a:highlight>
                  <a:srgbClr val="FFFFFF"/>
                </a:highlight>
                <a:latin typeface="Calibri"/>
                <a:ea typeface="Calibri"/>
                <a:cs typeface="Calibri"/>
                <a:sym typeface="Calibri"/>
              </a:rPr>
              <a:t>en campañas anteriores. </a:t>
            </a:r>
            <a:endParaRPr sz="1600">
              <a:solidFill>
                <a:schemeClr val="dk1"/>
              </a:solidFill>
              <a:highlight>
                <a:srgbClr val="FFFFFF"/>
              </a:highlight>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s" sz="1600">
                <a:solidFill>
                  <a:schemeClr val="dk1"/>
                </a:solidFill>
                <a:highlight>
                  <a:srgbClr val="FFFFFF"/>
                </a:highlight>
                <a:latin typeface="Calibri"/>
                <a:ea typeface="Calibri"/>
                <a:cs typeface="Calibri"/>
                <a:sym typeface="Calibri"/>
              </a:rPr>
              <a:t>El </a:t>
            </a:r>
            <a:r>
              <a:rPr b="1" lang="es" sz="1600">
                <a:solidFill>
                  <a:schemeClr val="dk1"/>
                </a:solidFill>
                <a:highlight>
                  <a:srgbClr val="FFFFFF"/>
                </a:highlight>
                <a:latin typeface="Calibri"/>
                <a:ea typeface="Calibri"/>
                <a:cs typeface="Calibri"/>
                <a:sym typeface="Calibri"/>
              </a:rPr>
              <a:t>11,6%</a:t>
            </a:r>
            <a:r>
              <a:rPr lang="es" sz="1600">
                <a:solidFill>
                  <a:schemeClr val="dk1"/>
                </a:solidFill>
                <a:highlight>
                  <a:srgbClr val="FFFFFF"/>
                </a:highlight>
                <a:latin typeface="Calibri"/>
                <a:ea typeface="Calibri"/>
                <a:cs typeface="Calibri"/>
                <a:sym typeface="Calibri"/>
              </a:rPr>
              <a:t> de los fracasos en campaña actual: habían sido casos de éxito en las campañas anteriores.</a:t>
            </a:r>
            <a:endParaRPr sz="1600">
              <a:solidFill>
                <a:schemeClr val="dk1"/>
              </a:solidFill>
              <a:highlight>
                <a:srgbClr val="FFFFFF"/>
              </a:highlight>
              <a:latin typeface="Calibri"/>
              <a:ea typeface="Calibri"/>
              <a:cs typeface="Calibri"/>
              <a:sym typeface="Calibri"/>
            </a:endParaRPr>
          </a:p>
        </p:txBody>
      </p:sp>
      <p:sp>
        <p:nvSpPr>
          <p:cNvPr id="98" name="Google Shape;98;p18"/>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marR="0" rtl="0" algn="r">
              <a:lnSpc>
                <a:spcPct val="100000"/>
              </a:lnSpc>
              <a:spcBef>
                <a:spcPts val="0"/>
              </a:spcBef>
              <a:spcAft>
                <a:spcPts val="0"/>
              </a:spcAft>
              <a:buNone/>
            </a:pPr>
            <a:r>
              <a:rPr b="1" lang="es">
                <a:solidFill>
                  <a:srgbClr val="666666"/>
                </a:solidFill>
                <a:latin typeface="Calibri"/>
                <a:ea typeface="Calibri"/>
                <a:cs typeface="Calibri"/>
                <a:sym typeface="Calibri"/>
              </a:rPr>
              <a:t>Análisis y visualización de datos</a:t>
            </a:r>
            <a:endParaRPr b="1">
              <a:solidFill>
                <a:srgbClr val="666666"/>
              </a:solidFill>
              <a:latin typeface="Calibri"/>
              <a:ea typeface="Calibri"/>
              <a:cs typeface="Calibri"/>
              <a:sym typeface="Calibri"/>
            </a:endParaRPr>
          </a:p>
        </p:txBody>
      </p:sp>
      <p:pic>
        <p:nvPicPr>
          <p:cNvPr id="99" name="Google Shape;99;p18"/>
          <p:cNvPicPr preferRelativeResize="0"/>
          <p:nvPr/>
        </p:nvPicPr>
        <p:blipFill>
          <a:blip r:embed="rId3">
            <a:alphaModFix/>
          </a:blip>
          <a:stretch>
            <a:fillRect/>
          </a:stretch>
        </p:blipFill>
        <p:spPr>
          <a:xfrm>
            <a:off x="562000" y="840376"/>
            <a:ext cx="6283415" cy="3251225"/>
          </a:xfrm>
          <a:prstGeom prst="rect">
            <a:avLst/>
          </a:prstGeom>
          <a:noFill/>
          <a:ln>
            <a:noFill/>
          </a:ln>
        </p:spPr>
      </p:pic>
      <p:sp>
        <p:nvSpPr>
          <p:cNvPr id="100" name="Google Shape;100;p18"/>
          <p:cNvSpPr txBox="1"/>
          <p:nvPr/>
        </p:nvSpPr>
        <p:spPr>
          <a:xfrm>
            <a:off x="386008" y="497100"/>
            <a:ext cx="6675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500">
                <a:solidFill>
                  <a:schemeClr val="dk1"/>
                </a:solidFill>
                <a:latin typeface="Calibri"/>
                <a:ea typeface="Calibri"/>
                <a:cs typeface="Calibri"/>
                <a:sym typeface="Calibri"/>
              </a:rPr>
              <a:t>Porcentajes de  éxito en la campaña actual vs. campañas previas</a:t>
            </a:r>
            <a:endParaRPr sz="100"/>
          </a:p>
        </p:txBody>
      </p:sp>
      <p:sp>
        <p:nvSpPr>
          <p:cNvPr id="101" name="Google Shape;101;p18"/>
          <p:cNvSpPr/>
          <p:nvPr/>
        </p:nvSpPr>
        <p:spPr>
          <a:xfrm>
            <a:off x="6916300" y="1468800"/>
            <a:ext cx="2139900" cy="155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600">
                <a:latin typeface="Calibri"/>
                <a:ea typeface="Calibri"/>
                <a:cs typeface="Calibri"/>
                <a:sym typeface="Calibri"/>
              </a:rPr>
              <a:t>EFECTIVIDAD DE LA CAMPAÑA PARA ATRAER CLIENTES QUE SE HABÍAN NEGADO ANTERIORMENTE</a:t>
            </a:r>
            <a:endParaRPr b="1" sz="16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idx="1" type="body"/>
          </p:nvPr>
        </p:nvSpPr>
        <p:spPr>
          <a:xfrm>
            <a:off x="239425" y="719000"/>
            <a:ext cx="8520600" cy="485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s" sz="1700">
                <a:solidFill>
                  <a:schemeClr val="dk1"/>
                </a:solidFill>
                <a:highlight>
                  <a:schemeClr val="lt1"/>
                </a:highlight>
                <a:latin typeface="Calibri"/>
                <a:ea typeface="Calibri"/>
                <a:cs typeface="Calibri"/>
                <a:sym typeface="Calibri"/>
              </a:rPr>
              <a:t>¿Es la edad un factor significativo para la contratación del PF?</a:t>
            </a:r>
            <a:endParaRPr b="1" sz="1700">
              <a:solidFill>
                <a:schemeClr val="dk1"/>
              </a:solidFill>
              <a:highlight>
                <a:schemeClr val="lt1"/>
              </a:highlight>
              <a:latin typeface="Calibri"/>
              <a:ea typeface="Calibri"/>
              <a:cs typeface="Calibri"/>
              <a:sym typeface="Calibri"/>
            </a:endParaRPr>
          </a:p>
          <a:p>
            <a:pPr indent="0" lvl="0" marL="457200" rtl="0" algn="l">
              <a:lnSpc>
                <a:spcPct val="135714"/>
              </a:lnSpc>
              <a:spcBef>
                <a:spcPts val="0"/>
              </a:spcBef>
              <a:spcAft>
                <a:spcPts val="0"/>
              </a:spcAft>
              <a:buNone/>
            </a:pPr>
            <a:r>
              <a:t/>
            </a:r>
            <a:endParaRPr b="1" sz="1700">
              <a:solidFill>
                <a:schemeClr val="dk1"/>
              </a:solidFill>
              <a:highlight>
                <a:srgbClr val="FFFFFE"/>
              </a:highlight>
              <a:latin typeface="Calibri"/>
              <a:ea typeface="Calibri"/>
              <a:cs typeface="Calibri"/>
              <a:sym typeface="Calibri"/>
            </a:endParaRPr>
          </a:p>
          <a:p>
            <a:pPr indent="0" lvl="0" marL="457200" rtl="0" algn="l">
              <a:lnSpc>
                <a:spcPct val="135714"/>
              </a:lnSpc>
              <a:spcBef>
                <a:spcPts val="0"/>
              </a:spcBef>
              <a:spcAft>
                <a:spcPts val="0"/>
              </a:spcAft>
              <a:buNone/>
            </a:pPr>
            <a:r>
              <a:t/>
            </a:r>
            <a:endParaRPr b="1" sz="1700">
              <a:solidFill>
                <a:schemeClr val="dk1"/>
              </a:solidFill>
              <a:highlight>
                <a:schemeClr val="lt1"/>
              </a:highlight>
              <a:latin typeface="Calibri"/>
              <a:ea typeface="Calibri"/>
              <a:cs typeface="Calibri"/>
              <a:sym typeface="Calibri"/>
            </a:endParaRPr>
          </a:p>
          <a:p>
            <a:pPr indent="0" lvl="0" marL="0" rtl="0" algn="l">
              <a:spcBef>
                <a:spcPts val="0"/>
              </a:spcBef>
              <a:spcAft>
                <a:spcPts val="1200"/>
              </a:spcAft>
              <a:buNone/>
            </a:pPr>
            <a:r>
              <a:t/>
            </a:r>
            <a:endParaRPr b="1" sz="1700">
              <a:solidFill>
                <a:schemeClr val="dk1"/>
              </a:solidFill>
              <a:highlight>
                <a:schemeClr val="lt1"/>
              </a:highlight>
              <a:latin typeface="Calibri"/>
              <a:ea typeface="Calibri"/>
              <a:cs typeface="Calibri"/>
              <a:sym typeface="Calibri"/>
            </a:endParaRPr>
          </a:p>
        </p:txBody>
      </p:sp>
      <p:pic>
        <p:nvPicPr>
          <p:cNvPr id="107" name="Google Shape;107;p19"/>
          <p:cNvPicPr preferRelativeResize="0"/>
          <p:nvPr/>
        </p:nvPicPr>
        <p:blipFill>
          <a:blip r:embed="rId3">
            <a:alphaModFix/>
          </a:blip>
          <a:stretch>
            <a:fillRect/>
          </a:stretch>
        </p:blipFill>
        <p:spPr>
          <a:xfrm>
            <a:off x="2676650" y="1682350"/>
            <a:ext cx="6363126" cy="3292500"/>
          </a:xfrm>
          <a:prstGeom prst="rect">
            <a:avLst/>
          </a:prstGeom>
          <a:noFill/>
          <a:ln>
            <a:noFill/>
          </a:ln>
        </p:spPr>
      </p:pic>
      <p:sp>
        <p:nvSpPr>
          <p:cNvPr id="108" name="Google Shape;108;p19"/>
          <p:cNvSpPr txBox="1"/>
          <p:nvPr/>
        </p:nvSpPr>
        <p:spPr>
          <a:xfrm>
            <a:off x="3847025" y="1259900"/>
            <a:ext cx="4604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500">
                <a:solidFill>
                  <a:schemeClr val="dk1"/>
                </a:solidFill>
                <a:latin typeface="Calibri"/>
                <a:ea typeface="Calibri"/>
                <a:cs typeface="Calibri"/>
                <a:sym typeface="Calibri"/>
              </a:rPr>
              <a:t>Distribución de edades según resultado de la campaña</a:t>
            </a:r>
            <a:endParaRPr sz="100"/>
          </a:p>
        </p:txBody>
      </p:sp>
      <p:sp>
        <p:nvSpPr>
          <p:cNvPr id="109" name="Google Shape;109;p19"/>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marR="0" rtl="0" algn="r">
              <a:lnSpc>
                <a:spcPct val="100000"/>
              </a:lnSpc>
              <a:spcBef>
                <a:spcPts val="0"/>
              </a:spcBef>
              <a:spcAft>
                <a:spcPts val="0"/>
              </a:spcAft>
              <a:buNone/>
            </a:pPr>
            <a:r>
              <a:rPr b="1" lang="es">
                <a:solidFill>
                  <a:srgbClr val="666666"/>
                </a:solidFill>
                <a:latin typeface="Calibri"/>
                <a:ea typeface="Calibri"/>
                <a:cs typeface="Calibri"/>
                <a:sym typeface="Calibri"/>
              </a:rPr>
              <a:t>Análisis y visualización de datos</a:t>
            </a:r>
            <a:endParaRPr b="1">
              <a:solidFill>
                <a:srgbClr val="666666"/>
              </a:solidFill>
              <a:latin typeface="Calibri"/>
              <a:ea typeface="Calibri"/>
              <a:cs typeface="Calibri"/>
              <a:sym typeface="Calibri"/>
            </a:endParaRPr>
          </a:p>
        </p:txBody>
      </p:sp>
      <p:sp>
        <p:nvSpPr>
          <p:cNvPr id="110" name="Google Shape;110;p19"/>
          <p:cNvSpPr/>
          <p:nvPr/>
        </p:nvSpPr>
        <p:spPr>
          <a:xfrm>
            <a:off x="311700" y="2483775"/>
            <a:ext cx="2256300" cy="15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600">
                <a:latin typeface="Calibri"/>
                <a:ea typeface="Calibri"/>
                <a:cs typeface="Calibri"/>
                <a:sym typeface="Calibri"/>
              </a:rPr>
              <a:t>MAYOR PARTICIPACIÓN DE CLIENTES DE 15-35 AÑOS ENTRE LOS QUE CONTRATARON EL PF</a:t>
            </a:r>
            <a:endParaRPr b="1" sz="16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p:nvPr/>
        </p:nvSpPr>
        <p:spPr>
          <a:xfrm>
            <a:off x="6611500" y="2154600"/>
            <a:ext cx="2256300" cy="15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600">
                <a:latin typeface="Calibri"/>
                <a:ea typeface="Calibri"/>
                <a:cs typeface="Calibri"/>
                <a:sym typeface="Calibri"/>
              </a:rPr>
              <a:t>MAYOR PARTICIPACIÓN DE CLIENTES CON ESTUDIOS UNIVERSITARIOS ENTRE LOS QUE CONTRATARON EL PF</a:t>
            </a:r>
            <a:endParaRPr b="1" sz="1600">
              <a:latin typeface="Calibri"/>
              <a:ea typeface="Calibri"/>
              <a:cs typeface="Calibri"/>
              <a:sym typeface="Calibri"/>
            </a:endParaRPr>
          </a:p>
        </p:txBody>
      </p:sp>
      <p:sp>
        <p:nvSpPr>
          <p:cNvPr id="116" name="Google Shape;116;p20"/>
          <p:cNvSpPr txBox="1"/>
          <p:nvPr/>
        </p:nvSpPr>
        <p:spPr>
          <a:xfrm>
            <a:off x="1256225" y="1197725"/>
            <a:ext cx="4604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500">
                <a:solidFill>
                  <a:schemeClr val="dk1"/>
                </a:solidFill>
                <a:latin typeface="Calibri"/>
                <a:ea typeface="Calibri"/>
                <a:cs typeface="Calibri"/>
                <a:sym typeface="Calibri"/>
              </a:rPr>
              <a:t>Nivel educativo según resultado de la campaña</a:t>
            </a:r>
            <a:endParaRPr sz="100"/>
          </a:p>
        </p:txBody>
      </p:sp>
      <p:sp>
        <p:nvSpPr>
          <p:cNvPr id="117" name="Google Shape;117;p20"/>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marR="0" rtl="0" algn="r">
              <a:lnSpc>
                <a:spcPct val="100000"/>
              </a:lnSpc>
              <a:spcBef>
                <a:spcPts val="0"/>
              </a:spcBef>
              <a:spcAft>
                <a:spcPts val="0"/>
              </a:spcAft>
              <a:buNone/>
            </a:pPr>
            <a:r>
              <a:rPr b="1" lang="es">
                <a:solidFill>
                  <a:srgbClr val="CCCCCC"/>
                </a:solidFill>
                <a:latin typeface="Calibri"/>
                <a:ea typeface="Calibri"/>
                <a:cs typeface="Calibri"/>
                <a:sym typeface="Calibri"/>
              </a:rPr>
              <a:t>Análisis y visualización de datos</a:t>
            </a:r>
            <a:endParaRPr b="1">
              <a:solidFill>
                <a:srgbClr val="CCCCCC"/>
              </a:solidFill>
              <a:latin typeface="Calibri"/>
              <a:ea typeface="Calibri"/>
              <a:cs typeface="Calibri"/>
              <a:sym typeface="Calibri"/>
            </a:endParaRPr>
          </a:p>
        </p:txBody>
      </p:sp>
      <p:sp>
        <p:nvSpPr>
          <p:cNvPr id="118" name="Google Shape;118;p20"/>
          <p:cNvSpPr txBox="1"/>
          <p:nvPr>
            <p:ph idx="1" type="body"/>
          </p:nvPr>
        </p:nvSpPr>
        <p:spPr>
          <a:xfrm>
            <a:off x="239425" y="719000"/>
            <a:ext cx="8520600" cy="485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s" sz="1700">
                <a:solidFill>
                  <a:schemeClr val="dk1"/>
                </a:solidFill>
                <a:highlight>
                  <a:schemeClr val="lt1"/>
                </a:highlight>
                <a:latin typeface="Calibri"/>
                <a:ea typeface="Calibri"/>
                <a:cs typeface="Calibri"/>
                <a:sym typeface="Calibri"/>
              </a:rPr>
              <a:t>¿Es nivel educativo un factor significativo para la contratación del PF?</a:t>
            </a:r>
            <a:endParaRPr b="1" sz="1700">
              <a:solidFill>
                <a:schemeClr val="dk1"/>
              </a:solidFill>
              <a:highlight>
                <a:schemeClr val="lt1"/>
              </a:highlight>
              <a:latin typeface="Calibri"/>
              <a:ea typeface="Calibri"/>
              <a:cs typeface="Calibri"/>
              <a:sym typeface="Calibri"/>
            </a:endParaRPr>
          </a:p>
        </p:txBody>
      </p:sp>
      <p:pic>
        <p:nvPicPr>
          <p:cNvPr id="119" name="Google Shape;119;p20"/>
          <p:cNvPicPr preferRelativeResize="0"/>
          <p:nvPr/>
        </p:nvPicPr>
        <p:blipFill>
          <a:blip r:embed="rId3">
            <a:alphaModFix/>
          </a:blip>
          <a:stretch>
            <a:fillRect/>
          </a:stretch>
        </p:blipFill>
        <p:spPr>
          <a:xfrm>
            <a:off x="152400" y="1689425"/>
            <a:ext cx="6222775" cy="3219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nvSpPr>
        <p:spPr>
          <a:xfrm>
            <a:off x="6900" y="4274950"/>
            <a:ext cx="88611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es" sz="1200">
                <a:solidFill>
                  <a:schemeClr val="dk1"/>
                </a:solidFill>
                <a:latin typeface="Calibri"/>
                <a:ea typeface="Calibri"/>
                <a:cs typeface="Calibri"/>
                <a:sym typeface="Calibri"/>
              </a:rPr>
              <a:t>Nota: </a:t>
            </a:r>
            <a:r>
              <a:rPr lang="es" sz="1200">
                <a:solidFill>
                  <a:schemeClr val="dk1"/>
                </a:solidFill>
                <a:latin typeface="Calibri"/>
                <a:ea typeface="Calibri"/>
                <a:cs typeface="Calibri"/>
                <a:sym typeface="Calibri"/>
              </a:rPr>
              <a:t>Este atributo afecta altamente al resultado, ya que si la duración de la llamada fue 0, la respuesta entonces fue negativa (el cliente no contrató el PF). Luego de la llamada, el resultado es conocido con certeza.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s" sz="1200">
                <a:solidFill>
                  <a:schemeClr val="dk1"/>
                </a:solidFill>
                <a:latin typeface="Calibri"/>
                <a:ea typeface="Calibri"/>
                <a:cs typeface="Calibri"/>
                <a:sym typeface="Calibri"/>
              </a:rPr>
              <a:t>Por esta razón, la variable </a:t>
            </a:r>
            <a:r>
              <a:rPr b="1" lang="es" sz="1200">
                <a:solidFill>
                  <a:schemeClr val="dk1"/>
                </a:solidFill>
                <a:latin typeface="Calibri"/>
                <a:ea typeface="Calibri"/>
                <a:cs typeface="Calibri"/>
                <a:sym typeface="Calibri"/>
              </a:rPr>
              <a:t>no será incluída en el diseño de modelos predictivos</a:t>
            </a:r>
            <a:r>
              <a:rPr lang="es" sz="1200">
                <a:solidFill>
                  <a:schemeClr val="dk1"/>
                </a:solidFill>
                <a:latin typeface="Calibri"/>
                <a:ea typeface="Calibri"/>
                <a:cs typeface="Calibri"/>
                <a:sym typeface="Calibri"/>
              </a:rPr>
              <a:t>. </a:t>
            </a:r>
            <a:endParaRPr sz="1200">
              <a:latin typeface="Calibri"/>
              <a:ea typeface="Calibri"/>
              <a:cs typeface="Calibri"/>
              <a:sym typeface="Calibri"/>
            </a:endParaRPr>
          </a:p>
        </p:txBody>
      </p:sp>
      <p:sp>
        <p:nvSpPr>
          <p:cNvPr id="125" name="Google Shape;125;p21"/>
          <p:cNvSpPr txBox="1"/>
          <p:nvPr>
            <p:ph idx="1" type="body"/>
          </p:nvPr>
        </p:nvSpPr>
        <p:spPr>
          <a:xfrm>
            <a:off x="191250" y="598825"/>
            <a:ext cx="8520600" cy="13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3684">
              <a:solidFill>
                <a:schemeClr val="accent2"/>
              </a:solidFill>
              <a:highlight>
                <a:srgbClr val="FFFFFF"/>
              </a:highlight>
              <a:latin typeface="Calibri"/>
              <a:ea typeface="Calibri"/>
              <a:cs typeface="Calibri"/>
              <a:sym typeface="Calibri"/>
            </a:endParaRPr>
          </a:p>
          <a:p>
            <a:pPr indent="0" lvl="0" marL="0" rtl="0" algn="l">
              <a:spcBef>
                <a:spcPts val="1200"/>
              </a:spcBef>
              <a:spcAft>
                <a:spcPts val="1200"/>
              </a:spcAft>
              <a:buNone/>
            </a:pPr>
            <a:r>
              <a:t/>
            </a:r>
            <a:endParaRPr>
              <a:solidFill>
                <a:schemeClr val="accent2"/>
              </a:solidFill>
              <a:highlight>
                <a:srgbClr val="FFFFFF"/>
              </a:highlight>
              <a:latin typeface="Calibri"/>
              <a:ea typeface="Calibri"/>
              <a:cs typeface="Calibri"/>
              <a:sym typeface="Calibri"/>
            </a:endParaRPr>
          </a:p>
        </p:txBody>
      </p:sp>
      <p:sp>
        <p:nvSpPr>
          <p:cNvPr id="126" name="Google Shape;126;p21"/>
          <p:cNvSpPr txBox="1"/>
          <p:nvPr>
            <p:ph idx="1" type="body"/>
          </p:nvPr>
        </p:nvSpPr>
        <p:spPr>
          <a:xfrm>
            <a:off x="191250" y="598825"/>
            <a:ext cx="8861100" cy="409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s" sz="1700">
                <a:solidFill>
                  <a:schemeClr val="dk1"/>
                </a:solidFill>
                <a:highlight>
                  <a:srgbClr val="FFFFFF"/>
                </a:highlight>
                <a:latin typeface="Calibri"/>
                <a:ea typeface="Calibri"/>
                <a:cs typeface="Calibri"/>
                <a:sym typeface="Calibri"/>
              </a:rPr>
              <a:t>¿Varía la duración de la llamada entre los éxitos y fracasos?</a:t>
            </a:r>
            <a:endParaRPr sz="1700">
              <a:solidFill>
                <a:schemeClr val="accent2"/>
              </a:solidFill>
              <a:highlight>
                <a:srgbClr val="FFFFFF"/>
              </a:highlight>
              <a:latin typeface="Calibri"/>
              <a:ea typeface="Calibri"/>
              <a:cs typeface="Calibri"/>
              <a:sym typeface="Calibri"/>
            </a:endParaRPr>
          </a:p>
        </p:txBody>
      </p:sp>
      <p:pic>
        <p:nvPicPr>
          <p:cNvPr id="127" name="Google Shape;127;p21"/>
          <p:cNvPicPr preferRelativeResize="0"/>
          <p:nvPr/>
        </p:nvPicPr>
        <p:blipFill>
          <a:blip r:embed="rId3">
            <a:alphaModFix/>
          </a:blip>
          <a:stretch>
            <a:fillRect/>
          </a:stretch>
        </p:blipFill>
        <p:spPr>
          <a:xfrm>
            <a:off x="151200" y="932000"/>
            <a:ext cx="6550051" cy="3365750"/>
          </a:xfrm>
          <a:prstGeom prst="rect">
            <a:avLst/>
          </a:prstGeom>
          <a:noFill/>
          <a:ln>
            <a:noFill/>
          </a:ln>
        </p:spPr>
      </p:pic>
      <p:sp>
        <p:nvSpPr>
          <p:cNvPr id="128" name="Google Shape;128;p21"/>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marR="0" rtl="0" algn="r">
              <a:lnSpc>
                <a:spcPct val="100000"/>
              </a:lnSpc>
              <a:spcBef>
                <a:spcPts val="0"/>
              </a:spcBef>
              <a:spcAft>
                <a:spcPts val="0"/>
              </a:spcAft>
              <a:buNone/>
            </a:pPr>
            <a:r>
              <a:rPr b="1" lang="es">
                <a:solidFill>
                  <a:srgbClr val="CCCCCC"/>
                </a:solidFill>
                <a:latin typeface="Calibri"/>
                <a:ea typeface="Calibri"/>
                <a:cs typeface="Calibri"/>
                <a:sym typeface="Calibri"/>
              </a:rPr>
              <a:t>Análisis y visualización de datos</a:t>
            </a:r>
            <a:endParaRPr b="1">
              <a:solidFill>
                <a:srgbClr val="CCCCCC"/>
              </a:solidFill>
              <a:latin typeface="Calibri"/>
              <a:ea typeface="Calibri"/>
              <a:cs typeface="Calibri"/>
              <a:sym typeface="Calibri"/>
            </a:endParaRPr>
          </a:p>
        </p:txBody>
      </p:sp>
      <p:sp>
        <p:nvSpPr>
          <p:cNvPr id="129" name="Google Shape;129;p21"/>
          <p:cNvSpPr/>
          <p:nvPr/>
        </p:nvSpPr>
        <p:spPr>
          <a:xfrm>
            <a:off x="6763900" y="1849800"/>
            <a:ext cx="2139900" cy="155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600">
                <a:latin typeface="Calibri"/>
                <a:ea typeface="Calibri"/>
                <a:cs typeface="Calibri"/>
                <a:sym typeface="Calibri"/>
              </a:rPr>
              <a:t>LLAMADAS MÁS CORTAS CUANDO EL CLIENTE NO ESTÁ INTERESADO EN CONTRATAR UN PF</a:t>
            </a:r>
            <a:endParaRPr b="1" sz="16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