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4"/>
  </p:notesMasterIdLst>
  <p:sldIdLst>
    <p:sldId id="256" r:id="rId5"/>
    <p:sldId id="257" r:id="rId6"/>
    <p:sldId id="275" r:id="rId7"/>
    <p:sldId id="276" r:id="rId8"/>
    <p:sldId id="277" r:id="rId9"/>
    <p:sldId id="278" r:id="rId10"/>
    <p:sldId id="279" r:id="rId11"/>
    <p:sldId id="280" r:id="rId12"/>
    <p:sldId id="282" r:id="rId13"/>
    <p:sldId id="290" r:id="rId14"/>
    <p:sldId id="283" r:id="rId15"/>
    <p:sldId id="284" r:id="rId16"/>
    <p:sldId id="291" r:id="rId17"/>
    <p:sldId id="285" r:id="rId18"/>
    <p:sldId id="287" r:id="rId19"/>
    <p:sldId id="288" r:id="rId20"/>
    <p:sldId id="286" r:id="rId21"/>
    <p:sldId id="289" r:id="rId22"/>
    <p:sldId id="295" r:id="rId23"/>
    <p:sldId id="304" r:id="rId24"/>
    <p:sldId id="292" r:id="rId25"/>
    <p:sldId id="293" r:id="rId26"/>
    <p:sldId id="294" r:id="rId27"/>
    <p:sldId id="298" r:id="rId28"/>
    <p:sldId id="299" r:id="rId29"/>
    <p:sldId id="300" r:id="rId30"/>
    <p:sldId id="306" r:id="rId31"/>
    <p:sldId id="307" r:id="rId32"/>
    <p:sldId id="305" r:id="rId33"/>
    <p:sldId id="296" r:id="rId34"/>
    <p:sldId id="297" r:id="rId35"/>
    <p:sldId id="303" r:id="rId36"/>
    <p:sldId id="310" r:id="rId37"/>
    <p:sldId id="301" r:id="rId38"/>
    <p:sldId id="311" r:id="rId39"/>
    <p:sldId id="309" r:id="rId40"/>
    <p:sldId id="302" r:id="rId41"/>
    <p:sldId id="312" r:id="rId42"/>
    <p:sldId id="313" r:id="rId43"/>
    <p:sldId id="314" r:id="rId44"/>
    <p:sldId id="322" r:id="rId45"/>
    <p:sldId id="316" r:id="rId46"/>
    <p:sldId id="317" r:id="rId47"/>
    <p:sldId id="318" r:id="rId48"/>
    <p:sldId id="321" r:id="rId49"/>
    <p:sldId id="319" r:id="rId50"/>
    <p:sldId id="315" r:id="rId51"/>
    <p:sldId id="320" r:id="rId52"/>
    <p:sldId id="323" r:id="rId53"/>
    <p:sldId id="324" r:id="rId54"/>
    <p:sldId id="325" r:id="rId55"/>
    <p:sldId id="326" r:id="rId56"/>
    <p:sldId id="327" r:id="rId57"/>
    <p:sldId id="328" r:id="rId58"/>
    <p:sldId id="330" r:id="rId59"/>
    <p:sldId id="331" r:id="rId60"/>
    <p:sldId id="332" r:id="rId61"/>
    <p:sldId id="333" r:id="rId62"/>
    <p:sldId id="334"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5377" autoAdjust="0"/>
  </p:normalViewPr>
  <p:slideViewPr>
    <p:cSldViewPr snapToGrid="0">
      <p:cViewPr varScale="1">
        <p:scale>
          <a:sx n="63" d="100"/>
          <a:sy n="63" d="100"/>
        </p:scale>
        <p:origin x="72"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2D9D8-476F-429B-86F3-E2D527A1AB66}" type="datetimeFigureOut">
              <a:rPr lang="fr-FR" smtClean="0"/>
              <a:t>26/03/2023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94E2-BD5E-4A72-A037-5773EC1DE137}" type="slidenum">
              <a:rPr lang="fr-FR" smtClean="0"/>
              <a:t>‹N°›</a:t>
            </a:fld>
            <a:endParaRPr lang="fr-FR"/>
          </a:p>
        </p:txBody>
      </p:sp>
    </p:spTree>
    <p:extLst>
      <p:ext uri="{BB962C8B-B14F-4D97-AF65-F5344CB8AC3E}">
        <p14:creationId xmlns:p14="http://schemas.microsoft.com/office/powerpoint/2010/main" val="31711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6F194E2-BD5E-4A72-A037-5773EC1DE137}" type="slidenum">
              <a:rPr lang="fr-FR" smtClean="0"/>
              <a:t>2</a:t>
            </a:fld>
            <a:endParaRPr lang="fr-FR"/>
          </a:p>
        </p:txBody>
      </p:sp>
    </p:spTree>
    <p:extLst>
      <p:ext uri="{BB962C8B-B14F-4D97-AF65-F5344CB8AC3E}">
        <p14:creationId xmlns:p14="http://schemas.microsoft.com/office/powerpoint/2010/main" val="154775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38941B0-F4D5-4460-BCAD-F7E2B41A8257}" type="datetimeFigureOut">
              <a:rPr lang="fr-FR" smtClean="0"/>
              <a:t>26/03/2023</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7C6CCC6-2BE5-4E42-96A4-D1E8E81A3D8E}" type="slidenum">
              <a:rPr lang="fr-FR" smtClean="0"/>
              <a:t>‹N°›</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171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8941B0-F4D5-4460-BCAD-F7E2B41A8257}" type="datetimeFigureOut">
              <a:rPr lang="fr-FR" smtClean="0"/>
              <a:t>26/03/2023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87744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8941B0-F4D5-4460-BCAD-F7E2B41A8257}" type="datetimeFigureOut">
              <a:rPr lang="fr-FR" smtClean="0"/>
              <a:t>26/03/2023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79976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8941B0-F4D5-4460-BCAD-F7E2B41A8257}" type="datetimeFigureOut">
              <a:rPr lang="fr-FR" smtClean="0"/>
              <a:t>26/03/2023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5989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38941B0-F4D5-4460-BCAD-F7E2B41A8257}" type="datetimeFigureOut">
              <a:rPr lang="fr-FR" smtClean="0"/>
              <a:t>26/03/2023</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7C6CCC6-2BE5-4E42-96A4-D1E8E81A3D8E}" type="slidenum">
              <a:rPr lang="fr-FR" smtClean="0"/>
              <a:t>‹N°›</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739339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38941B0-F4D5-4460-BCAD-F7E2B41A8257}" type="datetimeFigureOut">
              <a:rPr lang="fr-FR" smtClean="0"/>
              <a:t>26/03/2023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8632617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38941B0-F4D5-4460-BCAD-F7E2B41A8257}" type="datetimeFigureOut">
              <a:rPr lang="fr-FR" smtClean="0"/>
              <a:t>26/03/2023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5300671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38941B0-F4D5-4460-BCAD-F7E2B41A8257}" type="datetimeFigureOut">
              <a:rPr lang="fr-FR" smtClean="0"/>
              <a:t>26/03/2023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01581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41B0-F4D5-4460-BCAD-F7E2B41A8257}" type="datetimeFigureOut">
              <a:rPr lang="fr-FR" smtClean="0"/>
              <a:t>26/03/2023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20479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638941B0-F4D5-4460-BCAD-F7E2B41A8257}" type="datetimeFigureOut">
              <a:rPr lang="fr-FR" smtClean="0"/>
              <a:t>26/03/2023</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27C6CCC6-2BE5-4E42-96A4-D1E8E81A3D8E}" type="slidenum">
              <a:rPr lang="fr-FR" smtClean="0"/>
              <a:t>‹N°›</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094980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638941B0-F4D5-4460-BCAD-F7E2B41A8257}" type="datetimeFigureOut">
              <a:rPr lang="fr-FR" smtClean="0"/>
              <a:t>26/03/2023</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76552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38941B0-F4D5-4460-BCAD-F7E2B41A8257}" type="datetimeFigureOut">
              <a:rPr lang="fr-FR" smtClean="0"/>
              <a:t>26/03/2023</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7C6CCC6-2BE5-4E42-96A4-D1E8E81A3D8E}" type="slidenum">
              <a:rPr lang="fr-FR" smtClean="0"/>
              <a:t>‹N°›</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4907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r.wikipedia.org/wiki/JavaScript#Port.C3.A9e_lexicale_des_variabl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fr/docs/Web/JavaScript/Guide/Working_with_Object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fr/docs/Web/API/Document/querySelectorAl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fr.wikipedia.org/wiki/Table_de_v%C3%A9rit%C3%A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mozilla.org/fr/docs/Web/JavaScript/Guide/Loops_and_iteration#linstruction_for...i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code-garage.fr/blog/le-principe-dry-c-est-quo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Document_Object_Mode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tackoverflow.com/questions/35213147/difference-between-textcontent-vs-innertex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mozilla.org/fr/docs/Learn/JavaScript/Building_blocks/Events#une_s%C3%A9rie_d%C3%A9v%C3%A9nements_heureux" TargetMode="External"/><Relationship Id="rId2" Type="http://schemas.openxmlformats.org/officeDocument/2006/relationships/hyperlink" Target="https://developer.mozilla.org/fr/docs/Web/Events#listing_des_%C3%A9v%C3%A9nement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mozilla.org/fr/docs/Web/API/Element/append" TargetMode="External"/><Relationship Id="rId2" Type="http://schemas.openxmlformats.org/officeDocument/2006/relationships/hyperlink" Target="https://developer.mozilla.org/fr/docs/Web/API/Node/insertBefore"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developer.mozilla.org/fr/docs/Web/API/Node/replaceChild" TargetMode="External"/><Relationship Id="rId4" Type="http://schemas.openxmlformats.org/officeDocument/2006/relationships/hyperlink" Target="https://developer.mozilla.org/fr/docs/Web/API/Node/removeChil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4000" dirty="0"/>
              <a:t>Développement </a:t>
            </a:r>
            <a:br>
              <a:rPr lang="fr-FR" sz="4000" dirty="0"/>
            </a:br>
            <a:r>
              <a:rPr lang="fr-FR" sz="4000" dirty="0"/>
              <a:t>FRONT</a:t>
            </a:r>
          </a:p>
        </p:txBody>
      </p:sp>
      <p:sp>
        <p:nvSpPr>
          <p:cNvPr id="3" name="Sous-titre 2"/>
          <p:cNvSpPr>
            <a:spLocks noGrp="1"/>
          </p:cNvSpPr>
          <p:nvPr>
            <p:ph type="subTitle" idx="1"/>
          </p:nvPr>
        </p:nvSpPr>
        <p:spPr/>
        <p:txBody>
          <a:bodyPr/>
          <a:lstStyle/>
          <a:p>
            <a:r>
              <a:rPr lang="fr-FR" dirty="0"/>
              <a:t>Bases javascript / algo</a:t>
            </a:r>
          </a:p>
        </p:txBody>
      </p:sp>
      <p:sp>
        <p:nvSpPr>
          <p:cNvPr id="4" name="ZoneTexte 3">
            <a:extLst>
              <a:ext uri="{FF2B5EF4-FFF2-40B4-BE49-F238E27FC236}">
                <a16:creationId xmlns:a16="http://schemas.microsoft.com/office/drawing/2014/main" id="{E5E2926F-E3C1-9354-C9D2-376F588632E0}"/>
              </a:ext>
            </a:extLst>
          </p:cNvPr>
          <p:cNvSpPr txBox="1"/>
          <p:nvPr/>
        </p:nvSpPr>
        <p:spPr>
          <a:xfrm>
            <a:off x="8179294" y="6413698"/>
            <a:ext cx="4012706" cy="307777"/>
          </a:xfrm>
          <a:prstGeom prst="rect">
            <a:avLst/>
          </a:prstGeom>
          <a:noFill/>
        </p:spPr>
        <p:txBody>
          <a:bodyPr wrap="square" rtlCol="0">
            <a:spAutoFit/>
          </a:bodyPr>
          <a:lstStyle/>
          <a:p>
            <a:r>
              <a:rPr lang="fr-FR" sz="1400" dirty="0"/>
              <a:t>Elliot LOUVEAU – elliot.louveau@eduservices.org</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Les variables</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041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Les variables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Quand vous codez un script / un algorithme en général, vous allez manipuler des « variables ».  Une variable peut être considérer comme un conteneur dans lequel on va stocker de l’information / une ou plusieurs « données ». </a:t>
            </a:r>
          </a:p>
          <a:p>
            <a:pPr indent="0">
              <a:lnSpc>
                <a:spcPct val="130000"/>
              </a:lnSpc>
              <a:buNone/>
            </a:pPr>
            <a:endPar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spcAft>
                <a:spcPts val="1000"/>
              </a:spcAft>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En Javascript pour utiliser une variable, il faut d’abord la « déclarer » :</a:t>
            </a:r>
          </a:p>
          <a:p>
            <a:pPr marL="914400" lvl="1">
              <a:lnSpc>
                <a:spcPct val="130000"/>
              </a:lnSpc>
              <a:spcAft>
                <a:spcPts val="1000"/>
              </a:spcAft>
            </a:pPr>
            <a:r>
              <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trois mots clés possibles : </a:t>
            </a:r>
            <a:r>
              <a:rPr lang="fr-FR" sz="16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const</a:t>
            </a:r>
            <a:r>
              <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var (depuis l’origine de javascript) et </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let (depuis 2015)</a:t>
            </a:r>
            <a:endPar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indent="0">
              <a:lnSpc>
                <a:spcPct val="130000"/>
              </a:lnSpc>
              <a:spcAft>
                <a:spcPts val="1000"/>
              </a:spcAft>
              <a:buNone/>
            </a:pPr>
            <a:endParaRPr lang="fr-FR" sz="14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7" name="Image 6">
            <a:extLst>
              <a:ext uri="{FF2B5EF4-FFF2-40B4-BE49-F238E27FC236}">
                <a16:creationId xmlns:a16="http://schemas.microsoft.com/office/drawing/2014/main" id="{13896295-CA46-A6DF-2EFD-82582F60EADB}"/>
              </a:ext>
            </a:extLst>
          </p:cNvPr>
          <p:cNvPicPr>
            <a:picLocks noChangeAspect="1"/>
          </p:cNvPicPr>
          <p:nvPr/>
        </p:nvPicPr>
        <p:blipFill>
          <a:blip r:embed="rId2"/>
          <a:stretch>
            <a:fillRect/>
          </a:stretch>
        </p:blipFill>
        <p:spPr>
          <a:xfrm>
            <a:off x="351171" y="4296025"/>
            <a:ext cx="11706225" cy="1971675"/>
          </a:xfrm>
          <a:prstGeom prst="rect">
            <a:avLst/>
          </a:prstGeom>
        </p:spPr>
      </p:pic>
    </p:spTree>
    <p:extLst>
      <p:ext uri="{BB962C8B-B14F-4D97-AF65-F5344CB8AC3E}">
        <p14:creationId xmlns:p14="http://schemas.microsoft.com/office/powerpoint/2010/main" val="192293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Les variables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fontScale="92500" lnSpcReduction="20000"/>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Il existe quelques différences notables entre var et let : </a:t>
            </a:r>
          </a:p>
          <a:p>
            <a:pPr marL="914400" lvl="1">
              <a:lnSpc>
                <a:spcPct val="130000"/>
              </a:lnSpc>
            </a:pPr>
            <a:r>
              <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Une variable var peut être redéfinie, une variable avec let non.  </a:t>
            </a:r>
          </a:p>
          <a:p>
            <a:pPr marL="914400" lvl="1">
              <a:lnSpc>
                <a:spcPct val="130000"/>
              </a:lnSpc>
            </a:pPr>
            <a:r>
              <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Une variable let définie dans un bloc est accessible uniquement dans ce bloc, alors qu’une variable var sera accessible dans la suite du code.</a:t>
            </a:r>
          </a:p>
          <a:p>
            <a:pPr indent="0">
              <a:lnSpc>
                <a:spcPct val="130000"/>
              </a:lnSpc>
              <a:buNone/>
            </a:pPr>
            <a:endPar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Si vous avez besoin qu’une variable soit accessible partout dans votre code. Il suffit de la déclarer en dehors de toute fonction. On parle de « variable globale » à la différence des variables définies dans des fonctions qui seront des « variables locales » (uniquement accessible dans leur bloc)</a:t>
            </a: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Par défaut je vous recommande d’utiliser le mot clé var pour les variables globales et le mot clé let pour les variables locales, vous structurerez votre code plus clairement. </a:t>
            </a: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sz="1500" i="1" dirty="0">
                <a:solidFill>
                  <a:srgbClr val="5F5F5F"/>
                </a:solidFill>
                <a:effectLst/>
                <a:latin typeface="Verdana" panose="020B0604030504040204" pitchFamily="34" charset="0"/>
                <a:ea typeface="Verdana" panose="020B0604030504040204" pitchFamily="34" charset="0"/>
                <a:cs typeface="Tahoma" panose="020B0604030504040204" pitchFamily="34" charset="0"/>
                <a:hlinkClick r:id="rId2"/>
              </a:rPr>
              <a:t>En savoir plus sur la portée des variables</a:t>
            </a:r>
            <a:endParaRPr lang="fr-FR" sz="15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29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Les types de données</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6321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98164"/>
            <a:ext cx="10178322" cy="1492132"/>
          </a:xfrm>
        </p:spPr>
        <p:txBody>
          <a:bodyPr/>
          <a:lstStyle/>
          <a:p>
            <a:r>
              <a:rPr lang="fr-FR" dirty="0"/>
              <a:t>Les types classiques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Dans une variable vous pouvez différents types de données:</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Des données « basiques » : texte, nombre, booléens </a:t>
            </a:r>
          </a:p>
          <a:p>
            <a:pPr marL="914400" lvl="1">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lvl="1" indent="0">
              <a:lnSpc>
                <a:spcPct val="130000"/>
              </a:lnSpc>
              <a:buNone/>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308F670E-DEDB-533D-677C-E3E2D7037FBF}"/>
              </a:ext>
            </a:extLst>
          </p:cNvPr>
          <p:cNvPicPr>
            <a:picLocks noChangeAspect="1"/>
          </p:cNvPicPr>
          <p:nvPr/>
        </p:nvPicPr>
        <p:blipFill>
          <a:blip r:embed="rId2"/>
          <a:stretch>
            <a:fillRect/>
          </a:stretch>
        </p:blipFill>
        <p:spPr>
          <a:xfrm>
            <a:off x="427318" y="2779511"/>
            <a:ext cx="11827042" cy="1701040"/>
          </a:xfrm>
          <a:prstGeom prst="rect">
            <a:avLst/>
          </a:prstGeom>
        </p:spPr>
      </p:pic>
    </p:spTree>
    <p:extLst>
      <p:ext uri="{BB962C8B-B14F-4D97-AF65-F5344CB8AC3E}">
        <p14:creationId xmlns:p14="http://schemas.microsoft.com/office/powerpoint/2010/main" val="282422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98164"/>
            <a:ext cx="10178322" cy="1492132"/>
          </a:xfrm>
        </p:spPr>
        <p:txBody>
          <a:bodyPr/>
          <a:lstStyle/>
          <a:p>
            <a:r>
              <a:rPr lang="fr-FR" dirty="0"/>
              <a:t>Le type Objet</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55032"/>
            <a:ext cx="10178322" cy="5113421"/>
          </a:xfrm>
        </p:spPr>
        <p:txBody>
          <a:bodyPr>
            <a:normAutofit/>
          </a:bodyPr>
          <a:lstStyle/>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Des « Objets » : définis entre accolades</a:t>
            </a:r>
          </a:p>
          <a:p>
            <a:pPr marL="1371600" lvl="2">
              <a:lnSpc>
                <a:spcPct val="130000"/>
              </a:lnSpc>
            </a:pPr>
            <a:r>
              <a:rPr lang="fr-FR" i="1" dirty="0">
                <a:solidFill>
                  <a:srgbClr val="5F5F5F"/>
                </a:solidFill>
                <a:latin typeface="Verdana" panose="020B0604030504040204" pitchFamily="34" charset="0"/>
                <a:ea typeface="Verdana" panose="020B0604030504040204" pitchFamily="34" charset="0"/>
                <a:cs typeface="Tahoma" panose="020B0604030504040204" pitchFamily="34" charset="0"/>
              </a:rPr>
              <a:t>Ces « objets » sont l’équivalent des tableaux associatifs en PHP. Ce sont des variables dans lesquels sont stockées plusieurs données organisées par système de « clés / valeurs ». On dit qu’un objet à des propriétés et des valeurs associées.</a:t>
            </a:r>
          </a:p>
          <a:p>
            <a:pPr marL="914400" lvl="1">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7" name="Image 6">
            <a:extLst>
              <a:ext uri="{FF2B5EF4-FFF2-40B4-BE49-F238E27FC236}">
                <a16:creationId xmlns:a16="http://schemas.microsoft.com/office/drawing/2014/main" id="{3AE1248C-68CB-0A56-B74E-6B19F911CD34}"/>
              </a:ext>
            </a:extLst>
          </p:cNvPr>
          <p:cNvPicPr>
            <a:picLocks noChangeAspect="1"/>
          </p:cNvPicPr>
          <p:nvPr/>
        </p:nvPicPr>
        <p:blipFill>
          <a:blip r:embed="rId2"/>
          <a:stretch>
            <a:fillRect/>
          </a:stretch>
        </p:blipFill>
        <p:spPr>
          <a:xfrm>
            <a:off x="549943" y="2560691"/>
            <a:ext cx="11505699" cy="4297309"/>
          </a:xfrm>
          <a:prstGeom prst="rect">
            <a:avLst/>
          </a:prstGeom>
        </p:spPr>
      </p:pic>
    </p:spTree>
    <p:extLst>
      <p:ext uri="{BB962C8B-B14F-4D97-AF65-F5344CB8AC3E}">
        <p14:creationId xmlns:p14="http://schemas.microsoft.com/office/powerpoint/2010/main" val="341259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98164"/>
            <a:ext cx="10178322" cy="1492132"/>
          </a:xfrm>
        </p:spPr>
        <p:txBody>
          <a:bodyPr/>
          <a:lstStyle/>
          <a:p>
            <a:r>
              <a:rPr lang="fr-FR" dirty="0"/>
              <a:t>Fonctions pratiques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fontScale="92500" lnSpcReduction="10000"/>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Fonction pratiques associées aux objets :</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Il est possible d’ajouter une propriété à la volée : </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Obtenir la liste des clés d’un objet stocké dans une variable nommé « </a:t>
            </a:r>
            <a:r>
              <a:rPr lang="fr-FR" dirty="0" err="1">
                <a:latin typeface="Verdana" panose="020B0604030504040204" pitchFamily="34" charset="0"/>
                <a:ea typeface="Verdana" panose="020B0604030504040204" pitchFamily="34" charset="0"/>
                <a:cs typeface="Tahoma" panose="020B0604030504040204" pitchFamily="34" charset="0"/>
              </a:rPr>
              <a:t>monObjet</a:t>
            </a:r>
            <a:r>
              <a:rPr lang="fr-FR" dirty="0">
                <a:latin typeface="Verdana" panose="020B0604030504040204" pitchFamily="34" charset="0"/>
                <a:ea typeface="Verdana" panose="020B0604030504040204" pitchFamily="34" charset="0"/>
                <a:cs typeface="Tahoma" panose="020B0604030504040204" pitchFamily="34" charset="0"/>
              </a:rPr>
              <a:t> » sous forme de tableau : </a:t>
            </a:r>
          </a:p>
          <a:p>
            <a:pPr marL="1371600" lvl="2">
              <a:lnSpc>
                <a:spcPct val="130000"/>
              </a:lnSpc>
            </a:pPr>
            <a:r>
              <a:rPr lang="fr-FR" dirty="0" err="1">
                <a:latin typeface="Verdana" panose="020B0604030504040204" pitchFamily="34" charset="0"/>
                <a:ea typeface="Verdana" panose="020B0604030504040204" pitchFamily="34" charset="0"/>
                <a:cs typeface="Tahoma" panose="020B0604030504040204" pitchFamily="34" charset="0"/>
              </a:rPr>
              <a:t>Object.keys</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monObjet</a:t>
            </a:r>
            <a:r>
              <a:rPr lang="fr-FR" dirty="0">
                <a:latin typeface="Verdana" panose="020B0604030504040204" pitchFamily="34" charset="0"/>
                <a:ea typeface="Verdana" panose="020B0604030504040204" pitchFamily="34" charset="0"/>
                <a:cs typeface="Tahoma" panose="020B0604030504040204" pitchFamily="34" charset="0"/>
              </a:rPr>
              <a:t>);</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Obtenir un tableau pour pouvoir boucler sur toutes les clés / valeurs</a:t>
            </a:r>
          </a:p>
          <a:p>
            <a:pPr marL="1371600" lvl="2">
              <a:lnSpc>
                <a:spcPct val="130000"/>
              </a:lnSpc>
            </a:pPr>
            <a:r>
              <a:rPr lang="fr-FR" dirty="0" err="1">
                <a:latin typeface="Verdana" panose="020B0604030504040204" pitchFamily="34" charset="0"/>
                <a:ea typeface="Verdana" panose="020B0604030504040204" pitchFamily="34" charset="0"/>
                <a:cs typeface="Tahoma" panose="020B0604030504040204" pitchFamily="34" charset="0"/>
              </a:rPr>
              <a:t>Object.entries</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monObjet</a:t>
            </a:r>
            <a:r>
              <a:rPr lang="fr-FR" dirty="0">
                <a:latin typeface="Verdana" panose="020B0604030504040204" pitchFamily="34" charset="0"/>
                <a:ea typeface="Verdana" panose="020B0604030504040204" pitchFamily="34" charset="0"/>
                <a:cs typeface="Tahoma" panose="020B0604030504040204" pitchFamily="34" charset="0"/>
              </a:rPr>
              <a:t>)</a:t>
            </a:r>
          </a:p>
          <a:p>
            <a:pPr marL="1428750" lvl="2" indent="-285750">
              <a:lnSpc>
                <a:spcPct val="130000"/>
              </a:lnSpc>
              <a:buFont typeface="Symbol" panose="05050102010706020507" pitchFamily="18" charset="2"/>
              <a:buChar char="Þ"/>
            </a:pPr>
            <a:r>
              <a:rPr lang="fr-FR" dirty="0">
                <a:latin typeface="Verdana" panose="020B0604030504040204" pitchFamily="34" charset="0"/>
                <a:ea typeface="Verdana" panose="020B0604030504040204" pitchFamily="34" charset="0"/>
                <a:cs typeface="Tahoma" panose="020B0604030504040204" pitchFamily="34" charset="0"/>
              </a:rPr>
              <a:t>Permet de faire une boucle de ce type</a:t>
            </a:r>
          </a:p>
          <a:p>
            <a:pPr lvl="2"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a:t>
            </a:r>
          </a:p>
          <a:p>
            <a:pPr marL="1428750" lvl="2" indent="-285750">
              <a:lnSpc>
                <a:spcPct val="130000"/>
              </a:lnSpc>
              <a:buFont typeface="Symbol" panose="05050102010706020507" pitchFamily="18" charset="2"/>
              <a:buChar char="Þ"/>
            </a:pPr>
            <a:endParaRPr lang="fr-FR" dirty="0">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sz="1400" dirty="0">
                <a:latin typeface="Verdana" panose="020B0604030504040204" pitchFamily="34" charset="0"/>
                <a:ea typeface="Verdana" panose="020B0604030504040204" pitchFamily="34" charset="0"/>
                <a:cs typeface="Tahoma" panose="020B0604030504040204" pitchFamily="34" charset="0"/>
                <a:hlinkClick r:id="rId2"/>
              </a:rPr>
              <a:t>(Pour aller plus loin sur les objets JS</a:t>
            </a:r>
            <a:r>
              <a:rPr lang="fr-FR" sz="1400" dirty="0">
                <a:latin typeface="Verdana" panose="020B0604030504040204" pitchFamily="34" charset="0"/>
                <a:ea typeface="Verdana" panose="020B0604030504040204" pitchFamily="34" charset="0"/>
                <a:cs typeface="Tahoma" panose="020B0604030504040204" pitchFamily="34" charset="0"/>
              </a:rPr>
              <a:t>)</a:t>
            </a:r>
          </a:p>
        </p:txBody>
      </p:sp>
      <p:pic>
        <p:nvPicPr>
          <p:cNvPr id="6" name="Image 5">
            <a:extLst>
              <a:ext uri="{FF2B5EF4-FFF2-40B4-BE49-F238E27FC236}">
                <a16:creationId xmlns:a16="http://schemas.microsoft.com/office/drawing/2014/main" id="{A240E896-A3CB-9344-FA99-FBDE5A863517}"/>
              </a:ext>
            </a:extLst>
          </p:cNvPr>
          <p:cNvPicPr>
            <a:picLocks noChangeAspect="1"/>
          </p:cNvPicPr>
          <p:nvPr/>
        </p:nvPicPr>
        <p:blipFill>
          <a:blip r:embed="rId3"/>
          <a:stretch>
            <a:fillRect/>
          </a:stretch>
        </p:blipFill>
        <p:spPr>
          <a:xfrm>
            <a:off x="1957387" y="4591455"/>
            <a:ext cx="8277225" cy="952500"/>
          </a:xfrm>
          <a:prstGeom prst="rect">
            <a:avLst/>
          </a:prstGeom>
        </p:spPr>
      </p:pic>
      <p:pic>
        <p:nvPicPr>
          <p:cNvPr id="8" name="Image 7">
            <a:extLst>
              <a:ext uri="{FF2B5EF4-FFF2-40B4-BE49-F238E27FC236}">
                <a16:creationId xmlns:a16="http://schemas.microsoft.com/office/drawing/2014/main" id="{E7764AE4-BF05-E675-8B20-62088F147A75}"/>
              </a:ext>
            </a:extLst>
          </p:cNvPr>
          <p:cNvPicPr>
            <a:picLocks noChangeAspect="1"/>
          </p:cNvPicPr>
          <p:nvPr/>
        </p:nvPicPr>
        <p:blipFill>
          <a:blip r:embed="rId4"/>
          <a:stretch>
            <a:fillRect/>
          </a:stretch>
        </p:blipFill>
        <p:spPr>
          <a:xfrm>
            <a:off x="7717506" y="2067262"/>
            <a:ext cx="4326105" cy="398566"/>
          </a:xfrm>
          <a:prstGeom prst="rect">
            <a:avLst/>
          </a:prstGeom>
        </p:spPr>
      </p:pic>
    </p:spTree>
    <p:extLst>
      <p:ext uri="{BB962C8B-B14F-4D97-AF65-F5344CB8AC3E}">
        <p14:creationId xmlns:p14="http://schemas.microsoft.com/office/powerpoint/2010/main" val="290700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98164"/>
            <a:ext cx="10178322" cy="1492132"/>
          </a:xfrm>
        </p:spPr>
        <p:txBody>
          <a:bodyPr/>
          <a:lstStyle/>
          <a:p>
            <a:r>
              <a:rPr lang="fr-FR" dirty="0"/>
              <a:t>Les tableaux</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Des tableaux de données : définis entre crochets</a:t>
            </a:r>
          </a:p>
          <a:p>
            <a:pPr marL="914400" lvl="1">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6" name="Image 5">
            <a:extLst>
              <a:ext uri="{FF2B5EF4-FFF2-40B4-BE49-F238E27FC236}">
                <a16:creationId xmlns:a16="http://schemas.microsoft.com/office/drawing/2014/main" id="{852C2D4A-A449-6592-CE97-16CCA6C23EFC}"/>
              </a:ext>
            </a:extLst>
          </p:cNvPr>
          <p:cNvPicPr>
            <a:picLocks noChangeAspect="1"/>
          </p:cNvPicPr>
          <p:nvPr/>
        </p:nvPicPr>
        <p:blipFill>
          <a:blip r:embed="rId2"/>
          <a:stretch>
            <a:fillRect/>
          </a:stretch>
        </p:blipFill>
        <p:spPr>
          <a:xfrm>
            <a:off x="220579" y="2156382"/>
            <a:ext cx="11971421" cy="3278906"/>
          </a:xfrm>
          <a:prstGeom prst="rect">
            <a:avLst/>
          </a:prstGeom>
        </p:spPr>
      </p:pic>
    </p:spTree>
    <p:extLst>
      <p:ext uri="{BB962C8B-B14F-4D97-AF65-F5344CB8AC3E}">
        <p14:creationId xmlns:p14="http://schemas.microsoft.com/office/powerpoint/2010/main" val="1378060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98164"/>
            <a:ext cx="10178322" cy="1492132"/>
          </a:xfrm>
        </p:spPr>
        <p:txBody>
          <a:bodyPr/>
          <a:lstStyle/>
          <a:p>
            <a:r>
              <a:rPr lang="fr-FR" dirty="0"/>
              <a:t>Fonctions pratiques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lnSpcReduction="10000"/>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Fonction pratiques associées aux tableaux :</a:t>
            </a:r>
          </a:p>
          <a:p>
            <a:pPr marL="1371600" lvl="2">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En considérant un tableau stocké dans une variable « </a:t>
            </a:r>
            <a:r>
              <a:rPr lang="fr-FR" dirty="0" err="1">
                <a:latin typeface="Verdana" panose="020B0604030504040204" pitchFamily="34" charset="0"/>
                <a:ea typeface="Verdana" panose="020B0604030504040204" pitchFamily="34" charset="0"/>
                <a:cs typeface="Tahoma" panose="020B0604030504040204" pitchFamily="34" charset="0"/>
              </a:rPr>
              <a:t>monTableau</a:t>
            </a:r>
            <a:r>
              <a:rPr lang="fr-FR" dirty="0">
                <a:latin typeface="Verdana" panose="020B0604030504040204" pitchFamily="34" charset="0"/>
                <a:ea typeface="Verdana" panose="020B0604030504040204" pitchFamily="34" charset="0"/>
                <a:cs typeface="Tahoma" panose="020B0604030504040204" pitchFamily="34" charset="0"/>
              </a:rPr>
              <a:t> »</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Ajouter un élément : </a:t>
            </a:r>
          </a:p>
          <a:p>
            <a:pPr lvl="2" indent="0">
              <a:lnSpc>
                <a:spcPct val="130000"/>
              </a:lnSpc>
              <a:buNone/>
            </a:pPr>
            <a:r>
              <a:rPr lang="fr-FR" dirty="0" err="1">
                <a:latin typeface="Verdana" panose="020B0604030504040204" pitchFamily="34" charset="0"/>
                <a:ea typeface="Verdana" panose="020B0604030504040204" pitchFamily="34" charset="0"/>
                <a:cs typeface="Tahoma" panose="020B0604030504040204" pitchFamily="34" charset="0"/>
              </a:rPr>
              <a:t>monTableau.push</a:t>
            </a:r>
            <a:r>
              <a:rPr lang="fr-FR" dirty="0">
                <a:latin typeface="Verdana" panose="020B0604030504040204" pitchFamily="34" charset="0"/>
                <a:ea typeface="Verdana" panose="020B0604030504040204" pitchFamily="34" charset="0"/>
                <a:cs typeface="Tahoma" panose="020B0604030504040204" pitchFamily="34" charset="0"/>
              </a:rPr>
              <a:t>(‘nouvelle valeur’);</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Retrouver à quel index se trouve un élément : </a:t>
            </a:r>
          </a:p>
          <a:p>
            <a:pPr lvl="2"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let </a:t>
            </a:r>
            <a:r>
              <a:rPr lang="fr-FR" dirty="0" err="1">
                <a:latin typeface="Verdana" panose="020B0604030504040204" pitchFamily="34" charset="0"/>
                <a:ea typeface="Verdana" panose="020B0604030504040204" pitchFamily="34" charset="0"/>
                <a:cs typeface="Tahoma" panose="020B0604030504040204" pitchFamily="34" charset="0"/>
              </a:rPr>
              <a:t>indexExemple</a:t>
            </a:r>
            <a:r>
              <a:rPr lang="fr-FR" dirty="0">
                <a:latin typeface="Verdana" panose="020B0604030504040204" pitchFamily="34" charset="0"/>
                <a:ea typeface="Verdana" panose="020B0604030504040204" pitchFamily="34" charset="0"/>
                <a:cs typeface="Tahoma" panose="020B0604030504040204" pitchFamily="34" charset="0"/>
              </a:rPr>
              <a:t> = </a:t>
            </a:r>
            <a:r>
              <a:rPr lang="fr-FR" dirty="0" err="1">
                <a:latin typeface="Verdana" panose="020B0604030504040204" pitchFamily="34" charset="0"/>
                <a:ea typeface="Verdana" panose="020B0604030504040204" pitchFamily="34" charset="0"/>
                <a:cs typeface="Tahoma" panose="020B0604030504040204" pitchFamily="34" charset="0"/>
              </a:rPr>
              <a:t>monTableau.indexOf</a:t>
            </a:r>
            <a:r>
              <a:rPr lang="fr-FR" dirty="0">
                <a:latin typeface="Verdana" panose="020B0604030504040204" pitchFamily="34" charset="0"/>
                <a:ea typeface="Verdana" panose="020B0604030504040204" pitchFamily="34" charset="0"/>
                <a:cs typeface="Tahoma" panose="020B0604030504040204" pitchFamily="34" charset="0"/>
              </a:rPr>
              <a:t>(‘élément cherché’)</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Vérifier si un élément est présent dans le tableau : </a:t>
            </a:r>
          </a:p>
          <a:p>
            <a:pPr lvl="2"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If( </a:t>
            </a:r>
            <a:r>
              <a:rPr lang="fr-FR" dirty="0" err="1">
                <a:latin typeface="Verdana" panose="020B0604030504040204" pitchFamily="34" charset="0"/>
                <a:ea typeface="Verdana" panose="020B0604030504040204" pitchFamily="34" charset="0"/>
                <a:cs typeface="Tahoma" panose="020B0604030504040204" pitchFamily="34" charset="0"/>
              </a:rPr>
              <a:t>monTableau.indexOf</a:t>
            </a:r>
            <a:r>
              <a:rPr lang="fr-FR" dirty="0">
                <a:latin typeface="Verdana" panose="020B0604030504040204" pitchFamily="34" charset="0"/>
                <a:ea typeface="Verdana" panose="020B0604030504040204" pitchFamily="34" charset="0"/>
                <a:cs typeface="Tahoma" panose="020B0604030504040204" pitchFamily="34" charset="0"/>
              </a:rPr>
              <a:t>(‘élément cherché’) != -1 ){ // présent }</a:t>
            </a:r>
          </a:p>
          <a:p>
            <a:pPr lvl="2" indent="0">
              <a:lnSpc>
                <a:spcPct val="130000"/>
              </a:lnSpc>
              <a:buNone/>
            </a:pPr>
            <a:r>
              <a:rPr lang="fr-FR" dirty="0" err="1">
                <a:latin typeface="Verdana" panose="020B0604030504040204" pitchFamily="34" charset="0"/>
                <a:ea typeface="Verdana" panose="020B0604030504040204" pitchFamily="34" charset="0"/>
                <a:cs typeface="Tahoma" panose="020B0604030504040204" pitchFamily="34" charset="0"/>
              </a:rPr>
              <a:t>Else</a:t>
            </a:r>
            <a:r>
              <a:rPr lang="fr-FR" dirty="0">
                <a:latin typeface="Verdana" panose="020B0604030504040204" pitchFamily="34" charset="0"/>
                <a:ea typeface="Verdana" panose="020B0604030504040204" pitchFamily="34" charset="0"/>
                <a:cs typeface="Tahoma" panose="020B0604030504040204" pitchFamily="34" charset="0"/>
              </a:rPr>
              <a:t>{ // absent }</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Supprimer un élément </a:t>
            </a:r>
          </a:p>
          <a:p>
            <a:pPr lvl="2" indent="0">
              <a:lnSpc>
                <a:spcPct val="130000"/>
              </a:lnSpc>
              <a:buNone/>
            </a:pPr>
            <a:r>
              <a:rPr lang="fr-FR" dirty="0" err="1">
                <a:latin typeface="Verdana" panose="020B0604030504040204" pitchFamily="34" charset="0"/>
                <a:ea typeface="Verdana" panose="020B0604030504040204" pitchFamily="34" charset="0"/>
                <a:cs typeface="Tahoma" panose="020B0604030504040204" pitchFamily="34" charset="0"/>
              </a:rPr>
              <a:t>monTableau.splice</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indexExemple</a:t>
            </a:r>
            <a:r>
              <a:rPr lang="fr-FR" dirty="0">
                <a:latin typeface="Verdana" panose="020B0604030504040204" pitchFamily="34" charset="0"/>
                <a:ea typeface="Verdana" panose="020B0604030504040204" pitchFamily="34" charset="0"/>
                <a:cs typeface="Tahoma" panose="020B0604030504040204" pitchFamily="34" charset="0"/>
              </a:rPr>
              <a:t>, 1)</a:t>
            </a:r>
          </a:p>
          <a:p>
            <a:pPr lvl="2"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lvl="2"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marL="1371600" lvl="2">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3444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Les éléments du Dom</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fontScale="92500" lnSpcReduction="20000"/>
          </a:bodyPr>
          <a:lstStyle/>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Pour manipuler le DOM, le plus simple est de stocker ce qu’on souhaite manipuler dans des variables. Plusieurs fonctions existent pour récupérer un ou des éléments, si vous ne devez en retenir que deux je vous conseille celles-ci :</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var </a:t>
            </a:r>
            <a:r>
              <a:rPr lang="fr-FR" sz="1600" i="1" dirty="0" err="1">
                <a:solidFill>
                  <a:srgbClr val="5F5F5F"/>
                </a:solidFill>
                <a:latin typeface="Verdana" panose="020B0604030504040204" pitchFamily="34" charset="0"/>
                <a:ea typeface="Verdana" panose="020B0604030504040204" pitchFamily="34" charset="0"/>
                <a:cs typeface="Tahoma" panose="020B0604030504040204" pitchFamily="34" charset="0"/>
              </a:rPr>
              <a:t>unElement</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 = </a:t>
            </a:r>
            <a:r>
              <a:rPr lang="fr-FR" sz="1600" i="1" dirty="0" err="1">
                <a:solidFill>
                  <a:srgbClr val="5F5F5F"/>
                </a:solidFill>
                <a:latin typeface="Verdana" panose="020B0604030504040204" pitchFamily="34" charset="0"/>
                <a:ea typeface="Verdana" panose="020B0604030504040204" pitchFamily="34" charset="0"/>
                <a:cs typeface="Tahoma" panose="020B0604030504040204" pitchFamily="34" charset="0"/>
              </a:rPr>
              <a:t>document.getElementById</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r>
              <a:rPr lang="fr-FR" sz="1600" i="1" dirty="0" err="1">
                <a:solidFill>
                  <a:srgbClr val="5F5F5F"/>
                </a:solidFill>
                <a:latin typeface="Verdana" panose="020B0604030504040204" pitchFamily="34" charset="0"/>
                <a:ea typeface="Verdana" panose="020B0604030504040204" pitchFamily="34" charset="0"/>
                <a:cs typeface="Tahoma" panose="020B0604030504040204" pitchFamily="34" charset="0"/>
              </a:rPr>
              <a:t>id_de_lelement_a_stocker</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p>
          <a:p>
            <a:pPr marL="1371600" lvl="2">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=&gt; permet de récupérer un élément du DOM via son id</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var </a:t>
            </a:r>
            <a:r>
              <a:rPr lang="fr-FR" sz="1600" i="1" dirty="0" err="1">
                <a:solidFill>
                  <a:srgbClr val="5F5F5F"/>
                </a:solidFill>
                <a:latin typeface="Verdana" panose="020B0604030504040204" pitchFamily="34" charset="0"/>
                <a:ea typeface="Verdana" panose="020B0604030504040204" pitchFamily="34" charset="0"/>
                <a:cs typeface="Tahoma" panose="020B0604030504040204" pitchFamily="34" charset="0"/>
              </a:rPr>
              <a:t>listeDelements</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 = </a:t>
            </a:r>
            <a:r>
              <a:rPr lang="fr-FR" sz="1600" i="1" dirty="0" err="1">
                <a:solidFill>
                  <a:srgbClr val="5F5F5F"/>
                </a:solidFill>
                <a:latin typeface="Verdana" panose="020B0604030504040204" pitchFamily="34" charset="0"/>
                <a:ea typeface="Verdana" panose="020B0604030504040204" pitchFamily="34" charset="0"/>
                <a:cs typeface="Tahoma" panose="020B0604030504040204" pitchFamily="34" charset="0"/>
              </a:rPr>
              <a:t>document.querySelectorAll</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(‘.class-des-éléments’)</a:t>
            </a:r>
          </a:p>
          <a:p>
            <a:pPr marL="1371600" lvl="2">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=&gt; permet de récupérer une liste des éléments du DOM ayant la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query</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nommé comme en CSS </a:t>
            </a: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il est possible de faire des recherches fines comme en CSS par exemple : « </a:t>
            </a:r>
            <a:r>
              <a:rPr lang="fr-FR" sz="1200" i="1" dirty="0" err="1">
                <a:solidFill>
                  <a:srgbClr val="5F5F5F"/>
                </a:solidFill>
                <a:latin typeface="Verdana" panose="020B0604030504040204" pitchFamily="34" charset="0"/>
                <a:ea typeface="Verdana" panose="020B0604030504040204" pitchFamily="34" charset="0"/>
                <a:cs typeface="Tahoma" panose="020B0604030504040204" pitchFamily="34" charset="0"/>
              </a:rPr>
              <a:t>div.highlighted</a:t>
            </a: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&gt; p»)	</a:t>
            </a:r>
          </a:p>
          <a:p>
            <a:pPr marL="1371600" lvl="2">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La liste retourné sera du type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NodeList</a:t>
            </a:r>
            <a:endPar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lvl="3" indent="0">
              <a:lnSpc>
                <a:spcPct val="130000"/>
              </a:lnSpc>
              <a:buNone/>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hlinkClick r:id="rId2"/>
              </a:rPr>
              <a:t>Plus de détails ici</a:t>
            </a: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Une fois stocker dans une variable vous pourrez avoir accès </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toutes les propriétés et fonction de l’éléments. Pour voir la liste de tout ce à quoi vous avez accès, affichez l’élément dans un console.log(</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unElement</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4831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7B00C7-D52F-A71E-7D01-256F1A44D3B3}"/>
              </a:ext>
            </a:extLst>
          </p:cNvPr>
          <p:cNvSpPr>
            <a:spLocks noGrp="1"/>
          </p:cNvSpPr>
          <p:nvPr>
            <p:ph type="title"/>
          </p:nvPr>
        </p:nvSpPr>
        <p:spPr>
          <a:xfrm>
            <a:off x="2895600" y="382385"/>
            <a:ext cx="8534399" cy="808741"/>
          </a:xfrm>
        </p:spPr>
        <p:txBody>
          <a:bodyPr anchor="b">
            <a:normAutofit/>
          </a:bodyPr>
          <a:lstStyle/>
          <a:p>
            <a:pPr algn="ctr"/>
            <a:r>
              <a:rPr lang="fr-FR" sz="4400" dirty="0"/>
              <a:t>Plan</a:t>
            </a:r>
          </a:p>
        </p:txBody>
      </p:sp>
      <p:sp>
        <p:nvSpPr>
          <p:cNvPr id="19"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20"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Espace réservé du contenu 2">
            <a:extLst>
              <a:ext uri="{FF2B5EF4-FFF2-40B4-BE49-F238E27FC236}">
                <a16:creationId xmlns:a16="http://schemas.microsoft.com/office/drawing/2014/main" id="{CF7454DE-FBD6-C708-EC5C-566B54C20376}"/>
              </a:ext>
            </a:extLst>
          </p:cNvPr>
          <p:cNvSpPr>
            <a:spLocks noGrp="1"/>
          </p:cNvSpPr>
          <p:nvPr>
            <p:ph idx="1"/>
          </p:nvPr>
        </p:nvSpPr>
        <p:spPr>
          <a:xfrm>
            <a:off x="2895600" y="1371600"/>
            <a:ext cx="8534400" cy="4592215"/>
          </a:xfrm>
        </p:spPr>
        <p:txBody>
          <a:bodyPr>
            <a:normAutofit fontScale="85000" lnSpcReduction="20000"/>
          </a:bodyPr>
          <a:lstStyle/>
          <a:p>
            <a:pPr marL="457200" indent="-457200">
              <a:buAutoNum type="arabicPeriod"/>
            </a:pPr>
            <a:r>
              <a:rPr lang="fr-FR" dirty="0"/>
              <a:t>Vocabulaire : DOM et Javascript</a:t>
            </a:r>
          </a:p>
          <a:p>
            <a:pPr marL="457200" indent="-457200">
              <a:buAutoNum type="arabicPeriod"/>
            </a:pPr>
            <a:r>
              <a:rPr lang="fr-FR" dirty="0"/>
              <a:t>Les variables</a:t>
            </a:r>
          </a:p>
          <a:p>
            <a:pPr marL="457200" indent="-457200">
              <a:buAutoNum type="arabicPeriod"/>
            </a:pPr>
            <a:r>
              <a:rPr lang="fr-FR" dirty="0"/>
              <a:t>Les types de données</a:t>
            </a:r>
          </a:p>
          <a:p>
            <a:pPr marL="457200" indent="-457200">
              <a:buAutoNum type="arabicPeriod"/>
            </a:pPr>
            <a:r>
              <a:rPr lang="fr-FR" dirty="0"/>
              <a:t>Les opérateurs</a:t>
            </a:r>
          </a:p>
          <a:p>
            <a:pPr marL="457200" indent="-457200">
              <a:buAutoNum type="arabicPeriod"/>
            </a:pPr>
            <a:r>
              <a:rPr lang="fr-FR" dirty="0"/>
              <a:t>Les conditions</a:t>
            </a:r>
          </a:p>
          <a:p>
            <a:pPr marL="457200" indent="-457200">
              <a:buAutoNum type="arabicPeriod"/>
            </a:pPr>
            <a:r>
              <a:rPr lang="fr-FR" dirty="0"/>
              <a:t>Les boucles</a:t>
            </a:r>
          </a:p>
          <a:p>
            <a:pPr marL="457200" indent="-457200">
              <a:buAutoNum type="arabicPeriod"/>
            </a:pPr>
            <a:r>
              <a:rPr lang="fr-FR" dirty="0"/>
              <a:t>Les fonctions</a:t>
            </a:r>
          </a:p>
          <a:p>
            <a:pPr marL="457200" indent="-457200">
              <a:buAutoNum type="arabicPeriod"/>
            </a:pPr>
            <a:r>
              <a:rPr lang="fr-FR" dirty="0"/>
              <a:t>Manipuler le DOM</a:t>
            </a:r>
          </a:p>
          <a:p>
            <a:pPr marL="914400" lvl="1" indent="-457200">
              <a:buFont typeface="Gill Sans MT" panose="020B0502020104020203" pitchFamily="34" charset="0"/>
              <a:buAutoNum type="arabicPeriod"/>
            </a:pPr>
            <a:r>
              <a:rPr lang="fr-FR" dirty="0"/>
              <a:t>Modifier le contenu d’un élément</a:t>
            </a:r>
          </a:p>
          <a:p>
            <a:pPr marL="914400" lvl="1" indent="-457200">
              <a:buAutoNum type="arabicPeriod"/>
            </a:pPr>
            <a:r>
              <a:rPr lang="fr-FR" dirty="0"/>
              <a:t>Créer une animation</a:t>
            </a:r>
          </a:p>
          <a:p>
            <a:pPr marL="1371600" lvl="2" indent="-457200">
              <a:buFont typeface="Arial" panose="020B0604020202020204" pitchFamily="34" charset="0"/>
              <a:buAutoNum type="arabicPeriod"/>
            </a:pPr>
            <a:r>
              <a:rPr lang="fr-FR" dirty="0"/>
              <a:t>Écouter un évènement</a:t>
            </a:r>
          </a:p>
          <a:p>
            <a:pPr marL="1371600" lvl="2" indent="-457200">
              <a:buAutoNum type="arabicPeriod"/>
            </a:pPr>
            <a:r>
              <a:rPr lang="fr-FR" dirty="0"/>
              <a:t>Modifier la / les classes d’un élément</a:t>
            </a:r>
          </a:p>
          <a:p>
            <a:pPr marL="914400" lvl="1" indent="-457200">
              <a:buAutoNum type="arabicPeriod"/>
            </a:pPr>
            <a:r>
              <a:rPr lang="fr-FR" dirty="0"/>
              <a:t>Récupérer la valeur saisie dans un input</a:t>
            </a:r>
          </a:p>
          <a:p>
            <a:pPr marL="914400" lvl="1" indent="-457200">
              <a:buFont typeface="Gill Sans MT" panose="020B0502020104020203" pitchFamily="34" charset="0"/>
              <a:buAutoNum type="arabicPeriod"/>
            </a:pPr>
            <a:r>
              <a:rPr lang="fr-FR" dirty="0"/>
              <a:t>Ajouter un élément</a:t>
            </a:r>
          </a:p>
          <a:p>
            <a:pPr marL="914400" lvl="1" indent="-457200">
              <a:buAutoNum type="arabicPeriod"/>
            </a:pPr>
            <a:endParaRPr lang="fr-FR" dirty="0"/>
          </a:p>
          <a:p>
            <a:pPr marL="914400" lvl="1" indent="-457200">
              <a:buAutoNum type="arabicPeriod"/>
            </a:pPr>
            <a:endParaRPr lang="fr-FR" dirty="0"/>
          </a:p>
        </p:txBody>
      </p:sp>
    </p:spTree>
    <p:extLst>
      <p:ext uri="{BB962C8B-B14F-4D97-AF65-F5344CB8AC3E}">
        <p14:creationId xmlns:p14="http://schemas.microsoft.com/office/powerpoint/2010/main" val="195431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Les éléments du Dom</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lnSpcReduction="10000"/>
          </a:bodyPr>
          <a:lstStyle/>
          <a:p>
            <a:pPr indent="0">
              <a:lnSpc>
                <a:spcPct val="130000"/>
              </a:lnSpc>
              <a:buNone/>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Les propriétés </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à connaître :	</a:t>
            </a:r>
          </a:p>
          <a:p>
            <a:pPr indent="0">
              <a:lnSpc>
                <a:spcPct val="130000"/>
              </a:lnSpc>
              <a:buNone/>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var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unElement</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document.getElementById</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id_de_lelement_a_stocker</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p>
          <a:p>
            <a:pPr marL="514350" indent="-285750">
              <a:lnSpc>
                <a:spcPct val="130000"/>
              </a:lnSpc>
            </a:pP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children</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 Vous donnera accès à la liste des éléments enfants de votre élément au format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HTMLCollection</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a:t>
            </a:r>
          </a:p>
          <a:p>
            <a:pPr marL="971550" lvl="1" indent="-285750">
              <a:lnSpc>
                <a:spcPct val="130000"/>
              </a:lnSpc>
            </a:pPr>
            <a:r>
              <a:rPr lang="fr-FR" sz="11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Nous verrons plus loin les sub</a:t>
            </a:r>
            <a:r>
              <a:rPr lang="fr-FR" sz="1100" i="1" dirty="0">
                <a:solidFill>
                  <a:srgbClr val="5F5F5F"/>
                </a:solidFill>
                <a:latin typeface="Verdana" panose="020B0604030504040204" pitchFamily="34" charset="0"/>
                <a:ea typeface="Verdana" panose="020B0604030504040204" pitchFamily="34" charset="0"/>
                <a:cs typeface="Tahoma" panose="020B0604030504040204" pitchFamily="34" charset="0"/>
              </a:rPr>
              <a:t>tilités entre </a:t>
            </a:r>
            <a:r>
              <a:rPr lang="fr-FR" sz="1100" i="1" dirty="0" err="1">
                <a:solidFill>
                  <a:srgbClr val="5F5F5F"/>
                </a:solidFill>
                <a:latin typeface="Verdana" panose="020B0604030504040204" pitchFamily="34" charset="0"/>
                <a:ea typeface="Verdana" panose="020B0604030504040204" pitchFamily="34" charset="0"/>
                <a:cs typeface="Tahoma" panose="020B0604030504040204" pitchFamily="34" charset="0"/>
              </a:rPr>
              <a:t>HTMLCollection</a:t>
            </a:r>
            <a:r>
              <a:rPr lang="fr-FR" sz="1100" i="1" dirty="0">
                <a:solidFill>
                  <a:srgbClr val="5F5F5F"/>
                </a:solidFill>
                <a:latin typeface="Verdana" panose="020B0604030504040204" pitchFamily="34" charset="0"/>
                <a:ea typeface="Verdana" panose="020B0604030504040204" pitchFamily="34" charset="0"/>
                <a:cs typeface="Tahoma" panose="020B0604030504040204" pitchFamily="34" charset="0"/>
              </a:rPr>
              <a:t> et </a:t>
            </a:r>
            <a:r>
              <a:rPr lang="fr-FR" sz="1100" i="1" dirty="0" err="1">
                <a:solidFill>
                  <a:srgbClr val="5F5F5F"/>
                </a:solidFill>
                <a:latin typeface="Verdana" panose="020B0604030504040204" pitchFamily="34" charset="0"/>
                <a:ea typeface="Verdana" panose="020B0604030504040204" pitchFamily="34" charset="0"/>
                <a:cs typeface="Tahoma" panose="020B0604030504040204" pitchFamily="34" charset="0"/>
              </a:rPr>
              <a:t>NodeList</a:t>
            </a:r>
            <a:r>
              <a:rPr lang="fr-FR" sz="1100" i="1" dirty="0">
                <a:solidFill>
                  <a:srgbClr val="5F5F5F"/>
                </a:solidFill>
                <a:latin typeface="Verdana" panose="020B0604030504040204" pitchFamily="34" charset="0"/>
                <a:ea typeface="Verdana" panose="020B0604030504040204" pitchFamily="34" charset="0"/>
                <a:cs typeface="Tahoma" panose="020B0604030504040204" pitchFamily="34" charset="0"/>
              </a:rPr>
              <a:t> à connaître.</a:t>
            </a:r>
          </a:p>
          <a:p>
            <a:pPr marL="514350" indent="-285750">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parent : Vous donnera accès à l’élément parent de l’élément stocké et à toute ses propriétés.</a:t>
            </a:r>
          </a:p>
          <a:p>
            <a:pPr marL="514350" indent="-285750">
              <a:lnSpc>
                <a:spcPct val="130000"/>
              </a:lnSpc>
            </a:pP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scrollHeight</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scrollWidth</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 Vous donnera la valeur en pixel de la hauteur / la largeur intrinsèque de l’élément, même s’il est caché par le CSS</a:t>
            </a:r>
          </a:p>
          <a:p>
            <a:pPr marL="514350" indent="-285750">
              <a:lnSpc>
                <a:spcPct val="130000"/>
              </a:lnSpc>
            </a:pP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innerText</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 Vous donnera accès au texte visible par l’utilisateur. Si un élément est caché par le CSS, il ne sera pas retourné dans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innterText</a:t>
            </a:r>
            <a:endPar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514350" indent="-285750">
              <a:lnSpc>
                <a:spcPct val="130000"/>
              </a:lnSpc>
            </a:pP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textContent</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 Récupère l’ensemble des contenus texte de l’élément, y compris ceux cachés par le CSS</a:t>
            </a:r>
          </a:p>
          <a:p>
            <a:pPr marL="514350" indent="-285750">
              <a:lnSpc>
                <a:spcPct val="130000"/>
              </a:lnSpc>
            </a:pP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innerHTML</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 Vous donnera accès au contenu HTML à l’intérieur de cet élément</a:t>
            </a:r>
            <a:endPar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514350" indent="-285750">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value : Si l’élément est un input,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unElement.value</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vous donnera accès à la valeur saisie à l’intérieur de l’input par le visiteur de la page.</a:t>
            </a:r>
          </a:p>
          <a:p>
            <a:pPr marL="971550" lvl="1" indent="-285750">
              <a:lnSpc>
                <a:spcPct val="130000"/>
              </a:lnSpc>
            </a:pPr>
            <a:r>
              <a:rPr lang="fr-FR" sz="1200" i="1" dirty="0" err="1">
                <a:solidFill>
                  <a:srgbClr val="5F5F5F"/>
                </a:solidFill>
                <a:latin typeface="Verdana" panose="020B0604030504040204" pitchFamily="34" charset="0"/>
                <a:ea typeface="Verdana" panose="020B0604030504040204" pitchFamily="34" charset="0"/>
                <a:cs typeface="Tahoma" panose="020B0604030504040204" pitchFamily="34" charset="0"/>
              </a:rPr>
              <a:t>innerText</a:t>
            </a: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a:t>
            </a:r>
            <a:r>
              <a:rPr lang="fr-FR" sz="1200" i="1" dirty="0" err="1">
                <a:solidFill>
                  <a:srgbClr val="5F5F5F"/>
                </a:solidFill>
                <a:latin typeface="Verdana" panose="020B0604030504040204" pitchFamily="34" charset="0"/>
                <a:ea typeface="Verdana" panose="020B0604030504040204" pitchFamily="34" charset="0"/>
                <a:cs typeface="Tahoma" panose="020B0604030504040204" pitchFamily="34" charset="0"/>
              </a:rPr>
              <a:t>textContent</a:t>
            </a: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a:t>
            </a:r>
            <a:r>
              <a:rPr lang="fr-FR" sz="1200" i="1" dirty="0" err="1">
                <a:solidFill>
                  <a:srgbClr val="5F5F5F"/>
                </a:solidFill>
                <a:latin typeface="Verdana" panose="020B0604030504040204" pitchFamily="34" charset="0"/>
                <a:ea typeface="Verdana" panose="020B0604030504040204" pitchFamily="34" charset="0"/>
                <a:cs typeface="Tahoma" panose="020B0604030504040204" pitchFamily="34" charset="0"/>
              </a:rPr>
              <a:t>innerHTML</a:t>
            </a: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et value sont </a:t>
            </a:r>
            <a:r>
              <a:rPr lang="fr-FR" sz="1200" i="1" dirty="0" err="1">
                <a:solidFill>
                  <a:srgbClr val="5F5F5F"/>
                </a:solidFill>
                <a:latin typeface="Verdana" panose="020B0604030504040204" pitchFamily="34" charset="0"/>
                <a:ea typeface="Verdana" panose="020B0604030504040204" pitchFamily="34" charset="0"/>
                <a:cs typeface="Tahoma" panose="020B0604030504040204" pitchFamily="34" charset="0"/>
              </a:rPr>
              <a:t>modifables</a:t>
            </a: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directement en Javascript en faisant = ‘</a:t>
            </a:r>
            <a:r>
              <a:rPr lang="fr-FR" sz="1200" i="1" dirty="0" err="1">
                <a:solidFill>
                  <a:srgbClr val="5F5F5F"/>
                </a:solidFill>
                <a:latin typeface="Verdana" panose="020B0604030504040204" pitchFamily="34" charset="0"/>
                <a:ea typeface="Verdana" panose="020B0604030504040204" pitchFamily="34" charset="0"/>
                <a:cs typeface="Tahoma" panose="020B0604030504040204" pitchFamily="34" charset="0"/>
              </a:rPr>
              <a:t>valeurVoulue</a:t>
            </a: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4791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Les opérateurs</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75547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98164"/>
            <a:ext cx="10178322" cy="1492132"/>
          </a:xfrm>
        </p:spPr>
        <p:txBody>
          <a:bodyPr/>
          <a:lstStyle/>
          <a:p>
            <a:r>
              <a:rPr lang="fr-FR" dirty="0"/>
              <a:t>À partir de nombres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lvl="2" indent="0">
              <a:lnSpc>
                <a:spcPct val="130000"/>
              </a:lnSpc>
              <a:buNone/>
            </a:pPr>
            <a:endParaRPr lang="fr-FR" dirty="0"/>
          </a:p>
          <a:p>
            <a:pPr lvl="2"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marL="1371600" lvl="2">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04D9143D-8A91-C76B-5BC1-47CA87D67E0D}"/>
              </a:ext>
            </a:extLst>
          </p:cNvPr>
          <p:cNvPicPr>
            <a:picLocks noChangeAspect="1"/>
          </p:cNvPicPr>
          <p:nvPr/>
        </p:nvPicPr>
        <p:blipFill>
          <a:blip r:embed="rId2"/>
          <a:stretch>
            <a:fillRect/>
          </a:stretch>
        </p:blipFill>
        <p:spPr>
          <a:xfrm>
            <a:off x="266173" y="2126080"/>
            <a:ext cx="11750660" cy="2566236"/>
          </a:xfrm>
          <a:prstGeom prst="rect">
            <a:avLst/>
          </a:prstGeom>
        </p:spPr>
      </p:pic>
    </p:spTree>
    <p:extLst>
      <p:ext uri="{BB962C8B-B14F-4D97-AF65-F5344CB8AC3E}">
        <p14:creationId xmlns:p14="http://schemas.microsoft.com/office/powerpoint/2010/main" val="128197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98164"/>
            <a:ext cx="10178322" cy="1492132"/>
          </a:xfrm>
        </p:spPr>
        <p:txBody>
          <a:bodyPr/>
          <a:lstStyle/>
          <a:p>
            <a:r>
              <a:rPr lang="fr-FR" dirty="0"/>
              <a:t>À partir de chaines de caractères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lvl="2" indent="0">
              <a:lnSpc>
                <a:spcPct val="130000"/>
              </a:lnSpc>
              <a:buNone/>
            </a:pPr>
            <a:endParaRPr lang="fr-FR" dirty="0"/>
          </a:p>
          <a:p>
            <a:pPr lvl="2"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marL="1371600" lvl="2">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6" name="Image 5">
            <a:extLst>
              <a:ext uri="{FF2B5EF4-FFF2-40B4-BE49-F238E27FC236}">
                <a16:creationId xmlns:a16="http://schemas.microsoft.com/office/drawing/2014/main" id="{58F5146C-3ABE-8DA1-86F9-E6C3B444E405}"/>
              </a:ext>
            </a:extLst>
          </p:cNvPr>
          <p:cNvPicPr>
            <a:picLocks noChangeAspect="1"/>
          </p:cNvPicPr>
          <p:nvPr/>
        </p:nvPicPr>
        <p:blipFill>
          <a:blip r:embed="rId2"/>
          <a:stretch>
            <a:fillRect/>
          </a:stretch>
        </p:blipFill>
        <p:spPr>
          <a:xfrm>
            <a:off x="224590" y="2034524"/>
            <a:ext cx="11867147" cy="2269624"/>
          </a:xfrm>
          <a:prstGeom prst="rect">
            <a:avLst/>
          </a:prstGeom>
        </p:spPr>
      </p:pic>
    </p:spTree>
    <p:extLst>
      <p:ext uri="{BB962C8B-B14F-4D97-AF65-F5344CB8AC3E}">
        <p14:creationId xmlns:p14="http://schemas.microsoft.com/office/powerpoint/2010/main" val="3003029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Les conditions</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92801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Cas d’utilisations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54430"/>
            <a:ext cx="10464072" cy="5114023"/>
          </a:xfrm>
        </p:spPr>
        <p:txBody>
          <a:bodyPr>
            <a:normAutofit fontScale="92500"/>
          </a:bodyPr>
          <a:lstStyle/>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Pour le bon déroulement de vos scripts / de vos algorithmes, vous allez souvent avoir besoin de tester les conditions sur la valeur d’une ou plusieurs variable. En fonction si une condition est vraie ou fausse, vous allez programmer une série d’actions différentes.</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Il est important d’anticiper tous les cas d’utilisations possibles de l’outil que vous développez et de coder tous les scénarios possibles.</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Pour rédiger une condition il est nécessaire de connaître les opérateurs de comparaisons. </a:t>
            </a:r>
          </a:p>
          <a:p>
            <a:pPr marL="914400" lvl="1">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Pour tester si une valeur est supérieur à une autre on utilisera &gt;</a:t>
            </a:r>
          </a:p>
          <a:p>
            <a:pPr marL="914400" lvl="1">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Pour tester si une valeur est supérieur ou égale à une autre on utilisera &gt;=</a:t>
            </a:r>
          </a:p>
          <a:p>
            <a:pPr marL="914400" lvl="1">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Pour tester si une valeur est inférieur à une autre on utilisera &lt; </a:t>
            </a:r>
          </a:p>
          <a:p>
            <a:pPr marL="914400" lvl="1">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Pour tester si une valeur est inférieur ou égale à une autre on utilisera &lt;=</a:t>
            </a:r>
          </a:p>
          <a:p>
            <a:pPr marL="914400" lvl="1">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Pour tester si une valeur est égale à une autre on utilisera == </a:t>
            </a:r>
          </a:p>
          <a:p>
            <a:pPr marL="1371600" lvl="2">
              <a:lnSpc>
                <a:spcPct val="130000"/>
              </a:lnSpc>
            </a:pP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‘12’ == 12 retournera vraie </a:t>
            </a:r>
          </a:p>
          <a:p>
            <a:pPr marL="914400" lvl="1">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Pour tester si une valeur est égale à une autre et que son type est identique on utilisera ===</a:t>
            </a:r>
          </a:p>
          <a:p>
            <a:pPr marL="1371600" lvl="2">
              <a:lnSpc>
                <a:spcPct val="130000"/>
              </a:lnSpc>
            </a:pPr>
            <a:r>
              <a:rPr lang="fr-FR" sz="1200" i="1" dirty="0">
                <a:solidFill>
                  <a:srgbClr val="5F5F5F"/>
                </a:solidFill>
                <a:latin typeface="Verdana" panose="020B0604030504040204" pitchFamily="34" charset="0"/>
                <a:ea typeface="Verdana" panose="020B0604030504040204" pitchFamily="34" charset="0"/>
                <a:cs typeface="Tahoma" panose="020B0604030504040204" pitchFamily="34" charset="0"/>
              </a:rPr>
              <a:t> ‘12’ === 12 retournera faux</a:t>
            </a: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665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 if / </a:t>
            </a:r>
            <a:r>
              <a:rPr lang="fr-FR" dirty="0" err="1"/>
              <a:t>else</a:t>
            </a:r>
            <a:r>
              <a:rPr lang="fr-FR" dirty="0"/>
              <a:t> if / </a:t>
            </a:r>
            <a:r>
              <a:rPr lang="fr-FR" dirty="0" err="1"/>
              <a:t>else</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La structure </a:t>
            </a: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if(condition){</a:t>
            </a: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 Actions</a:t>
            </a: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else</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if(autre condition){</a:t>
            </a: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 Autres actions</a:t>
            </a: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else</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 Encore autres actions</a:t>
            </a: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sz="1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Permet de définir des actions en fonction d’une ou plusieurs conditions. L’ordre des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else</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if est important car une fois la condition vraie, les autres ne seront pas testée.</a:t>
            </a:r>
          </a:p>
        </p:txBody>
      </p:sp>
    </p:spTree>
    <p:extLst>
      <p:ext uri="{BB962C8B-B14F-4D97-AF65-F5344CB8AC3E}">
        <p14:creationId xmlns:p14="http://schemas.microsoft.com/office/powerpoint/2010/main" val="2125754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 if / </a:t>
            </a:r>
            <a:r>
              <a:rPr lang="fr-FR" dirty="0" err="1"/>
              <a:t>else</a:t>
            </a:r>
            <a:r>
              <a:rPr lang="fr-FR" dirty="0"/>
              <a:t> if / </a:t>
            </a:r>
            <a:r>
              <a:rPr lang="fr-FR" dirty="0" err="1"/>
              <a:t>else</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Il est possible de combiner les conditions dans une structure if /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else</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if /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else</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On utilisera les opérateurs logiques &amp;&amp; (comprenez ET) et || (comprenez OU) (Alt Gr + 6 sur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window</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et sur mac aussi )</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Deux conditions combinées par un &amp;&amp; doivent être vraie toutes les deux pour que la condition globale soit vraie,</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Deux conditions combinées par un || est vraie si l’une au moins des conditions est vraie.</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Il est possible de créer des conditions complexes impliquant des ET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et</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des OU, dans ces cas là l’utilisation de parenthèses sera importante.</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Pour aller plus loin : </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hlinkClick r:id="rId2"/>
              </a:rPr>
              <a:t>https://fr.wikipedia.org/wiki/Table_de_v%C3%A9rit%C3%A9</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749443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 if / </a:t>
            </a:r>
            <a:r>
              <a:rPr lang="fr-FR" dirty="0" err="1"/>
              <a:t>else</a:t>
            </a:r>
            <a:r>
              <a:rPr lang="fr-FR" dirty="0"/>
              <a:t> if / </a:t>
            </a:r>
            <a:r>
              <a:rPr lang="fr-FR" dirty="0" err="1"/>
              <a:t>else</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Exemple d’utilisation :</a:t>
            </a: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p:txBody>
      </p:sp>
      <p:pic>
        <p:nvPicPr>
          <p:cNvPr id="7" name="Image 6">
            <a:extLst>
              <a:ext uri="{FF2B5EF4-FFF2-40B4-BE49-F238E27FC236}">
                <a16:creationId xmlns:a16="http://schemas.microsoft.com/office/drawing/2014/main" id="{74202365-A80E-36AA-93F9-C4D3AB236497}"/>
              </a:ext>
            </a:extLst>
          </p:cNvPr>
          <p:cNvPicPr>
            <a:picLocks noChangeAspect="1"/>
          </p:cNvPicPr>
          <p:nvPr/>
        </p:nvPicPr>
        <p:blipFill>
          <a:blip r:embed="rId2"/>
          <a:stretch>
            <a:fillRect/>
          </a:stretch>
        </p:blipFill>
        <p:spPr>
          <a:xfrm>
            <a:off x="2305050" y="2094357"/>
            <a:ext cx="7581900" cy="4400550"/>
          </a:xfrm>
          <a:prstGeom prst="rect">
            <a:avLst/>
          </a:prstGeom>
        </p:spPr>
      </p:pic>
    </p:spTree>
    <p:extLst>
      <p:ext uri="{BB962C8B-B14F-4D97-AF65-F5344CB8AC3E}">
        <p14:creationId xmlns:p14="http://schemas.microsoft.com/office/powerpoint/2010/main" val="117389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 switch case</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Pour tester une valeur lorsque vous connaissez les différents cas possibles, il est plus commode d’utiliser la structure switch / case</a:t>
            </a:r>
          </a:p>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Exemple : </a:t>
            </a: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73F76920-CBD6-DA15-7C0F-FC55FFFDCEB6}"/>
              </a:ext>
            </a:extLst>
          </p:cNvPr>
          <p:cNvPicPr>
            <a:picLocks noChangeAspect="1"/>
          </p:cNvPicPr>
          <p:nvPr/>
        </p:nvPicPr>
        <p:blipFill>
          <a:blip r:embed="rId2"/>
          <a:stretch>
            <a:fillRect/>
          </a:stretch>
        </p:blipFill>
        <p:spPr>
          <a:xfrm>
            <a:off x="2262187" y="2979801"/>
            <a:ext cx="7667625" cy="3409950"/>
          </a:xfrm>
          <a:prstGeom prst="rect">
            <a:avLst/>
          </a:prstGeom>
        </p:spPr>
      </p:pic>
    </p:spTree>
    <p:extLst>
      <p:ext uri="{BB962C8B-B14F-4D97-AF65-F5344CB8AC3E}">
        <p14:creationId xmlns:p14="http://schemas.microsoft.com/office/powerpoint/2010/main" val="159172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Vocabulaire</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r>
              <a:rPr lang="fr-FR" dirty="0"/>
              <a:t>DOM et Javascript</a:t>
            </a:r>
          </a:p>
        </p:txBody>
      </p:sp>
    </p:spTree>
    <p:extLst>
      <p:ext uri="{BB962C8B-B14F-4D97-AF65-F5344CB8AC3E}">
        <p14:creationId xmlns:p14="http://schemas.microsoft.com/office/powerpoint/2010/main" val="72911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Les Boucles</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71002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Dans quel cas les utiliser ?</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S’il est nécessaire de répéter une action / une série d’actions plusieurs fois. </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Si vous avez besoin de parcourir tous les éléments d’un tableau ou d’une liste d’éléments du DOM</a:t>
            </a:r>
            <a:endPar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Il existe différentes </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façon d’écrire une boucle en Javascript, dans le cadre de ce cours d’initiation je vous propose de vous détailler les trois les plus utiles à mon sens.</a:t>
            </a:r>
          </a:p>
          <a:p>
            <a:pPr indent="0">
              <a:lnSpc>
                <a:spcPct val="130000"/>
              </a:lnSpc>
              <a:buNone/>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La </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boucle for classique : utilisé dans tous les langages informatiques sur la même structure et qui fonctionne avec tout le temps.</a:t>
            </a:r>
          </a:p>
          <a:p>
            <a:pPr marL="514350" indent="-285750">
              <a:lnSpc>
                <a:spcPct val="130000"/>
              </a:lnSpc>
              <a:buFontTx/>
              <a:buChar char="-"/>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La boucle </a:t>
            </a:r>
            <a:r>
              <a:rPr lang="fr-FR" sz="18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forEach</a:t>
            </a: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 </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équivalent du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foreach</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en PHP, qui a une syntaxe un peu particulière et qui ne fonctionne que pour les tableaux et les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NodeList</a:t>
            </a: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hlinkClick r:id="rId2"/>
              </a:rPr>
              <a:t>Pour découvrir plus de boucles</a:t>
            </a: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7238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La boucle For</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097280"/>
            <a:ext cx="10178322" cy="5388863"/>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Exemple :</a:t>
            </a: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Premier paramètre : variable qui servira à boucler </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Deuxième paramètre : condition d’arrêt de la boucle</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Troisième paramètre : manière dont la variable qui fait la boucle doit évoluer</a:t>
            </a:r>
          </a:p>
          <a:p>
            <a:pPr marL="1371600" lvl="2">
              <a:lnSpc>
                <a:spcPct val="130000"/>
              </a:lnSpc>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Ici elle augmente de 1 à chaque tour; si on souhaite qu’elle augmente de 2 à chaque tour on pourrait noter i = i + 2</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La boucle for fonctionne avec tous les types variables « itérables » : les tableaux, les chaines de caractères, les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NodeList</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et les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HTMLCollection</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a:t>
            </a: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65DC7898-5DEA-C64F-F684-C60A852781F2}"/>
              </a:ext>
            </a:extLst>
          </p:cNvPr>
          <p:cNvPicPr>
            <a:picLocks noChangeAspect="1"/>
          </p:cNvPicPr>
          <p:nvPr/>
        </p:nvPicPr>
        <p:blipFill>
          <a:blip r:embed="rId2"/>
          <a:stretch>
            <a:fillRect/>
          </a:stretch>
        </p:blipFill>
        <p:spPr>
          <a:xfrm>
            <a:off x="1767747" y="1594049"/>
            <a:ext cx="9172575" cy="1990725"/>
          </a:xfrm>
          <a:prstGeom prst="rect">
            <a:avLst/>
          </a:prstGeom>
        </p:spPr>
      </p:pic>
    </p:spTree>
    <p:extLst>
      <p:ext uri="{BB962C8B-B14F-4D97-AF65-F5344CB8AC3E}">
        <p14:creationId xmlns:p14="http://schemas.microsoft.com/office/powerpoint/2010/main" val="3493870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La boucle For</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6"/>
            <a:ext cx="10178322" cy="4910007"/>
          </a:xfrm>
        </p:spPr>
        <p:txBody>
          <a:bodyPr>
            <a:normAutofit/>
          </a:bodyPr>
          <a:lstStyle/>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8" name="Image 7">
            <a:extLst>
              <a:ext uri="{FF2B5EF4-FFF2-40B4-BE49-F238E27FC236}">
                <a16:creationId xmlns:a16="http://schemas.microsoft.com/office/drawing/2014/main" id="{3C409E74-B0E3-8A78-84E1-592C4E2CB413}"/>
              </a:ext>
            </a:extLst>
          </p:cNvPr>
          <p:cNvPicPr>
            <a:picLocks noChangeAspect="1"/>
          </p:cNvPicPr>
          <p:nvPr/>
        </p:nvPicPr>
        <p:blipFill>
          <a:blip r:embed="rId2"/>
          <a:stretch>
            <a:fillRect/>
          </a:stretch>
        </p:blipFill>
        <p:spPr>
          <a:xfrm>
            <a:off x="1251678" y="960009"/>
            <a:ext cx="10591800" cy="5791200"/>
          </a:xfrm>
          <a:prstGeom prst="rect">
            <a:avLst/>
          </a:prstGeom>
        </p:spPr>
      </p:pic>
    </p:spTree>
    <p:extLst>
      <p:ext uri="{BB962C8B-B14F-4D97-AF65-F5344CB8AC3E}">
        <p14:creationId xmlns:p14="http://schemas.microsoft.com/office/powerpoint/2010/main" val="2618024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191083"/>
            <a:ext cx="10178322" cy="1492132"/>
          </a:xfrm>
        </p:spPr>
        <p:txBody>
          <a:bodyPr/>
          <a:lstStyle/>
          <a:p>
            <a:r>
              <a:rPr lang="fr-FR" dirty="0"/>
              <a:t>La boucle </a:t>
            </a:r>
            <a:r>
              <a:rPr lang="fr-FR" dirty="0" err="1"/>
              <a:t>Foreach</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314450"/>
            <a:ext cx="10178322" cy="4954003"/>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Pour parcourir un tableau ou une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NodeList</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il est possible d’utiliser la boucle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forEach</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qui a une écriture plus légère que la boucle for classique.</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Elle ne fonctionne pas pour les chaînes de caractères et les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HTMLCollection</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par contre.</a:t>
            </a: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7" name="Image 6">
            <a:extLst>
              <a:ext uri="{FF2B5EF4-FFF2-40B4-BE49-F238E27FC236}">
                <a16:creationId xmlns:a16="http://schemas.microsoft.com/office/drawing/2014/main" id="{1A8AA986-1E3D-AE61-913A-81A861D17952}"/>
              </a:ext>
            </a:extLst>
          </p:cNvPr>
          <p:cNvPicPr>
            <a:picLocks noChangeAspect="1"/>
          </p:cNvPicPr>
          <p:nvPr/>
        </p:nvPicPr>
        <p:blipFill>
          <a:blip r:embed="rId2"/>
          <a:stretch>
            <a:fillRect/>
          </a:stretch>
        </p:blipFill>
        <p:spPr>
          <a:xfrm>
            <a:off x="1792651" y="3113821"/>
            <a:ext cx="9096375" cy="1724025"/>
          </a:xfrm>
          <a:prstGeom prst="rect">
            <a:avLst/>
          </a:prstGeom>
        </p:spPr>
      </p:pic>
      <p:pic>
        <p:nvPicPr>
          <p:cNvPr id="9" name="Image 8">
            <a:extLst>
              <a:ext uri="{FF2B5EF4-FFF2-40B4-BE49-F238E27FC236}">
                <a16:creationId xmlns:a16="http://schemas.microsoft.com/office/drawing/2014/main" id="{9BBC3A0C-C1BC-5F47-C86C-E0B7C5AE19EB}"/>
              </a:ext>
            </a:extLst>
          </p:cNvPr>
          <p:cNvPicPr>
            <a:picLocks noChangeAspect="1"/>
          </p:cNvPicPr>
          <p:nvPr/>
        </p:nvPicPr>
        <p:blipFill>
          <a:blip r:embed="rId3"/>
          <a:stretch>
            <a:fillRect/>
          </a:stretch>
        </p:blipFill>
        <p:spPr>
          <a:xfrm>
            <a:off x="1792651" y="5184415"/>
            <a:ext cx="5353050" cy="1162050"/>
          </a:xfrm>
          <a:prstGeom prst="rect">
            <a:avLst/>
          </a:prstGeom>
        </p:spPr>
      </p:pic>
    </p:spTree>
    <p:extLst>
      <p:ext uri="{BB962C8B-B14F-4D97-AF65-F5344CB8AC3E}">
        <p14:creationId xmlns:p14="http://schemas.microsoft.com/office/powerpoint/2010/main" val="4202878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Les fonctions</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751866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Utilité</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441212" cy="4692316"/>
          </a:xfrm>
        </p:spPr>
        <p:txBody>
          <a:bodyPr>
            <a:normAutofit/>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Si vous avez besoin de répéter plusieurs fois la même série d’instructions dans plusieurs partie de votre code. Plutôt que de faire des copier / coller, vous allez rédiger une fonction qui vous permettra de centraliser le code en un seul endroit. En cas de modification, pas besoin de vérifier tous les endroit ou vous avez dupliquer votre code.</a:t>
            </a: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Si vous souhaitez organiser votre code de manière plus lisible, vous allez créer des fonctions.</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Un bon développeur essaye de respecter </a:t>
            </a:r>
            <a:r>
              <a:rPr lang="fr-FR" dirty="0">
                <a:latin typeface="Verdana" panose="020B0604030504040204" pitchFamily="34" charset="0"/>
                <a:ea typeface="Verdana" panose="020B0604030504040204" pitchFamily="34" charset="0"/>
                <a:cs typeface="Tahoma" panose="020B0604030504040204" pitchFamily="34" charset="0"/>
                <a:hlinkClick r:id="rId2"/>
              </a:rPr>
              <a:t>le principe DRY </a:t>
            </a:r>
            <a:r>
              <a:rPr lang="fr-FR" dirty="0">
                <a:latin typeface="Verdana" panose="020B0604030504040204" pitchFamily="34" charset="0"/>
                <a:ea typeface="Verdana" panose="020B0604030504040204" pitchFamily="34" charset="0"/>
                <a:cs typeface="Tahoma" panose="020B0604030504040204" pitchFamily="34" charset="0"/>
              </a:rPr>
              <a:t>(Don’t </a:t>
            </a:r>
            <a:r>
              <a:rPr lang="fr-FR" dirty="0" err="1">
                <a:latin typeface="Verdana" panose="020B0604030504040204" pitchFamily="34" charset="0"/>
                <a:ea typeface="Verdana" panose="020B0604030504040204" pitchFamily="34" charset="0"/>
                <a:cs typeface="Tahoma" panose="020B0604030504040204" pitchFamily="34" charset="0"/>
              </a:rPr>
              <a:t>Repeat</a:t>
            </a:r>
            <a:r>
              <a:rPr lang="fr-FR" dirty="0">
                <a:latin typeface="Verdana" panose="020B0604030504040204" pitchFamily="34" charset="0"/>
                <a:ea typeface="Verdana" panose="020B0604030504040204" pitchFamily="34" charset="0"/>
                <a:cs typeface="Tahoma" panose="020B0604030504040204" pitchFamily="34" charset="0"/>
              </a:rPr>
              <a:t> </a:t>
            </a:r>
            <a:r>
              <a:rPr lang="fr-FR" dirty="0" err="1">
                <a:latin typeface="Verdana" panose="020B0604030504040204" pitchFamily="34" charset="0"/>
                <a:ea typeface="Verdana" panose="020B0604030504040204" pitchFamily="34" charset="0"/>
                <a:cs typeface="Tahoma" panose="020B0604030504040204" pitchFamily="34" charset="0"/>
              </a:rPr>
              <a:t>Yourself</a:t>
            </a:r>
            <a:r>
              <a:rPr lang="fr-FR" dirty="0">
                <a:latin typeface="Verdana" panose="020B0604030504040204" pitchFamily="34" charset="0"/>
                <a:ea typeface="Verdana" panose="020B0604030504040204" pitchFamily="34" charset="0"/>
                <a:cs typeface="Tahoma" panose="020B0604030504040204" pitchFamily="34" charset="0"/>
              </a:rPr>
              <a:t>)</a:t>
            </a: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62001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Les fonctions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200150"/>
            <a:ext cx="10178322" cy="5068303"/>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Pour être utilisée, une fonction doit d’abord être déclarée et définie.</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Une fonction peut ou non retourner une valeur qui pourra être stocker dans une variable.</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Pour définir une fonction on utilisera le mon clé </a:t>
            </a:r>
            <a:r>
              <a:rPr lang="fr-FR" sz="1800" b="1" i="1" dirty="0" err="1">
                <a:solidFill>
                  <a:srgbClr val="5F5F5F"/>
                </a:solidFill>
                <a:latin typeface="Verdana" panose="020B0604030504040204" pitchFamily="34" charset="0"/>
                <a:ea typeface="Verdana" panose="020B0604030504040204" pitchFamily="34" charset="0"/>
                <a:cs typeface="Tahoma" panose="020B0604030504040204" pitchFamily="34" charset="0"/>
              </a:rPr>
              <a:t>function</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suivi du nom de la fonction.</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Une fonction peut avoir de 0 à une infinité de paramètres, </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Ces paramètres seront envoyé entre parenthèse lors de l’appel à la fonction</a:t>
            </a: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Exemple d’une fonction qui retourne la somme de deux nombres passés en paramètres. </a:t>
            </a: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Ici la somme qui est retourné par la fonction est stockée dans la variable </a:t>
            </a:r>
            <a:r>
              <a:rPr lang="fr-FR" sz="1800" i="1" dirty="0" err="1">
                <a:solidFill>
                  <a:srgbClr val="5F5F5F"/>
                </a:solidFill>
                <a:latin typeface="Verdana" panose="020B0604030504040204" pitchFamily="34" charset="0"/>
                <a:ea typeface="Verdana" panose="020B0604030504040204" pitchFamily="34" charset="0"/>
                <a:cs typeface="Tahoma" panose="020B0604030504040204" pitchFamily="34" charset="0"/>
              </a:rPr>
              <a:t>result</a:t>
            </a: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 </a:t>
            </a:r>
          </a:p>
          <a:p>
            <a:pPr marL="457200">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8724EA62-E7C7-405A-993B-0AC545A3244C}"/>
              </a:ext>
            </a:extLst>
          </p:cNvPr>
          <p:cNvPicPr>
            <a:picLocks noChangeAspect="1"/>
          </p:cNvPicPr>
          <p:nvPr/>
        </p:nvPicPr>
        <p:blipFill>
          <a:blip r:embed="rId2"/>
          <a:stretch>
            <a:fillRect/>
          </a:stretch>
        </p:blipFill>
        <p:spPr>
          <a:xfrm>
            <a:off x="3695700" y="4632443"/>
            <a:ext cx="3048000" cy="1162050"/>
          </a:xfrm>
          <a:prstGeom prst="rect">
            <a:avLst/>
          </a:prstGeom>
        </p:spPr>
      </p:pic>
    </p:spTree>
    <p:extLst>
      <p:ext uri="{BB962C8B-B14F-4D97-AF65-F5344CB8AC3E}">
        <p14:creationId xmlns:p14="http://schemas.microsoft.com/office/powerpoint/2010/main" val="1801394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Les fonctions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200150"/>
            <a:ext cx="10178322" cy="5068303"/>
          </a:xfrm>
        </p:spPr>
        <p:txBody>
          <a:bodyPr>
            <a:normAutofit/>
          </a:bodyPr>
          <a:lstStyle/>
          <a:p>
            <a:pPr marL="457200">
              <a:lnSpc>
                <a:spcPct val="130000"/>
              </a:lnSpc>
            </a:pPr>
            <a:r>
              <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rPr>
              <a:t>Il est possible d’appeler une autre fonction à l’intérieur d’une fonction. Avec notre exemple basique si nous voulions créer une fonction qui calcule la moyenne de notes à partir d’un tableau de notes nous pourrions faire : </a:t>
            </a:r>
          </a:p>
          <a:p>
            <a:pPr indent="0">
              <a:lnSpc>
                <a:spcPct val="130000"/>
              </a:lnSpc>
              <a:buNone/>
            </a:pPr>
            <a:endParaRPr lang="fr-FR" sz="18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3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6" name="Image 5">
            <a:extLst>
              <a:ext uri="{FF2B5EF4-FFF2-40B4-BE49-F238E27FC236}">
                <a16:creationId xmlns:a16="http://schemas.microsoft.com/office/drawing/2014/main" id="{44C154F9-84AE-9EA4-580A-FFA62E113EF3}"/>
              </a:ext>
            </a:extLst>
          </p:cNvPr>
          <p:cNvPicPr>
            <a:picLocks noChangeAspect="1"/>
          </p:cNvPicPr>
          <p:nvPr/>
        </p:nvPicPr>
        <p:blipFill>
          <a:blip r:embed="rId2"/>
          <a:stretch>
            <a:fillRect/>
          </a:stretch>
        </p:blipFill>
        <p:spPr>
          <a:xfrm>
            <a:off x="3523820" y="2369092"/>
            <a:ext cx="5634037" cy="4488908"/>
          </a:xfrm>
          <a:prstGeom prst="rect">
            <a:avLst/>
          </a:prstGeom>
        </p:spPr>
      </p:pic>
    </p:spTree>
    <p:extLst>
      <p:ext uri="{BB962C8B-B14F-4D97-AF65-F5344CB8AC3E}">
        <p14:creationId xmlns:p14="http://schemas.microsoft.com/office/powerpoint/2010/main" val="1747716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Manipuler le DOM</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73512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 DOM</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303455"/>
          </a:xfrm>
        </p:spPr>
        <p:txBody>
          <a:bodyPr>
            <a:normAutofit/>
          </a:bodyPr>
          <a:lstStyle/>
          <a:p>
            <a:r>
              <a:rPr lang="fr-FR" sz="2000" dirty="0">
                <a:solidFill>
                  <a:srgbClr val="5F5F5F"/>
                </a:solidFill>
                <a:effectLst/>
                <a:latin typeface="Verdana" panose="020B0604030504040204" pitchFamily="34" charset="0"/>
                <a:ea typeface="Verdana" panose="020B0604030504040204" pitchFamily="34" charset="0"/>
                <a:cs typeface="Tahoma" panose="020B0604030504040204" pitchFamily="34" charset="0"/>
              </a:rPr>
              <a:t>En tant que développeur front, vous allez écrire du code en HTML, CSS et Javascript. </a:t>
            </a:r>
            <a:r>
              <a:rPr lang="fr-FR" sz="2000" dirty="0">
                <a:solidFill>
                  <a:srgbClr val="5F5F5F"/>
                </a:solidFill>
                <a:latin typeface="Verdana" panose="020B0604030504040204" pitchFamily="34" charset="0"/>
                <a:ea typeface="Verdana" panose="020B0604030504040204" pitchFamily="34" charset="0"/>
                <a:cs typeface="Tahoma" panose="020B0604030504040204" pitchFamily="34" charset="0"/>
              </a:rPr>
              <a:t>Ce</a:t>
            </a:r>
            <a:r>
              <a:rPr lang="fr-FR" sz="2000"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code sera lu / interprété par un navigateur internet. </a:t>
            </a:r>
          </a:p>
          <a:p>
            <a:pPr marL="0" indent="0">
              <a:buNone/>
            </a:pPr>
            <a:endParaRPr lang="fr-FR" sz="2000"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r>
              <a:rPr lang="fr-FR" dirty="0">
                <a:latin typeface="Verdana" panose="020B0604030504040204" pitchFamily="34" charset="0"/>
                <a:ea typeface="Verdana" panose="020B0604030504040204" pitchFamily="34" charset="0"/>
                <a:cs typeface="Tahoma" panose="020B0604030504040204" pitchFamily="34" charset="0"/>
              </a:rPr>
              <a:t>L</a:t>
            </a:r>
            <a:r>
              <a:rPr lang="fr-FR" sz="2000" dirty="0">
                <a:effectLst/>
                <a:latin typeface="Verdana" panose="020B0604030504040204" pitchFamily="34" charset="0"/>
                <a:ea typeface="Verdana" panose="020B0604030504040204" pitchFamily="34" charset="0"/>
                <a:cs typeface="Tahoma" panose="020B0604030504040204" pitchFamily="34" charset="0"/>
              </a:rPr>
              <a:t>es navigateurs internet vont convertir votre code HTML en un « objet » et attribuera des attributs et des fonctions par défaut à chacun des éléments présent dans votre code.</a:t>
            </a:r>
          </a:p>
          <a:p>
            <a:endParaRPr lang="fr-FR" dirty="0">
              <a:latin typeface="Verdana" panose="020B0604030504040204" pitchFamily="34" charset="0"/>
              <a:ea typeface="Verdana" panose="020B0604030504040204" pitchFamily="34" charset="0"/>
              <a:cs typeface="Tahoma" panose="020B0604030504040204" pitchFamily="34" charset="0"/>
            </a:endParaRPr>
          </a:p>
          <a:p>
            <a:r>
              <a:rPr lang="fr-FR" dirty="0">
                <a:latin typeface="Verdana" panose="020B0604030504040204" pitchFamily="34" charset="0"/>
                <a:ea typeface="Verdana" panose="020B0604030504040204" pitchFamily="34" charset="0"/>
                <a:cs typeface="Tahoma" panose="020B0604030504040204" pitchFamily="34" charset="0"/>
              </a:rPr>
              <a:t>DOM signifie : Document Object Model ; </a:t>
            </a:r>
            <a:r>
              <a:rPr lang="fr-FR" dirty="0">
                <a:effectLst/>
                <a:latin typeface="Verdana" panose="020B0604030504040204" pitchFamily="34" charset="0"/>
                <a:ea typeface="Verdana" panose="020B0604030504040204" pitchFamily="34" charset="0"/>
                <a:cs typeface="Tahoma" panose="020B0604030504040204" pitchFamily="34" charset="0"/>
              </a:rPr>
              <a:t>modèle d'objets de document. On dit que c’est une interface de programmation qui permet de représenter du code HTML ou XML en « jeu d’objets » reliés selon une structure en arbre.</a:t>
            </a:r>
          </a:p>
          <a:p>
            <a:pPr marL="0" indent="0">
              <a:buNone/>
            </a:pPr>
            <a:r>
              <a:rPr lang="fr-FR" dirty="0">
                <a:latin typeface="Verdana" panose="020B0604030504040204" pitchFamily="34" charset="0"/>
                <a:ea typeface="Verdana" panose="020B0604030504040204" pitchFamily="34" charset="0"/>
                <a:cs typeface="Tahoma" panose="020B0604030504040204" pitchFamily="34" charset="0"/>
              </a:rPr>
              <a:t>(</a:t>
            </a:r>
            <a:r>
              <a:rPr lang="fr-FR" dirty="0">
                <a:latin typeface="Verdana" panose="020B0604030504040204" pitchFamily="34" charset="0"/>
                <a:ea typeface="Verdana" panose="020B0604030504040204" pitchFamily="34" charset="0"/>
                <a:cs typeface="Tahoma" panose="020B0604030504040204" pitchFamily="34" charset="0"/>
                <a:hlinkClick r:id="rId2"/>
              </a:rPr>
              <a:t>pour aller plus loin</a:t>
            </a:r>
            <a:r>
              <a:rPr lang="fr-FR" dirty="0">
                <a:latin typeface="Verdana" panose="020B0604030504040204" pitchFamily="34" charset="0"/>
                <a:ea typeface="Verdan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06406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Modifier le contenu d’un élément</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441212" cy="4692316"/>
          </a:xfrm>
        </p:spPr>
        <p:txBody>
          <a:bodyPr>
            <a:normAutofit fontScale="92500"/>
          </a:bodyPr>
          <a:lstStyle/>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Avec JavaScript vous avez la possibilité de modifier le contenu d’un élément de trois manières différentes. La première chose à faire est de stocker l’élément que vous voulez manipuler dans une variable et d’utiliser une de ces trois méthodes : </a:t>
            </a: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Les différences entre </a:t>
            </a:r>
            <a:r>
              <a:rPr lang="fr-FR" dirty="0" err="1">
                <a:latin typeface="Verdana" panose="020B0604030504040204" pitchFamily="34" charset="0"/>
                <a:ea typeface="Verdana" panose="020B0604030504040204" pitchFamily="34" charset="0"/>
                <a:cs typeface="Tahoma" panose="020B0604030504040204" pitchFamily="34" charset="0"/>
              </a:rPr>
              <a:t>innerText</a:t>
            </a:r>
            <a:r>
              <a:rPr lang="fr-FR" dirty="0">
                <a:latin typeface="Verdana" panose="020B0604030504040204" pitchFamily="34" charset="0"/>
                <a:ea typeface="Verdana" panose="020B0604030504040204" pitchFamily="34" charset="0"/>
                <a:cs typeface="Tahoma" panose="020B0604030504040204" pitchFamily="34" charset="0"/>
              </a:rPr>
              <a:t> et </a:t>
            </a:r>
            <a:r>
              <a:rPr lang="fr-FR" dirty="0" err="1">
                <a:latin typeface="Verdana" panose="020B0604030504040204" pitchFamily="34" charset="0"/>
                <a:ea typeface="Verdana" panose="020B0604030504040204" pitchFamily="34" charset="0"/>
                <a:cs typeface="Tahoma" panose="020B0604030504040204" pitchFamily="34" charset="0"/>
              </a:rPr>
              <a:t>textContent</a:t>
            </a:r>
            <a:r>
              <a:rPr lang="fr-FR" dirty="0">
                <a:latin typeface="Verdana" panose="020B0604030504040204" pitchFamily="34" charset="0"/>
                <a:ea typeface="Verdana" panose="020B0604030504040204" pitchFamily="34" charset="0"/>
                <a:cs typeface="Tahoma" panose="020B0604030504040204" pitchFamily="34" charset="0"/>
              </a:rPr>
              <a:t> pour l’écriture sont assez subtiles. Par défaut utilisez </a:t>
            </a:r>
            <a:r>
              <a:rPr lang="fr-FR" dirty="0" err="1">
                <a:latin typeface="Verdana" panose="020B0604030504040204" pitchFamily="34" charset="0"/>
                <a:ea typeface="Verdana" panose="020B0604030504040204" pitchFamily="34" charset="0"/>
                <a:cs typeface="Tahoma" panose="020B0604030504040204" pitchFamily="34" charset="0"/>
              </a:rPr>
              <a:t>textContent</a:t>
            </a:r>
            <a:r>
              <a:rPr lang="fr-FR" dirty="0">
                <a:latin typeface="Verdana" panose="020B0604030504040204" pitchFamily="34" charset="0"/>
                <a:ea typeface="Verdana" panose="020B0604030504040204" pitchFamily="34" charset="0"/>
                <a:cs typeface="Tahoma" panose="020B0604030504040204" pitchFamily="34" charset="0"/>
              </a:rPr>
              <a:t> ou </a:t>
            </a:r>
            <a:r>
              <a:rPr lang="fr-FR" dirty="0" err="1">
                <a:latin typeface="Verdana" panose="020B0604030504040204" pitchFamily="34" charset="0"/>
                <a:ea typeface="Verdana" panose="020B0604030504040204" pitchFamily="34" charset="0"/>
                <a:cs typeface="Tahoma" panose="020B0604030504040204" pitchFamily="34" charset="0"/>
              </a:rPr>
              <a:t>innerHTML</a:t>
            </a:r>
            <a:r>
              <a:rPr lang="fr-FR" dirty="0">
                <a:latin typeface="Verdana" panose="020B0604030504040204" pitchFamily="34" charset="0"/>
                <a:ea typeface="Verdana" panose="020B0604030504040204" pitchFamily="34" charset="0"/>
                <a:cs typeface="Tahoma" panose="020B0604030504040204" pitchFamily="34" charset="0"/>
              </a:rPr>
              <a:t> pour écrire dans un élément existant.</a:t>
            </a:r>
          </a:p>
          <a:p>
            <a:pPr marL="1371600" lvl="2">
              <a:lnSpc>
                <a:spcPct val="130000"/>
              </a:lnSpc>
            </a:pPr>
            <a:r>
              <a:rPr lang="fr-FR" dirty="0">
                <a:latin typeface="Verdana" panose="020B0604030504040204" pitchFamily="34" charset="0"/>
                <a:ea typeface="Verdana" panose="020B0604030504040204" pitchFamily="34" charset="0"/>
                <a:cs typeface="Tahoma" panose="020B0604030504040204" pitchFamily="34" charset="0"/>
                <a:hlinkClick r:id="rId2"/>
              </a:rPr>
              <a:t>Pour en savoir plus sur les subtilités </a:t>
            </a: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CDE2BF1D-9660-9B2D-550C-C66496D97F9D}"/>
              </a:ext>
            </a:extLst>
          </p:cNvPr>
          <p:cNvPicPr>
            <a:picLocks noChangeAspect="1"/>
          </p:cNvPicPr>
          <p:nvPr/>
        </p:nvPicPr>
        <p:blipFill>
          <a:blip r:embed="rId3"/>
          <a:stretch>
            <a:fillRect/>
          </a:stretch>
        </p:blipFill>
        <p:spPr>
          <a:xfrm>
            <a:off x="2452687" y="2907882"/>
            <a:ext cx="7286625" cy="2028825"/>
          </a:xfrm>
          <a:prstGeom prst="rect">
            <a:avLst/>
          </a:prstGeom>
        </p:spPr>
      </p:pic>
    </p:spTree>
    <p:extLst>
      <p:ext uri="{BB962C8B-B14F-4D97-AF65-F5344CB8AC3E}">
        <p14:creationId xmlns:p14="http://schemas.microsoft.com/office/powerpoint/2010/main" val="2066648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Créer une animation</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441212" cy="4692316"/>
          </a:xfrm>
        </p:spPr>
        <p:txBody>
          <a:bodyPr>
            <a:normAutofit/>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 principe de base pour animer un élément avec JavaScript est de modifier la classe de l’élément que l’on souhaite modifier.</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En CSS on définit un état initiale, une transition et un état final.</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En JS, à la détection d’un évènement on va modifier la classe de l’élément pour le faire passer de l’état initial à l’état final, et si besoin on détectera un autre évènement pour le faire passer de l’état final à l’état initial.</a:t>
            </a:r>
          </a:p>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Dans l’exemple qui suit nous allons voir comment mettre en place un « menu glissant » de la droite vers la gauche au clique sur une icone burger.</a:t>
            </a: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2365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Créer une animation</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999744"/>
            <a:ext cx="10441212" cy="5730240"/>
          </a:xfrm>
        </p:spPr>
        <p:txBody>
          <a:bodyPr>
            <a:normAutofit fontScale="92500" lnSpcReduction="10000"/>
          </a:bodyPr>
          <a:lstStyle/>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Définition du html et du CSS initial: le menu est caché sur la droite de l’écran:</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La div #overlay permettra de créer un voile gris 					transparent sur lequel apparaîtra le menu une fois 					ouvert.</a:t>
            </a: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Pour faire fonctionner cette animation il va falloir					ajouter ou supprimer les classes « visible » et 					« open » au clique sur le « </a:t>
            </a:r>
            <a:r>
              <a:rPr lang="fr-FR" dirty="0" err="1">
                <a:latin typeface="Verdana" panose="020B0604030504040204" pitchFamily="34" charset="0"/>
                <a:ea typeface="Verdana" panose="020B0604030504040204" pitchFamily="34" charset="0"/>
                <a:cs typeface="Tahoma" panose="020B0604030504040204" pitchFamily="34" charset="0"/>
              </a:rPr>
              <a:t>btn_open_menu</a:t>
            </a:r>
            <a:r>
              <a:rPr lang="fr-FR" dirty="0">
                <a:latin typeface="Verdana" panose="020B0604030504040204" pitchFamily="34" charset="0"/>
                <a:ea typeface="Verdana" panose="020B0604030504040204" pitchFamily="34" charset="0"/>
                <a:cs typeface="Tahoma" panose="020B0604030504040204" pitchFamily="34" charset="0"/>
              </a:rPr>
              <a:t> » et 					« </a:t>
            </a:r>
            <a:r>
              <a:rPr lang="fr-FR" dirty="0" err="1">
                <a:latin typeface="Verdana" panose="020B0604030504040204" pitchFamily="34" charset="0"/>
                <a:ea typeface="Verdana" panose="020B0604030504040204" pitchFamily="34" charset="0"/>
                <a:cs typeface="Tahoma" panose="020B0604030504040204" pitchFamily="34" charset="0"/>
              </a:rPr>
              <a:t>btn_close_menu</a:t>
            </a: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9" name="Image 8">
            <a:extLst>
              <a:ext uri="{FF2B5EF4-FFF2-40B4-BE49-F238E27FC236}">
                <a16:creationId xmlns:a16="http://schemas.microsoft.com/office/drawing/2014/main" id="{2DB84680-E0A9-9910-ECE6-5027A34A6539}"/>
              </a:ext>
            </a:extLst>
          </p:cNvPr>
          <p:cNvPicPr>
            <a:picLocks noChangeAspect="1"/>
          </p:cNvPicPr>
          <p:nvPr/>
        </p:nvPicPr>
        <p:blipFill>
          <a:blip r:embed="rId2"/>
          <a:stretch>
            <a:fillRect/>
          </a:stretch>
        </p:blipFill>
        <p:spPr>
          <a:xfrm>
            <a:off x="5256128" y="1469135"/>
            <a:ext cx="6338464" cy="2604747"/>
          </a:xfrm>
          <a:prstGeom prst="rect">
            <a:avLst/>
          </a:prstGeom>
        </p:spPr>
      </p:pic>
      <p:pic>
        <p:nvPicPr>
          <p:cNvPr id="11" name="Image 10">
            <a:extLst>
              <a:ext uri="{FF2B5EF4-FFF2-40B4-BE49-F238E27FC236}">
                <a16:creationId xmlns:a16="http://schemas.microsoft.com/office/drawing/2014/main" id="{C60E45C4-E689-FFBD-9661-2166C2492EBD}"/>
              </a:ext>
            </a:extLst>
          </p:cNvPr>
          <p:cNvPicPr>
            <a:picLocks noChangeAspect="1"/>
          </p:cNvPicPr>
          <p:nvPr/>
        </p:nvPicPr>
        <p:blipFill>
          <a:blip r:embed="rId3"/>
          <a:stretch>
            <a:fillRect/>
          </a:stretch>
        </p:blipFill>
        <p:spPr>
          <a:xfrm>
            <a:off x="1458942" y="1469135"/>
            <a:ext cx="3320041" cy="5413248"/>
          </a:xfrm>
          <a:prstGeom prst="rect">
            <a:avLst/>
          </a:prstGeom>
        </p:spPr>
      </p:pic>
    </p:spTree>
    <p:extLst>
      <p:ext uri="{BB962C8B-B14F-4D97-AF65-F5344CB8AC3E}">
        <p14:creationId xmlns:p14="http://schemas.microsoft.com/office/powerpoint/2010/main" val="867104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Créer une animation</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999744"/>
            <a:ext cx="10441212" cy="5730240"/>
          </a:xfrm>
        </p:spPr>
        <p:txBody>
          <a:bodyPr>
            <a:normAutofit/>
          </a:bodyPr>
          <a:lstStyle/>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Dans un fichier .</a:t>
            </a:r>
            <a:r>
              <a:rPr lang="fr-FR" dirty="0" err="1">
                <a:latin typeface="Verdana" panose="020B0604030504040204" pitchFamily="34" charset="0"/>
                <a:ea typeface="Verdana" panose="020B0604030504040204" pitchFamily="34" charset="0"/>
                <a:cs typeface="Tahoma" panose="020B0604030504040204" pitchFamily="34" charset="0"/>
              </a:rPr>
              <a:t>js</a:t>
            </a:r>
            <a:r>
              <a:rPr lang="fr-FR" dirty="0">
                <a:latin typeface="Verdana" panose="020B0604030504040204" pitchFamily="34" charset="0"/>
                <a:ea typeface="Verdana" panose="020B0604030504040204" pitchFamily="34" charset="0"/>
                <a:cs typeface="Tahoma" panose="020B0604030504040204" pitchFamily="34" charset="0"/>
              </a:rPr>
              <a:t> nous allons stocker le menu, l’overlay et les boutons dans des variables. Puis nous allons ajouter un « </a:t>
            </a:r>
            <a:r>
              <a:rPr lang="fr-FR" dirty="0" err="1">
                <a:latin typeface="Verdana" panose="020B0604030504040204" pitchFamily="34" charset="0"/>
                <a:ea typeface="Verdana" panose="020B0604030504040204" pitchFamily="34" charset="0"/>
                <a:cs typeface="Tahoma" panose="020B0604030504040204" pitchFamily="34" charset="0"/>
              </a:rPr>
              <a:t>eventListener</a:t>
            </a:r>
            <a:r>
              <a:rPr lang="fr-FR" dirty="0">
                <a:latin typeface="Verdana" panose="020B0604030504040204" pitchFamily="34" charset="0"/>
                <a:ea typeface="Verdana" panose="020B0604030504040204" pitchFamily="34" charset="0"/>
                <a:cs typeface="Tahoma" panose="020B0604030504040204" pitchFamily="34" charset="0"/>
              </a:rPr>
              <a:t> » sur les boutons pour ajouter ou supprimer les classes de l’overlay et du menu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C82F5A1F-CCEE-6370-27E1-233603D76768}"/>
              </a:ext>
            </a:extLst>
          </p:cNvPr>
          <p:cNvPicPr>
            <a:picLocks noChangeAspect="1"/>
          </p:cNvPicPr>
          <p:nvPr/>
        </p:nvPicPr>
        <p:blipFill>
          <a:blip r:embed="rId2"/>
          <a:stretch>
            <a:fillRect/>
          </a:stretch>
        </p:blipFill>
        <p:spPr>
          <a:xfrm>
            <a:off x="2372296" y="2415237"/>
            <a:ext cx="7447407" cy="4442763"/>
          </a:xfrm>
          <a:prstGeom prst="rect">
            <a:avLst/>
          </a:prstGeom>
        </p:spPr>
      </p:pic>
    </p:spTree>
    <p:extLst>
      <p:ext uri="{BB962C8B-B14F-4D97-AF65-F5344CB8AC3E}">
        <p14:creationId xmlns:p14="http://schemas.microsoft.com/office/powerpoint/2010/main" val="1250078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Écouter un évènement</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479804"/>
            <a:ext cx="10441212" cy="5730240"/>
          </a:xfrm>
        </p:spPr>
        <p:txBody>
          <a:bodyPr>
            <a:normAutofit fontScale="85000" lnSpcReduction="20000"/>
          </a:bodyPr>
          <a:lstStyle/>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 écouter un évènement » il existe trois manières de faire:</a:t>
            </a:r>
          </a:p>
          <a:p>
            <a:pPr marL="1028700" lvl="1"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Définir un « </a:t>
            </a:r>
            <a:r>
              <a:rPr lang="fr-FR" dirty="0" err="1">
                <a:latin typeface="Verdana" panose="020B0604030504040204" pitchFamily="34" charset="0"/>
                <a:ea typeface="Verdana" panose="020B0604030504040204" pitchFamily="34" charset="0"/>
                <a:cs typeface="Tahoma" panose="020B0604030504040204" pitchFamily="34" charset="0"/>
              </a:rPr>
              <a:t>addEventListener</a:t>
            </a:r>
            <a:r>
              <a:rPr lang="fr-FR" dirty="0">
                <a:latin typeface="Verdana" panose="020B0604030504040204" pitchFamily="34" charset="0"/>
                <a:ea typeface="Verdana" panose="020B0604030504040204" pitchFamily="34" charset="0"/>
                <a:cs typeface="Tahoma" panose="020B0604030504040204" pitchFamily="34" charset="0"/>
              </a:rPr>
              <a:t> » sur un élément du DOM via Javascript: (recommandé)</a:t>
            </a:r>
          </a:p>
          <a:p>
            <a:pPr lvl="1"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La fonction .</a:t>
            </a:r>
            <a:r>
              <a:rPr lang="fr-FR" dirty="0" err="1">
                <a:latin typeface="Verdana" panose="020B0604030504040204" pitchFamily="34" charset="0"/>
                <a:ea typeface="Verdana" panose="020B0604030504040204" pitchFamily="34" charset="0"/>
                <a:cs typeface="Tahoma" panose="020B0604030504040204" pitchFamily="34" charset="0"/>
              </a:rPr>
              <a:t>addEventListener</a:t>
            </a:r>
            <a:r>
              <a:rPr lang="fr-FR" dirty="0">
                <a:latin typeface="Verdana" panose="020B0604030504040204" pitchFamily="34" charset="0"/>
                <a:ea typeface="Verdana" panose="020B0604030504040204" pitchFamily="34" charset="0"/>
                <a:cs typeface="Tahoma" panose="020B0604030504040204" pitchFamily="34" charset="0"/>
              </a:rPr>
              <a:t> a besoin de deux paramètres:</a:t>
            </a:r>
          </a:p>
          <a:p>
            <a:pPr marL="1485900" lvl="2"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 premier est le type d’évènement (</a:t>
            </a:r>
            <a:r>
              <a:rPr lang="fr-FR" dirty="0">
                <a:latin typeface="Verdana" panose="020B0604030504040204" pitchFamily="34" charset="0"/>
                <a:ea typeface="Verdana" panose="020B0604030504040204" pitchFamily="34" charset="0"/>
                <a:cs typeface="Tahoma" panose="020B0604030504040204" pitchFamily="34" charset="0"/>
                <a:hlinkClick r:id="rId2"/>
              </a:rPr>
              <a:t>liste complète</a:t>
            </a:r>
            <a:r>
              <a:rPr lang="fr-FR" dirty="0">
                <a:latin typeface="Verdana" panose="020B0604030504040204" pitchFamily="34" charset="0"/>
                <a:ea typeface="Verdana" panose="020B0604030504040204" pitchFamily="34" charset="0"/>
                <a:cs typeface="Tahoma" panose="020B0604030504040204" pitchFamily="34" charset="0"/>
              </a:rPr>
              <a:t>)</a:t>
            </a:r>
          </a:p>
          <a:p>
            <a:pPr marL="1485900" lvl="2"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 deuxième est la fonction associée à l’évènement. Vous pouvez directement l’écrire dans le deuxième paramètre comme dans l’exemple. Ou séparer le code de la fonction dans une fonction définit ailleurs dans votre fichier et mettre en deuxième paramètre le nom de la fonction.</a:t>
            </a:r>
          </a:p>
          <a:p>
            <a:pPr marL="1028700" lvl="1"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Utiliser les raccourcis .</a:t>
            </a:r>
            <a:r>
              <a:rPr lang="fr-FR" dirty="0" err="1">
                <a:latin typeface="Verdana" panose="020B0604030504040204" pitchFamily="34" charset="0"/>
                <a:ea typeface="Verdana" panose="020B0604030504040204" pitchFamily="34" charset="0"/>
                <a:cs typeface="Tahoma" panose="020B0604030504040204" pitchFamily="34" charset="0"/>
              </a:rPr>
              <a:t>onclick</a:t>
            </a:r>
            <a:r>
              <a:rPr lang="fr-FR" dirty="0">
                <a:latin typeface="Verdana" panose="020B0604030504040204" pitchFamily="34" charset="0"/>
                <a:ea typeface="Verdana" panose="020B0604030504040204" pitchFamily="34" charset="0"/>
                <a:cs typeface="Tahoma" panose="020B0604030504040204" pitchFamily="34" charset="0"/>
              </a:rPr>
              <a:t> / .</a:t>
            </a:r>
            <a:r>
              <a:rPr lang="fr-FR" dirty="0" err="1">
                <a:latin typeface="Verdana" panose="020B0604030504040204" pitchFamily="34" charset="0"/>
                <a:ea typeface="Verdana" panose="020B0604030504040204" pitchFamily="34" charset="0"/>
                <a:cs typeface="Tahoma" panose="020B0604030504040204" pitchFamily="34" charset="0"/>
              </a:rPr>
              <a:t>onchange</a:t>
            </a:r>
            <a:r>
              <a:rPr lang="fr-FR" dirty="0">
                <a:latin typeface="Verdana" panose="020B0604030504040204" pitchFamily="34" charset="0"/>
                <a:ea typeface="Verdana" panose="020B0604030504040204" pitchFamily="34" charset="0"/>
                <a:cs typeface="Tahoma" panose="020B0604030504040204" pitchFamily="34" charset="0"/>
              </a:rPr>
              <a:t> /.</a:t>
            </a:r>
            <a:r>
              <a:rPr lang="fr-FR" dirty="0" err="1">
                <a:latin typeface="Verdana" panose="020B0604030504040204" pitchFamily="34" charset="0"/>
                <a:ea typeface="Verdana" panose="020B0604030504040204" pitchFamily="34" charset="0"/>
                <a:cs typeface="Tahoma" panose="020B0604030504040204" pitchFamily="34" charset="0"/>
              </a:rPr>
              <a:t>onsubmit</a:t>
            </a:r>
            <a:r>
              <a:rPr lang="fr-FR" dirty="0">
                <a:latin typeface="Verdana" panose="020B0604030504040204" pitchFamily="34" charset="0"/>
                <a:ea typeface="Verdana" panose="020B0604030504040204" pitchFamily="34" charset="0"/>
                <a:cs typeface="Tahoma" panose="020B0604030504040204" pitchFamily="34" charset="0"/>
              </a:rPr>
              <a:t>…  .on + le type de l’évènement à partir de l’élément à écouter. </a:t>
            </a:r>
          </a:p>
          <a:p>
            <a:pPr marL="1485900" lvl="2"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cette méthode vous devrez spécifier = </a:t>
            </a:r>
            <a:r>
              <a:rPr lang="fr-FR" dirty="0" err="1">
                <a:latin typeface="Verdana" panose="020B0604030504040204" pitchFamily="34" charset="0"/>
                <a:ea typeface="Verdana" panose="020B0604030504040204" pitchFamily="34" charset="0"/>
                <a:cs typeface="Tahoma" panose="020B0604030504040204" pitchFamily="34" charset="0"/>
              </a:rPr>
              <a:t>nomDeLaFonction</a:t>
            </a:r>
            <a:endParaRPr lang="fr-FR" dirty="0">
              <a:latin typeface="Verdana" panose="020B0604030504040204" pitchFamily="34" charset="0"/>
              <a:ea typeface="Verdana" panose="020B0604030504040204" pitchFamily="34" charset="0"/>
              <a:cs typeface="Tahoma" panose="020B0604030504040204" pitchFamily="34" charset="0"/>
            </a:endParaRPr>
          </a:p>
          <a:p>
            <a:pPr marL="1028700" lvl="1"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Ajouter directement dans votre HTML un attribut </a:t>
            </a:r>
            <a:r>
              <a:rPr lang="fr-FR" dirty="0" err="1">
                <a:latin typeface="Verdana" panose="020B0604030504040204" pitchFamily="34" charset="0"/>
                <a:ea typeface="Verdana" panose="020B0604030504040204" pitchFamily="34" charset="0"/>
                <a:cs typeface="Tahoma" panose="020B0604030504040204" pitchFamily="34" charset="0"/>
              </a:rPr>
              <a:t>onclick</a:t>
            </a:r>
            <a:r>
              <a:rPr lang="fr-FR" dirty="0">
                <a:latin typeface="Verdana" panose="020B0604030504040204" pitchFamily="34" charset="0"/>
                <a:ea typeface="Verdana" panose="020B0604030504040204" pitchFamily="34" charset="0"/>
                <a:cs typeface="Tahoma" panose="020B0604030504040204" pitchFamily="34" charset="0"/>
              </a:rPr>
              <a:t>=« </a:t>
            </a:r>
            <a:r>
              <a:rPr lang="fr-FR" dirty="0" err="1">
                <a:latin typeface="Verdana" panose="020B0604030504040204" pitchFamily="34" charset="0"/>
                <a:ea typeface="Verdana" panose="020B0604030504040204" pitchFamily="34" charset="0"/>
                <a:cs typeface="Tahoma" panose="020B0604030504040204" pitchFamily="34" charset="0"/>
              </a:rPr>
              <a:t>nomDeLaFonction</a:t>
            </a:r>
            <a:r>
              <a:rPr lang="fr-FR" dirty="0">
                <a:latin typeface="Verdana" panose="020B0604030504040204" pitchFamily="34" charset="0"/>
                <a:ea typeface="Verdana" panose="020B0604030504040204" pitchFamily="34" charset="0"/>
                <a:cs typeface="Tahoma" panose="020B0604030504040204" pitchFamily="34" charset="0"/>
              </a:rPr>
              <a:t> » (à éviter)</a:t>
            </a:r>
          </a:p>
          <a:p>
            <a:pPr marL="1485900" lvl="2"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Cette méthode est considérer obsolète et présente des failles de sécurité importante, mais vous pouvez la voir dans certains vieux codes et il peut être parfois pratique de l’utiliser pour des projets persos ou autres.</a:t>
            </a: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des exemples et explications plus complètes : </a:t>
            </a:r>
            <a:r>
              <a:rPr lang="fr-FR" dirty="0">
                <a:latin typeface="Verdana" panose="020B0604030504040204" pitchFamily="34" charset="0"/>
                <a:ea typeface="Verdana" panose="020B0604030504040204" pitchFamily="34" charset="0"/>
                <a:cs typeface="Tahoma" panose="020B0604030504040204" pitchFamily="34" charset="0"/>
                <a:hlinkClick r:id="rId3"/>
              </a:rPr>
              <a:t>voir la doc</a:t>
            </a: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28706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La </a:t>
            </a:r>
            <a:r>
              <a:rPr lang="fr-FR" dirty="0" err="1"/>
              <a:t>classList</a:t>
            </a:r>
            <a:r>
              <a:rPr lang="fr-FR" dirty="0"/>
              <a:t> d’un élément</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479804"/>
            <a:ext cx="10441212" cy="5730240"/>
          </a:xfrm>
        </p:spPr>
        <p:txBody>
          <a:bodyPr>
            <a:normAutofit fontScale="85000" lnSpcReduction="20000"/>
          </a:bodyPr>
          <a:lstStyle/>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ajouter une class à un élément nous avons utilisé la fonction </a:t>
            </a:r>
            <a:r>
              <a:rPr lang="fr-FR" dirty="0" err="1">
                <a:latin typeface="Verdana" panose="020B0604030504040204" pitchFamily="34" charset="0"/>
                <a:ea typeface="Verdana" panose="020B0604030504040204" pitchFamily="34" charset="0"/>
                <a:cs typeface="Tahoma" panose="020B0604030504040204" pitchFamily="34" charset="0"/>
              </a:rPr>
              <a:t>classList.add</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nomDeLaClass</a:t>
            </a:r>
            <a:r>
              <a:rPr lang="fr-FR" dirty="0">
                <a:latin typeface="Verdana" panose="020B0604030504040204" pitchFamily="34" charset="0"/>
                <a:ea typeface="Verdana" panose="020B0604030504040204" pitchFamily="34" charset="0"/>
                <a:cs typeface="Tahoma" panose="020B0604030504040204" pitchFamily="34" charset="0"/>
              </a:rPr>
              <a:t>’)</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supprimer une classe nous utilisons </a:t>
            </a:r>
            <a:r>
              <a:rPr lang="fr-FR" dirty="0" err="1">
                <a:latin typeface="Verdana" panose="020B0604030504040204" pitchFamily="34" charset="0"/>
                <a:ea typeface="Verdana" panose="020B0604030504040204" pitchFamily="34" charset="0"/>
                <a:cs typeface="Tahoma" panose="020B0604030504040204" pitchFamily="34" charset="0"/>
              </a:rPr>
              <a:t>classList.remove</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nomDeLaClass</a:t>
            </a:r>
            <a:r>
              <a:rPr lang="fr-FR" dirty="0">
                <a:latin typeface="Verdana" panose="020B0604030504040204" pitchFamily="34" charset="0"/>
                <a:ea typeface="Verdana" panose="020B0604030504040204" pitchFamily="34" charset="0"/>
                <a:cs typeface="Tahoma" panose="020B0604030504040204" pitchFamily="34" charset="0"/>
              </a:rPr>
              <a:t>’)</a:t>
            </a: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Les autres fonctions à connaître liées à la </a:t>
            </a:r>
            <a:r>
              <a:rPr lang="fr-FR" dirty="0" err="1">
                <a:latin typeface="Verdana" panose="020B0604030504040204" pitchFamily="34" charset="0"/>
                <a:ea typeface="Verdana" panose="020B0604030504040204" pitchFamily="34" charset="0"/>
                <a:cs typeface="Tahoma" panose="020B0604030504040204" pitchFamily="34" charset="0"/>
              </a:rPr>
              <a:t>classList</a:t>
            </a:r>
            <a:r>
              <a:rPr lang="fr-FR" dirty="0">
                <a:latin typeface="Verdana" panose="020B0604030504040204" pitchFamily="34" charset="0"/>
                <a:ea typeface="Verdana" panose="020B0604030504040204" pitchFamily="34" charset="0"/>
                <a:cs typeface="Tahoma" panose="020B0604030504040204" pitchFamily="34" charset="0"/>
              </a:rPr>
              <a:t> sont: </a:t>
            </a:r>
          </a:p>
          <a:p>
            <a:pPr marL="1028700" lvl="1" indent="-342900">
              <a:lnSpc>
                <a:spcPct val="130000"/>
              </a:lnSpc>
            </a:pPr>
            <a:r>
              <a:rPr lang="fr-FR" dirty="0" err="1">
                <a:latin typeface="Verdana" panose="020B0604030504040204" pitchFamily="34" charset="0"/>
                <a:ea typeface="Verdana" panose="020B0604030504040204" pitchFamily="34" charset="0"/>
                <a:cs typeface="Tahoma" panose="020B0604030504040204" pitchFamily="34" charset="0"/>
              </a:rPr>
              <a:t>classList.toggle</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nomDeLaClass</a:t>
            </a:r>
            <a:r>
              <a:rPr lang="fr-FR" dirty="0">
                <a:latin typeface="Verdana" panose="020B0604030504040204" pitchFamily="34" charset="0"/>
                <a:ea typeface="Verdana" panose="020B0604030504040204" pitchFamily="34" charset="0"/>
                <a:cs typeface="Tahoma" panose="020B0604030504040204" pitchFamily="34" charset="0"/>
              </a:rPr>
              <a:t>’)</a:t>
            </a:r>
          </a:p>
          <a:p>
            <a:pPr marL="1485900" lvl="2"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Cette fonction ajoutera ‘</a:t>
            </a:r>
            <a:r>
              <a:rPr lang="fr-FR" dirty="0" err="1">
                <a:latin typeface="Verdana" panose="020B0604030504040204" pitchFamily="34" charset="0"/>
                <a:ea typeface="Verdana" panose="020B0604030504040204" pitchFamily="34" charset="0"/>
                <a:cs typeface="Tahoma" panose="020B0604030504040204" pitchFamily="34" charset="0"/>
              </a:rPr>
              <a:t>nomDeLaClass</a:t>
            </a:r>
            <a:r>
              <a:rPr lang="fr-FR" dirty="0">
                <a:latin typeface="Verdana" panose="020B0604030504040204" pitchFamily="34" charset="0"/>
                <a:ea typeface="Verdana" panose="020B0604030504040204" pitchFamily="34" charset="0"/>
                <a:cs typeface="Tahoma" panose="020B0604030504040204" pitchFamily="34" charset="0"/>
              </a:rPr>
              <a:t>’ à la liste des class de l’élément si cette class n’est pas présente et la supprimera si elle est déjà présente.</a:t>
            </a:r>
          </a:p>
          <a:p>
            <a:pPr marL="1028700" lvl="1" indent="-342900">
              <a:lnSpc>
                <a:spcPct val="130000"/>
              </a:lnSpc>
            </a:pPr>
            <a:r>
              <a:rPr lang="fr-FR" dirty="0" err="1">
                <a:latin typeface="Verdana" panose="020B0604030504040204" pitchFamily="34" charset="0"/>
                <a:ea typeface="Verdana" panose="020B0604030504040204" pitchFamily="34" charset="0"/>
                <a:cs typeface="Tahoma" panose="020B0604030504040204" pitchFamily="34" charset="0"/>
              </a:rPr>
              <a:t>classList.contains</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nomDeLaClass</a:t>
            </a:r>
            <a:r>
              <a:rPr lang="fr-FR" dirty="0">
                <a:latin typeface="Verdana" panose="020B0604030504040204" pitchFamily="34" charset="0"/>
                <a:ea typeface="Verdana" panose="020B0604030504040204" pitchFamily="34" charset="0"/>
                <a:cs typeface="Tahoma" panose="020B0604030504040204" pitchFamily="34" charset="0"/>
              </a:rPr>
              <a:t>’) </a:t>
            </a:r>
          </a:p>
          <a:p>
            <a:pPr marL="1485900" lvl="2"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Renverra </a:t>
            </a:r>
            <a:r>
              <a:rPr lang="fr-FR" dirty="0" err="1">
                <a:latin typeface="Verdana" panose="020B0604030504040204" pitchFamily="34" charset="0"/>
                <a:ea typeface="Verdana" panose="020B0604030504040204" pitchFamily="34" charset="0"/>
                <a:cs typeface="Tahoma" panose="020B0604030504040204" pitchFamily="34" charset="0"/>
              </a:rPr>
              <a:t>true</a:t>
            </a:r>
            <a:r>
              <a:rPr lang="fr-FR" dirty="0">
                <a:latin typeface="Verdana" panose="020B0604030504040204" pitchFamily="34" charset="0"/>
                <a:ea typeface="Verdana" panose="020B0604030504040204" pitchFamily="34" charset="0"/>
                <a:cs typeface="Tahoma" panose="020B0604030504040204" pitchFamily="34" charset="0"/>
              </a:rPr>
              <a:t> ou false selon si la class ‘</a:t>
            </a:r>
            <a:r>
              <a:rPr lang="fr-FR" dirty="0" err="1">
                <a:latin typeface="Verdana" panose="020B0604030504040204" pitchFamily="34" charset="0"/>
                <a:ea typeface="Verdana" panose="020B0604030504040204" pitchFamily="34" charset="0"/>
                <a:cs typeface="Tahoma" panose="020B0604030504040204" pitchFamily="34" charset="0"/>
              </a:rPr>
              <a:t>nomDeLaClass</a:t>
            </a:r>
            <a:r>
              <a:rPr lang="fr-FR" dirty="0">
                <a:latin typeface="Verdana" panose="020B0604030504040204" pitchFamily="34" charset="0"/>
                <a:ea typeface="Verdana" panose="020B0604030504040204" pitchFamily="34" charset="0"/>
                <a:cs typeface="Tahoma" panose="020B0604030504040204" pitchFamily="34" charset="0"/>
              </a:rPr>
              <a:t>’ est présente dans la liste des classes de l’élément.</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L’exemple suivant vous permettra de voir un cas ou </a:t>
            </a:r>
            <a:r>
              <a:rPr lang="fr-FR" dirty="0" err="1">
                <a:latin typeface="Verdana" panose="020B0604030504040204" pitchFamily="34" charset="0"/>
                <a:ea typeface="Verdana" panose="020B0604030504040204" pitchFamily="34" charset="0"/>
                <a:cs typeface="Tahoma" panose="020B0604030504040204" pitchFamily="34" charset="0"/>
              </a:rPr>
              <a:t>toggle</a:t>
            </a:r>
            <a:r>
              <a:rPr lang="fr-FR" dirty="0">
                <a:latin typeface="Verdana" panose="020B0604030504040204" pitchFamily="34" charset="0"/>
                <a:ea typeface="Verdana" panose="020B0604030504040204" pitchFamily="34" charset="0"/>
                <a:cs typeface="Tahoma" panose="020B0604030504040204" pitchFamily="34" charset="0"/>
              </a:rPr>
              <a:t> et </a:t>
            </a:r>
            <a:r>
              <a:rPr lang="fr-FR" dirty="0" err="1">
                <a:latin typeface="Verdana" panose="020B0604030504040204" pitchFamily="34" charset="0"/>
                <a:ea typeface="Verdana" panose="020B0604030504040204" pitchFamily="34" charset="0"/>
                <a:cs typeface="Tahoma" panose="020B0604030504040204" pitchFamily="34" charset="0"/>
              </a:rPr>
              <a:t>contains</a:t>
            </a:r>
            <a:r>
              <a:rPr lang="fr-FR" dirty="0">
                <a:latin typeface="Verdana" panose="020B0604030504040204" pitchFamily="34" charset="0"/>
                <a:ea typeface="Verdana" panose="020B0604030504040204" pitchFamily="34" charset="0"/>
                <a:cs typeface="Tahoma" panose="020B0604030504040204" pitchFamily="34" charset="0"/>
              </a:rPr>
              <a:t> sont utiles.</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4275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1492132"/>
          </a:xfrm>
        </p:spPr>
        <p:txBody>
          <a:bodyPr/>
          <a:lstStyle/>
          <a:p>
            <a:r>
              <a:rPr lang="fr-FR" dirty="0"/>
              <a:t>Créer une animation 2</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963168"/>
            <a:ext cx="10441212" cy="5305285"/>
          </a:xfrm>
        </p:spPr>
        <p:txBody>
          <a:bodyPr>
            <a:normAutofit/>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Autre exemple avec la création d’une animation « accordéon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1947C045-77CC-B064-4011-339040D1CB65}"/>
              </a:ext>
            </a:extLst>
          </p:cNvPr>
          <p:cNvPicPr>
            <a:picLocks noChangeAspect="1"/>
          </p:cNvPicPr>
          <p:nvPr/>
        </p:nvPicPr>
        <p:blipFill>
          <a:blip r:embed="rId2"/>
          <a:stretch>
            <a:fillRect/>
          </a:stretch>
        </p:blipFill>
        <p:spPr>
          <a:xfrm>
            <a:off x="639822" y="1450926"/>
            <a:ext cx="5456178" cy="5072677"/>
          </a:xfrm>
          <a:prstGeom prst="rect">
            <a:avLst/>
          </a:prstGeom>
        </p:spPr>
      </p:pic>
      <p:pic>
        <p:nvPicPr>
          <p:cNvPr id="7" name="Image 6">
            <a:extLst>
              <a:ext uri="{FF2B5EF4-FFF2-40B4-BE49-F238E27FC236}">
                <a16:creationId xmlns:a16="http://schemas.microsoft.com/office/drawing/2014/main" id="{03F45875-458F-40B6-0486-E57CC7F2B09B}"/>
              </a:ext>
            </a:extLst>
          </p:cNvPr>
          <p:cNvPicPr>
            <a:picLocks noChangeAspect="1"/>
          </p:cNvPicPr>
          <p:nvPr/>
        </p:nvPicPr>
        <p:blipFill>
          <a:blip r:embed="rId3"/>
          <a:stretch>
            <a:fillRect/>
          </a:stretch>
        </p:blipFill>
        <p:spPr>
          <a:xfrm>
            <a:off x="6340839" y="1450926"/>
            <a:ext cx="5676710" cy="3707994"/>
          </a:xfrm>
          <a:prstGeom prst="rect">
            <a:avLst/>
          </a:prstGeom>
        </p:spPr>
      </p:pic>
    </p:spTree>
    <p:extLst>
      <p:ext uri="{BB962C8B-B14F-4D97-AF65-F5344CB8AC3E}">
        <p14:creationId xmlns:p14="http://schemas.microsoft.com/office/powerpoint/2010/main" val="4177365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lstStyle/>
          <a:p>
            <a:r>
              <a:rPr lang="fr-FR" dirty="0"/>
              <a:t>Animation accordéon</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a:bodyPr>
          <a:lstStyle/>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En CSS la transition de </a:t>
            </a:r>
            <a:r>
              <a:rPr lang="fr-FR" dirty="0" err="1">
                <a:latin typeface="Verdana" panose="020B0604030504040204" pitchFamily="34" charset="0"/>
                <a:ea typeface="Verdana" panose="020B0604030504040204" pitchFamily="34" charset="0"/>
                <a:cs typeface="Tahoma" panose="020B0604030504040204" pitchFamily="34" charset="0"/>
              </a:rPr>
              <a:t>height</a:t>
            </a:r>
            <a:r>
              <a:rPr lang="fr-FR" dirty="0">
                <a:latin typeface="Verdana" panose="020B0604030504040204" pitchFamily="34" charset="0"/>
                <a:ea typeface="Verdana" panose="020B0604030504040204" pitchFamily="34" charset="0"/>
                <a:cs typeface="Tahoma" panose="020B0604030504040204" pitchFamily="34" charset="0"/>
              </a:rPr>
              <a:t>: 0; -&gt; </a:t>
            </a:r>
            <a:r>
              <a:rPr lang="fr-FR" dirty="0" err="1">
                <a:latin typeface="Verdana" panose="020B0604030504040204" pitchFamily="34" charset="0"/>
                <a:ea typeface="Verdana" panose="020B0604030504040204" pitchFamily="34" charset="0"/>
                <a:cs typeface="Tahoma" panose="020B0604030504040204" pitchFamily="34" charset="0"/>
              </a:rPr>
              <a:t>height</a:t>
            </a:r>
            <a:r>
              <a:rPr lang="fr-FR" dirty="0">
                <a:latin typeface="Verdana" panose="020B0604030504040204" pitchFamily="34" charset="0"/>
                <a:ea typeface="Verdana" panose="020B0604030504040204" pitchFamily="34" charset="0"/>
                <a:cs typeface="Tahoma" panose="020B0604030504040204" pitchFamily="34" charset="0"/>
              </a:rPr>
              <a:t>: auto; ne fonctionne pas. Pour faire fonctionner correctement notre accordéon nous allons devoir détecter la hauteur de l’élément grâce au .</a:t>
            </a:r>
            <a:r>
              <a:rPr lang="fr-FR" dirty="0" err="1">
                <a:latin typeface="Verdana" panose="020B0604030504040204" pitchFamily="34" charset="0"/>
                <a:ea typeface="Verdana" panose="020B0604030504040204" pitchFamily="34" charset="0"/>
                <a:cs typeface="Tahoma" panose="020B0604030504040204" pitchFamily="34" charset="0"/>
              </a:rPr>
              <a:t>scrollHeight</a:t>
            </a:r>
            <a:r>
              <a:rPr lang="fr-FR" dirty="0">
                <a:latin typeface="Verdana" panose="020B0604030504040204" pitchFamily="34" charset="0"/>
                <a:ea typeface="Verdana" panose="020B0604030504040204" pitchFamily="34" charset="0"/>
                <a:cs typeface="Tahoma" panose="020B0604030504040204" pitchFamily="34" charset="0"/>
              </a:rPr>
              <a:t> et définir la nouvelle hauteur « à la main » pour faire fonctionner la transition.</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Nous allons sélectionner tous les éléments ayant la class accordéon-item pour configurer l’animation au clic sur le header de l’item :</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7" name="Image 6">
            <a:extLst>
              <a:ext uri="{FF2B5EF4-FFF2-40B4-BE49-F238E27FC236}">
                <a16:creationId xmlns:a16="http://schemas.microsoft.com/office/drawing/2014/main" id="{CEB96036-60CE-CF0A-657C-84FF83C4D036}"/>
              </a:ext>
            </a:extLst>
          </p:cNvPr>
          <p:cNvPicPr>
            <a:picLocks noChangeAspect="1"/>
          </p:cNvPicPr>
          <p:nvPr/>
        </p:nvPicPr>
        <p:blipFill>
          <a:blip r:embed="rId2"/>
          <a:stretch>
            <a:fillRect/>
          </a:stretch>
        </p:blipFill>
        <p:spPr>
          <a:xfrm>
            <a:off x="238125" y="3870198"/>
            <a:ext cx="11715750" cy="2590800"/>
          </a:xfrm>
          <a:prstGeom prst="rect">
            <a:avLst/>
          </a:prstGeom>
        </p:spPr>
      </p:pic>
    </p:spTree>
    <p:extLst>
      <p:ext uri="{BB962C8B-B14F-4D97-AF65-F5344CB8AC3E}">
        <p14:creationId xmlns:p14="http://schemas.microsoft.com/office/powerpoint/2010/main" val="239673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lstStyle/>
          <a:p>
            <a:r>
              <a:rPr lang="fr-FR" dirty="0"/>
              <a:t>Animation accordéon</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a:bodyPr>
          <a:lstStyle/>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1E3FB7E6-AD82-C60B-FDE0-780A80459F8D}"/>
              </a:ext>
            </a:extLst>
          </p:cNvPr>
          <p:cNvPicPr>
            <a:picLocks noChangeAspect="1"/>
          </p:cNvPicPr>
          <p:nvPr/>
        </p:nvPicPr>
        <p:blipFill>
          <a:blip r:embed="rId2"/>
          <a:stretch>
            <a:fillRect/>
          </a:stretch>
        </p:blipFill>
        <p:spPr>
          <a:xfrm>
            <a:off x="1120233" y="1043383"/>
            <a:ext cx="10441212" cy="5814617"/>
          </a:xfrm>
          <a:prstGeom prst="rect">
            <a:avLst/>
          </a:prstGeom>
        </p:spPr>
      </p:pic>
    </p:spTree>
    <p:extLst>
      <p:ext uri="{BB962C8B-B14F-4D97-AF65-F5344CB8AC3E}">
        <p14:creationId xmlns:p14="http://schemas.microsoft.com/office/powerpoint/2010/main" val="4115777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lstStyle/>
          <a:p>
            <a:r>
              <a:rPr lang="fr-FR" dirty="0"/>
              <a:t>Ajouter un élément</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fontScale="92500" lnSpcReduction="20000"/>
          </a:bodyPr>
          <a:lstStyle/>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JavaScript vous offre la possibilité de créer des nouveaux éléments à la volée grâce aux fonctions « </a:t>
            </a:r>
            <a:r>
              <a:rPr lang="fr-FR" dirty="0" err="1">
                <a:latin typeface="Verdana" panose="020B0604030504040204" pitchFamily="34" charset="0"/>
                <a:ea typeface="Verdana" panose="020B0604030504040204" pitchFamily="34" charset="0"/>
                <a:cs typeface="Tahoma" panose="020B0604030504040204" pitchFamily="34" charset="0"/>
              </a:rPr>
              <a:t>document.createElement</a:t>
            </a:r>
            <a:r>
              <a:rPr lang="fr-FR" dirty="0">
                <a:latin typeface="Verdana" panose="020B0604030504040204" pitchFamily="34" charset="0"/>
                <a:ea typeface="Verdana" panose="020B0604030504040204" pitchFamily="34" charset="0"/>
                <a:cs typeface="Tahoma" panose="020B0604030504040204" pitchFamily="34" charset="0"/>
              </a:rPr>
              <a:t>(‘tag’) » + « </a:t>
            </a:r>
            <a:r>
              <a:rPr lang="fr-FR" dirty="0" err="1">
                <a:latin typeface="Verdana" panose="020B0604030504040204" pitchFamily="34" charset="0"/>
                <a:ea typeface="Verdana" panose="020B0604030504040204" pitchFamily="34" charset="0"/>
                <a:cs typeface="Tahoma" panose="020B0604030504040204" pitchFamily="34" charset="0"/>
              </a:rPr>
              <a:t>element.appendChild</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newEl</a:t>
            </a:r>
            <a:r>
              <a:rPr lang="fr-FR" dirty="0">
                <a:latin typeface="Verdana" panose="020B0604030504040204" pitchFamily="34" charset="0"/>
                <a:ea typeface="Verdana" panose="020B0604030504040204" pitchFamily="34" charset="0"/>
                <a:cs typeface="Tahoma" panose="020B0604030504040204" pitchFamily="34" charset="0"/>
              </a:rPr>
              <a:t>) » </a:t>
            </a: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Une fois créé, vous avez la possibilité de manipuler l’élément comme s’il existait déjà dans le DOM. C’est-à-dire que vous pouvez modifier sa </a:t>
            </a:r>
            <a:r>
              <a:rPr lang="fr-FR" dirty="0" err="1">
                <a:latin typeface="Verdana" panose="020B0604030504040204" pitchFamily="34" charset="0"/>
                <a:ea typeface="Verdana" panose="020B0604030504040204" pitchFamily="34" charset="0"/>
                <a:cs typeface="Tahoma" panose="020B0604030504040204" pitchFamily="34" charset="0"/>
              </a:rPr>
              <a:t>classList</a:t>
            </a:r>
            <a:r>
              <a:rPr lang="fr-FR" dirty="0">
                <a:latin typeface="Verdana" panose="020B0604030504040204" pitchFamily="34" charset="0"/>
                <a:ea typeface="Verdana" panose="020B0604030504040204" pitchFamily="34" charset="0"/>
                <a:cs typeface="Tahoma" panose="020B0604030504040204" pitchFamily="34" charset="0"/>
              </a:rPr>
              <a:t>, sont contenu etc.</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Il existe d’autres méthodes pour choisir où ajouter le nouvel </a:t>
            </a:r>
            <a:r>
              <a:rPr lang="fr-FR" dirty="0" err="1">
                <a:latin typeface="Verdana" panose="020B0604030504040204" pitchFamily="34" charset="0"/>
                <a:ea typeface="Verdana" panose="020B0604030504040204" pitchFamily="34" charset="0"/>
                <a:cs typeface="Tahoma" panose="020B0604030504040204" pitchFamily="34" charset="0"/>
              </a:rPr>
              <a:t>élement</a:t>
            </a:r>
            <a:r>
              <a:rPr lang="fr-FR" dirty="0">
                <a:latin typeface="Verdana" panose="020B0604030504040204" pitchFamily="34" charset="0"/>
                <a:ea typeface="Verdana" panose="020B0604030504040204" pitchFamily="34" charset="0"/>
                <a:cs typeface="Tahoma" panose="020B0604030504040204" pitchFamily="34" charset="0"/>
              </a:rPr>
              <a:t>,</a:t>
            </a:r>
          </a:p>
          <a:p>
            <a:pPr marL="1028700" lvl="1" indent="-342900">
              <a:lnSpc>
                <a:spcPct val="130000"/>
              </a:lnSpc>
            </a:pPr>
            <a:r>
              <a:rPr lang="fr-FR" dirty="0" err="1">
                <a:latin typeface="Verdana" panose="020B0604030504040204" pitchFamily="34" charset="0"/>
                <a:ea typeface="Verdana" panose="020B0604030504040204" pitchFamily="34" charset="0"/>
                <a:cs typeface="Tahoma" panose="020B0604030504040204" pitchFamily="34" charset="0"/>
                <a:hlinkClick r:id="rId2"/>
              </a:rPr>
              <a:t>insertBefore</a:t>
            </a:r>
            <a:r>
              <a:rPr lang="fr-FR" dirty="0">
                <a:latin typeface="Verdana" panose="020B0604030504040204" pitchFamily="34" charset="0"/>
                <a:ea typeface="Verdana" panose="020B0604030504040204" pitchFamily="34" charset="0"/>
                <a:cs typeface="Tahoma" panose="020B0604030504040204" pitchFamily="34" charset="0"/>
              </a:rPr>
              <a:t>, </a:t>
            </a:r>
            <a:r>
              <a:rPr lang="fr-FR" dirty="0">
                <a:latin typeface="Verdana" panose="020B0604030504040204" pitchFamily="34" charset="0"/>
                <a:ea typeface="Verdana" panose="020B0604030504040204" pitchFamily="34" charset="0"/>
                <a:cs typeface="Tahoma" panose="020B0604030504040204" pitchFamily="34" charset="0"/>
                <a:hlinkClick r:id="rId3"/>
              </a:rPr>
              <a:t>append</a:t>
            </a:r>
            <a:r>
              <a:rPr lang="fr-FR" dirty="0">
                <a:latin typeface="Verdana" panose="020B0604030504040204" pitchFamily="34" charset="0"/>
                <a:ea typeface="Verdana" panose="020B0604030504040204" pitchFamily="34" charset="0"/>
                <a:cs typeface="Tahoma" panose="020B0604030504040204" pitchFamily="34" charset="0"/>
              </a:rPr>
              <a:t>.</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Vous pouvez aussi supprimer un élément ou remplacer un élément :</a:t>
            </a:r>
          </a:p>
          <a:p>
            <a:pPr marL="1028700" lvl="1" indent="-342900">
              <a:lnSpc>
                <a:spcPct val="130000"/>
              </a:lnSpc>
            </a:pPr>
            <a:r>
              <a:rPr lang="fr-FR" dirty="0" err="1">
                <a:latin typeface="Verdana" panose="020B0604030504040204" pitchFamily="34" charset="0"/>
                <a:ea typeface="Verdana" panose="020B0604030504040204" pitchFamily="34" charset="0"/>
                <a:cs typeface="Tahoma" panose="020B0604030504040204" pitchFamily="34" charset="0"/>
                <a:hlinkClick r:id="rId4"/>
              </a:rPr>
              <a:t>removeChild</a:t>
            </a:r>
            <a:r>
              <a:rPr lang="fr-FR" dirty="0">
                <a:latin typeface="Verdana" panose="020B0604030504040204" pitchFamily="34" charset="0"/>
                <a:ea typeface="Verdana" panose="020B0604030504040204" pitchFamily="34" charset="0"/>
                <a:cs typeface="Tahoma" panose="020B0604030504040204" pitchFamily="34" charset="0"/>
              </a:rPr>
              <a:t>, </a:t>
            </a:r>
            <a:r>
              <a:rPr lang="fr-FR" dirty="0" err="1">
                <a:latin typeface="Verdana" panose="020B0604030504040204" pitchFamily="34" charset="0"/>
                <a:ea typeface="Verdana" panose="020B0604030504040204" pitchFamily="34" charset="0"/>
                <a:cs typeface="Tahoma" panose="020B0604030504040204" pitchFamily="34" charset="0"/>
                <a:hlinkClick r:id="rId5"/>
              </a:rPr>
              <a:t>replaceChild</a:t>
            </a: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BBA73F51-A919-E55E-8732-EB8F3FDEC9DB}"/>
              </a:ext>
            </a:extLst>
          </p:cNvPr>
          <p:cNvPicPr>
            <a:picLocks noChangeAspect="1"/>
          </p:cNvPicPr>
          <p:nvPr/>
        </p:nvPicPr>
        <p:blipFill>
          <a:blip r:embed="rId6"/>
          <a:stretch>
            <a:fillRect/>
          </a:stretch>
        </p:blipFill>
        <p:spPr>
          <a:xfrm>
            <a:off x="1852659" y="2396801"/>
            <a:ext cx="4619625" cy="885825"/>
          </a:xfrm>
          <a:prstGeom prst="rect">
            <a:avLst/>
          </a:prstGeom>
        </p:spPr>
      </p:pic>
    </p:spTree>
    <p:extLst>
      <p:ext uri="{BB962C8B-B14F-4D97-AF65-F5344CB8AC3E}">
        <p14:creationId xmlns:p14="http://schemas.microsoft.com/office/powerpoint/2010/main" val="146794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 DOM</a:t>
            </a:r>
          </a:p>
        </p:txBody>
      </p:sp>
      <p:pic>
        <p:nvPicPr>
          <p:cNvPr id="4" name="Espace réservé du contenu 3" descr="Une image contenant texte&#10;&#10;Description générée automatiquement">
            <a:extLst>
              <a:ext uri="{FF2B5EF4-FFF2-40B4-BE49-F238E27FC236}">
                <a16:creationId xmlns:a16="http://schemas.microsoft.com/office/drawing/2014/main" id="{1C64AF65-BD6B-12C7-76B8-D5242887B9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3379" y="1125280"/>
            <a:ext cx="5329989" cy="5521200"/>
          </a:xfrm>
          <a:prstGeom prst="rect">
            <a:avLst/>
          </a:prstGeom>
        </p:spPr>
      </p:pic>
    </p:spTree>
    <p:extLst>
      <p:ext uri="{BB962C8B-B14F-4D97-AF65-F5344CB8AC3E}">
        <p14:creationId xmlns:p14="http://schemas.microsoft.com/office/powerpoint/2010/main" val="3821408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29E6A-5654-CB4D-F988-3BCCB6B225EC}"/>
              </a:ext>
            </a:extLst>
          </p:cNvPr>
          <p:cNvSpPr>
            <a:spLocks noGrp="1"/>
          </p:cNvSpPr>
          <p:nvPr>
            <p:ph type="title"/>
          </p:nvPr>
        </p:nvSpPr>
        <p:spPr/>
        <p:txBody>
          <a:bodyPr>
            <a:normAutofit/>
          </a:bodyPr>
          <a:lstStyle/>
          <a:p>
            <a:r>
              <a:rPr lang="fr-FR" sz="8000" dirty="0"/>
              <a:t>Gestion des formulaires</a:t>
            </a:r>
          </a:p>
        </p:txBody>
      </p:sp>
      <p:sp>
        <p:nvSpPr>
          <p:cNvPr id="3" name="Espace réservé du texte 2">
            <a:extLst>
              <a:ext uri="{FF2B5EF4-FFF2-40B4-BE49-F238E27FC236}">
                <a16:creationId xmlns:a16="http://schemas.microsoft.com/office/drawing/2014/main" id="{19D9412F-B25C-C5BA-7F9B-04FFB40AEBF8}"/>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71659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lstStyle/>
          <a:p>
            <a:r>
              <a:rPr lang="fr-FR" dirty="0"/>
              <a:t>Structure HTML Formulaire</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675376"/>
          </a:xfrm>
        </p:spPr>
        <p:txBody>
          <a:bodyPr>
            <a:normAutofit lnSpcReduction="10000"/>
          </a:bodyPr>
          <a:lstStyle/>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Par défaut les formulaires HTML ont été conçus pour travailler en lien avec un fichier PHP qui reçoit les informations du formulaire via la méthode POST ou GET.</a:t>
            </a:r>
          </a:p>
          <a:p>
            <a:pPr marL="1028700" lvl="1"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Lors de l’envoie du formulaire, la page cherchera à ouvrir la page mis dans l’attribut « action » du formulaire. Si cette attribut est vide, la page rafraichira et vous perdrez les informations saisie dans le formulaire.</a:t>
            </a: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8" name="Image 7">
            <a:extLst>
              <a:ext uri="{FF2B5EF4-FFF2-40B4-BE49-F238E27FC236}">
                <a16:creationId xmlns:a16="http://schemas.microsoft.com/office/drawing/2014/main" id="{7E299D62-76FE-0C3E-A164-8B43FD22EF7A}"/>
              </a:ext>
            </a:extLst>
          </p:cNvPr>
          <p:cNvPicPr>
            <a:picLocks noChangeAspect="1"/>
          </p:cNvPicPr>
          <p:nvPr/>
        </p:nvPicPr>
        <p:blipFill>
          <a:blip r:embed="rId2"/>
          <a:stretch>
            <a:fillRect/>
          </a:stretch>
        </p:blipFill>
        <p:spPr>
          <a:xfrm>
            <a:off x="2071734" y="961644"/>
            <a:ext cx="8801100" cy="3276600"/>
          </a:xfrm>
          <a:prstGeom prst="rect">
            <a:avLst/>
          </a:prstGeom>
        </p:spPr>
      </p:pic>
    </p:spTree>
    <p:extLst>
      <p:ext uri="{BB962C8B-B14F-4D97-AF65-F5344CB8AC3E}">
        <p14:creationId xmlns:p14="http://schemas.microsoft.com/office/powerpoint/2010/main" val="1202623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lstStyle/>
          <a:p>
            <a:r>
              <a:rPr lang="fr-FR" dirty="0"/>
              <a:t>Annuler le rafraichissement</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a:bodyPr>
          <a:lstStyle/>
          <a:p>
            <a:pPr indent="0">
              <a:lnSpc>
                <a:spcPct val="130000"/>
              </a:lnSpc>
              <a:buNone/>
            </a:pPr>
            <a:r>
              <a:rPr lang="fr-FR" dirty="0">
                <a:latin typeface="Verdana" panose="020B0604030504040204" pitchFamily="34" charset="0"/>
                <a:ea typeface="Verdana" panose="020B0604030504040204" pitchFamily="34" charset="0"/>
                <a:cs typeface="Tahoma" panose="020B0604030504040204" pitchFamily="34" charset="0"/>
              </a:rPr>
              <a:t>Avec JavaScript vous avez la possibilité d’interagir avec le visiteur de la page à l’aide de formulaire.</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Lorsque vous souhaitez récupérer les informations saisies dans un formulaire avec JavaScript, la première chose à faire est d’écouter l’évènement « </a:t>
            </a:r>
            <a:r>
              <a:rPr lang="fr-FR" dirty="0" err="1">
                <a:latin typeface="Verdana" panose="020B0604030504040204" pitchFamily="34" charset="0"/>
                <a:ea typeface="Verdana" panose="020B0604030504040204" pitchFamily="34" charset="0"/>
                <a:cs typeface="Tahoma" panose="020B0604030504040204" pitchFamily="34" charset="0"/>
              </a:rPr>
              <a:t>submit</a:t>
            </a:r>
            <a:r>
              <a:rPr lang="fr-FR" dirty="0">
                <a:latin typeface="Verdana" panose="020B0604030504040204" pitchFamily="34" charset="0"/>
                <a:ea typeface="Verdana" panose="020B0604030504040204" pitchFamily="34" charset="0"/>
                <a:cs typeface="Tahoma" panose="020B0604030504040204" pitchFamily="34" charset="0"/>
              </a:rPr>
              <a:t> » du formulaire et d’annuler le comportement de rafraichissement par défaut. </a:t>
            </a:r>
          </a:p>
          <a:p>
            <a:pPr marL="1028700" lvl="1"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cela, nous allons récupérer les informations de l’évènement via le paramètre optionnelle de la fonction de l’</a:t>
            </a:r>
            <a:r>
              <a:rPr lang="fr-FR" dirty="0" err="1">
                <a:latin typeface="Verdana" panose="020B0604030504040204" pitchFamily="34" charset="0"/>
                <a:ea typeface="Verdana" panose="020B0604030504040204" pitchFamily="34" charset="0"/>
                <a:cs typeface="Tahoma" panose="020B0604030504040204" pitchFamily="34" charset="0"/>
              </a:rPr>
              <a:t>eventListener</a:t>
            </a:r>
            <a:r>
              <a:rPr lang="fr-FR" dirty="0">
                <a:latin typeface="Verdana" panose="020B0604030504040204" pitchFamily="34" charset="0"/>
                <a:ea typeface="Verdana" panose="020B0604030504040204" pitchFamily="34" charset="0"/>
                <a:cs typeface="Tahoma" panose="020B0604030504040204" pitchFamily="34" charset="0"/>
              </a:rPr>
              <a:t>, et nous allons utilisez la fonction .</a:t>
            </a:r>
            <a:r>
              <a:rPr lang="fr-FR" dirty="0" err="1">
                <a:latin typeface="Verdana" panose="020B0604030504040204" pitchFamily="34" charset="0"/>
                <a:ea typeface="Verdana" panose="020B0604030504040204" pitchFamily="34" charset="0"/>
                <a:cs typeface="Tahoma" panose="020B0604030504040204" pitchFamily="34" charset="0"/>
              </a:rPr>
              <a:t>preventDefault</a:t>
            </a:r>
            <a:r>
              <a:rPr lang="fr-FR" dirty="0">
                <a:latin typeface="Verdana" panose="020B0604030504040204" pitchFamily="34" charset="0"/>
                <a:ea typeface="Verdana" panose="020B0604030504040204" pitchFamily="34" charset="0"/>
                <a:cs typeface="Tahoma" panose="020B0604030504040204" pitchFamily="34" charset="0"/>
              </a:rPr>
              <a:t>() </a:t>
            </a:r>
          </a:p>
          <a:p>
            <a:pPr marL="1485900" lvl="2"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Les attributs action et </a:t>
            </a:r>
            <a:r>
              <a:rPr lang="fr-FR" dirty="0" err="1">
                <a:latin typeface="Verdana" panose="020B0604030504040204" pitchFamily="34" charset="0"/>
                <a:ea typeface="Verdana" panose="020B0604030504040204" pitchFamily="34" charset="0"/>
                <a:cs typeface="Tahoma" panose="020B0604030504040204" pitchFamily="34" charset="0"/>
              </a:rPr>
              <a:t>method</a:t>
            </a:r>
            <a:r>
              <a:rPr lang="fr-FR" dirty="0">
                <a:latin typeface="Verdana" panose="020B0604030504040204" pitchFamily="34" charset="0"/>
                <a:ea typeface="Verdana" panose="020B0604030504040204" pitchFamily="34" charset="0"/>
                <a:cs typeface="Tahoma" panose="020B0604030504040204" pitchFamily="34" charset="0"/>
              </a:rPr>
              <a:t> peuvent aussi être enlevés, ils ne seront plus utilisés.</a:t>
            </a: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E42D0513-3770-2341-57C0-871E2BCBF76F}"/>
              </a:ext>
            </a:extLst>
          </p:cNvPr>
          <p:cNvPicPr>
            <a:picLocks noChangeAspect="1"/>
          </p:cNvPicPr>
          <p:nvPr/>
        </p:nvPicPr>
        <p:blipFill>
          <a:blip r:embed="rId2"/>
          <a:stretch>
            <a:fillRect/>
          </a:stretch>
        </p:blipFill>
        <p:spPr>
          <a:xfrm>
            <a:off x="1978389" y="5399711"/>
            <a:ext cx="8724900" cy="1162050"/>
          </a:xfrm>
          <a:prstGeom prst="rect">
            <a:avLst/>
          </a:prstGeom>
        </p:spPr>
      </p:pic>
    </p:spTree>
    <p:extLst>
      <p:ext uri="{BB962C8B-B14F-4D97-AF65-F5344CB8AC3E}">
        <p14:creationId xmlns:p14="http://schemas.microsoft.com/office/powerpoint/2010/main" val="855865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normAutofit fontScale="90000"/>
          </a:bodyPr>
          <a:lstStyle/>
          <a:p>
            <a:r>
              <a:rPr lang="fr-FR" dirty="0"/>
              <a:t>Récupérer les valeurs des inputs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La valeur saisie dans les inputs sont accessibles depuis la propriété .value de chacun des inputs.</a:t>
            </a:r>
          </a:p>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l’exemple de ce cours nous allons récupérer les valeurs saisies dans le formulaire et créer un nouvel élément avec ces données.</a:t>
            </a:r>
          </a:p>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Je vous présenterai aussi rapidement comment stocker et récupérer des données dans 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(hors programme, mais pratique)</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941483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7" y="226135"/>
            <a:ext cx="10178322" cy="968681"/>
          </a:xfrm>
        </p:spPr>
        <p:txBody>
          <a:bodyPr>
            <a:normAutofit fontScale="90000"/>
          </a:bodyPr>
          <a:lstStyle/>
          <a:p>
            <a:r>
              <a:rPr lang="fr-FR" dirty="0"/>
              <a:t>Récupérer les valeurs des inputs</a:t>
            </a:r>
          </a:p>
        </p:txBody>
      </p:sp>
      <p:pic>
        <p:nvPicPr>
          <p:cNvPr id="12" name="Image 11">
            <a:extLst>
              <a:ext uri="{FF2B5EF4-FFF2-40B4-BE49-F238E27FC236}">
                <a16:creationId xmlns:a16="http://schemas.microsoft.com/office/drawing/2014/main" id="{0FC38847-D3AB-5572-A966-7BFB0CF3EB6F}"/>
              </a:ext>
            </a:extLst>
          </p:cNvPr>
          <p:cNvPicPr>
            <a:picLocks noChangeAspect="1"/>
          </p:cNvPicPr>
          <p:nvPr/>
        </p:nvPicPr>
        <p:blipFill>
          <a:blip r:embed="rId2"/>
          <a:stretch>
            <a:fillRect/>
          </a:stretch>
        </p:blipFill>
        <p:spPr>
          <a:xfrm>
            <a:off x="1023937" y="1171575"/>
            <a:ext cx="10144125" cy="4514850"/>
          </a:xfrm>
          <a:prstGeom prst="rect">
            <a:avLst/>
          </a:prstGeom>
        </p:spPr>
      </p:pic>
    </p:spTree>
    <p:extLst>
      <p:ext uri="{BB962C8B-B14F-4D97-AF65-F5344CB8AC3E}">
        <p14:creationId xmlns:p14="http://schemas.microsoft.com/office/powerpoint/2010/main" val="1936721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normAutofit fontScale="90000"/>
          </a:bodyPr>
          <a:lstStyle/>
          <a:p>
            <a:r>
              <a:rPr lang="fr-FR" dirty="0"/>
              <a:t>Récupérer les valeurs des inputs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Cette fonction prend en paramètre un objet dans lequel doit être renseigné la propriété nom et la propriété </a:t>
            </a:r>
            <a:r>
              <a:rPr lang="fr-FR" dirty="0" err="1">
                <a:latin typeface="Verdana" panose="020B0604030504040204" pitchFamily="34" charset="0"/>
                <a:ea typeface="Verdana" panose="020B0604030504040204" pitchFamily="34" charset="0"/>
                <a:cs typeface="Tahoma" panose="020B0604030504040204" pitchFamily="34" charset="0"/>
              </a:rPr>
              <a:t>prenom</a:t>
            </a:r>
            <a:r>
              <a:rPr lang="fr-FR" dirty="0">
                <a:latin typeface="Verdana" panose="020B0604030504040204" pitchFamily="34" charset="0"/>
                <a:ea typeface="Verdana" panose="020B0604030504040204" pitchFamily="34" charset="0"/>
                <a:cs typeface="Tahoma" panose="020B0604030504040204" pitchFamily="34" charset="0"/>
              </a:rPr>
              <a:t> puis créée un nouvel li qu’elle ajoute à la </a:t>
            </a:r>
            <a:r>
              <a:rPr lang="fr-FR" dirty="0" err="1">
                <a:latin typeface="Verdana" panose="020B0604030504040204" pitchFamily="34" charset="0"/>
                <a:ea typeface="Verdana" panose="020B0604030504040204" pitchFamily="34" charset="0"/>
                <a:cs typeface="Tahoma" panose="020B0604030504040204" pitchFamily="34" charset="0"/>
              </a:rPr>
              <a:t>liste_users</a:t>
            </a:r>
            <a:r>
              <a:rPr lang="fr-FR" dirty="0">
                <a:latin typeface="Verdana" panose="020B0604030504040204" pitchFamily="34" charset="0"/>
                <a:ea typeface="Verdana" panose="020B0604030504040204" pitchFamily="34" charset="0"/>
                <a:cs typeface="Tahoma" panose="020B0604030504040204" pitchFamily="34" charset="0"/>
              </a:rPr>
              <a:t> défini plus haut dans le script.</a:t>
            </a: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À chaque rafraichissement de la page, cette liste se retrouve vidée. 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est une zone de stockage présent sur tous les navigateurs qui permet de stocker des données au format texte qui resteront présente même après avoir relancé la page / redémarré votre ordinateur.</a:t>
            </a:r>
          </a:p>
          <a:p>
            <a:pPr marL="914400" lvl="1">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4" name="Espace réservé du contenu 4">
            <a:extLst>
              <a:ext uri="{FF2B5EF4-FFF2-40B4-BE49-F238E27FC236}">
                <a16:creationId xmlns:a16="http://schemas.microsoft.com/office/drawing/2014/main" id="{45133B8B-DA5C-E971-2311-0A7113DDA5B7}"/>
              </a:ext>
            </a:extLst>
          </p:cNvPr>
          <p:cNvPicPr>
            <a:picLocks noChangeAspect="1"/>
          </p:cNvPicPr>
          <p:nvPr/>
        </p:nvPicPr>
        <p:blipFill>
          <a:blip r:embed="rId2"/>
          <a:stretch>
            <a:fillRect/>
          </a:stretch>
        </p:blipFill>
        <p:spPr>
          <a:xfrm>
            <a:off x="1838325" y="2590038"/>
            <a:ext cx="8515350" cy="1409700"/>
          </a:xfrm>
          <a:prstGeom prst="rect">
            <a:avLst/>
          </a:prstGeom>
        </p:spPr>
      </p:pic>
    </p:spTree>
    <p:extLst>
      <p:ext uri="{BB962C8B-B14F-4D97-AF65-F5344CB8AC3E}">
        <p14:creationId xmlns:p14="http://schemas.microsoft.com/office/powerpoint/2010/main" val="348589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normAutofit/>
          </a:bodyPr>
          <a:lstStyle/>
          <a:p>
            <a:r>
              <a:rPr lang="fr-FR" dirty="0"/>
              <a:t>Bonus : Le </a:t>
            </a:r>
            <a:r>
              <a:rPr lang="fr-FR" dirty="0" err="1"/>
              <a:t>localStorage</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a:bodyPr>
          <a:lstStyle/>
          <a:p>
            <a:pPr marL="4572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visualiser l’état du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rendez-vous dans votre </a:t>
            </a:r>
            <a:r>
              <a:rPr lang="fr-FR" dirty="0" err="1">
                <a:latin typeface="Verdana" panose="020B0604030504040204" pitchFamily="34" charset="0"/>
                <a:ea typeface="Verdana" panose="020B0604030504040204" pitchFamily="34" charset="0"/>
                <a:cs typeface="Tahoma" panose="020B0604030504040204" pitchFamily="34" charset="0"/>
              </a:rPr>
              <a:t>devToolBar</a:t>
            </a:r>
            <a:r>
              <a:rPr lang="fr-FR" dirty="0">
                <a:latin typeface="Verdana" panose="020B0604030504040204" pitchFamily="34" charset="0"/>
                <a:ea typeface="Verdana" panose="020B0604030504040204" pitchFamily="34" charset="0"/>
                <a:cs typeface="Tahoma" panose="020B0604030504040204" pitchFamily="34" charset="0"/>
              </a:rPr>
              <a:t> à l’onglet « application » sur Chrome ou « Storage » sur </a:t>
            </a:r>
            <a:r>
              <a:rPr lang="fr-FR" dirty="0" err="1">
                <a:latin typeface="Verdana" panose="020B0604030504040204" pitchFamily="34" charset="0"/>
                <a:ea typeface="Verdana" panose="020B0604030504040204" pitchFamily="34" charset="0"/>
                <a:cs typeface="Tahoma" panose="020B0604030504040204" pitchFamily="34" charset="0"/>
              </a:rPr>
              <a:t>firefox</a:t>
            </a:r>
            <a:r>
              <a:rPr lang="fr-FR" dirty="0">
                <a:latin typeface="Verdana" panose="020B0604030504040204" pitchFamily="34" charset="0"/>
                <a:ea typeface="Verdana" panose="020B0604030504040204" pitchFamily="34" charset="0"/>
                <a:cs typeface="Tahoma" panose="020B0604030504040204" pitchFamily="34" charset="0"/>
              </a:rPr>
              <a:t>.</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dépend de l’url, vous pouvez considérez que votre navigateur prévoit un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par url. </a:t>
            </a:r>
          </a:p>
          <a:p>
            <a:pPr marL="914400" lvl="1">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Vous avez la possibilité de vider 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à la main en faisant un clique droit sur l’url puis « </a:t>
            </a:r>
            <a:r>
              <a:rPr lang="fr-FR" dirty="0" err="1">
                <a:latin typeface="Verdana" panose="020B0604030504040204" pitchFamily="34" charset="0"/>
                <a:ea typeface="Verdana" panose="020B0604030504040204" pitchFamily="34" charset="0"/>
                <a:cs typeface="Tahoma" panose="020B0604030504040204" pitchFamily="34" charset="0"/>
              </a:rPr>
              <a:t>delete</a:t>
            </a:r>
            <a:r>
              <a:rPr lang="fr-FR" dirty="0">
                <a:latin typeface="Verdana" panose="020B0604030504040204" pitchFamily="34" charset="0"/>
                <a:ea typeface="Verdana" panose="020B0604030504040204" pitchFamily="34" charset="0"/>
                <a:cs typeface="Tahoma" panose="020B0604030504040204" pitchFamily="34" charset="0"/>
              </a:rPr>
              <a:t> all » ou « </a:t>
            </a:r>
            <a:r>
              <a:rPr lang="fr-FR" dirty="0" err="1">
                <a:latin typeface="Verdana" panose="020B0604030504040204" pitchFamily="34" charset="0"/>
                <a:ea typeface="Verdana" panose="020B0604030504040204" pitchFamily="34" charset="0"/>
                <a:cs typeface="Tahoma" panose="020B0604030504040204" pitchFamily="34" charset="0"/>
              </a:rPr>
              <a:t>clear</a:t>
            </a:r>
            <a:r>
              <a:rPr lang="fr-FR" dirty="0">
                <a:latin typeface="Verdana" panose="020B0604030504040204" pitchFamily="34" charset="0"/>
                <a:ea typeface="Verdana" panose="020B0604030504040204" pitchFamily="34" charset="0"/>
                <a:cs typeface="Tahoma" panose="020B0604030504040204" pitchFamily="34" charset="0"/>
              </a:rPr>
              <a:t> » suivant le navigateur</a:t>
            </a: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6" name="Image 5">
            <a:extLst>
              <a:ext uri="{FF2B5EF4-FFF2-40B4-BE49-F238E27FC236}">
                <a16:creationId xmlns:a16="http://schemas.microsoft.com/office/drawing/2014/main" id="{A2BD04B7-5403-8292-21AC-2048EE043F89}"/>
              </a:ext>
            </a:extLst>
          </p:cNvPr>
          <p:cNvPicPr>
            <a:picLocks noChangeAspect="1"/>
          </p:cNvPicPr>
          <p:nvPr/>
        </p:nvPicPr>
        <p:blipFill>
          <a:blip r:embed="rId2"/>
          <a:stretch>
            <a:fillRect/>
          </a:stretch>
        </p:blipFill>
        <p:spPr>
          <a:xfrm>
            <a:off x="2895600" y="3619500"/>
            <a:ext cx="6400800" cy="3238500"/>
          </a:xfrm>
          <a:prstGeom prst="rect">
            <a:avLst/>
          </a:prstGeom>
        </p:spPr>
      </p:pic>
    </p:spTree>
    <p:extLst>
      <p:ext uri="{BB962C8B-B14F-4D97-AF65-F5344CB8AC3E}">
        <p14:creationId xmlns:p14="http://schemas.microsoft.com/office/powerpoint/2010/main" val="918525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normAutofit/>
          </a:bodyPr>
          <a:lstStyle/>
          <a:p>
            <a:r>
              <a:rPr lang="fr-FR" dirty="0"/>
              <a:t>Le </a:t>
            </a:r>
            <a:r>
              <a:rPr lang="fr-FR" dirty="0" err="1"/>
              <a:t>localStorage</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085829"/>
          </a:xfrm>
        </p:spPr>
        <p:txBody>
          <a:bodyPr>
            <a:normAutofit/>
          </a:bodyPr>
          <a:lstStyle/>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stock des informations au format texte.</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Le JSON est un format de données qui permet de convertir des tableaux ou objets JS en chaîne de caractères. C’est ce format que nous allons utiliser pour stocker les valeurs saisies dans 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et les retrouver au rechargement de notre page :</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Dans un premier temps nous allons définir un tableau dans lequel stocker les valeurs saisies: </a:t>
            </a: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5" name="Image 4">
            <a:extLst>
              <a:ext uri="{FF2B5EF4-FFF2-40B4-BE49-F238E27FC236}">
                <a16:creationId xmlns:a16="http://schemas.microsoft.com/office/drawing/2014/main" id="{FF5DD8ED-DD92-D195-5170-41D0E4DDD154}"/>
              </a:ext>
            </a:extLst>
          </p:cNvPr>
          <p:cNvPicPr>
            <a:picLocks noChangeAspect="1"/>
          </p:cNvPicPr>
          <p:nvPr/>
        </p:nvPicPr>
        <p:blipFill>
          <a:blip r:embed="rId2"/>
          <a:stretch>
            <a:fillRect/>
          </a:stretch>
        </p:blipFill>
        <p:spPr>
          <a:xfrm>
            <a:off x="1975722" y="4164805"/>
            <a:ext cx="8730234" cy="2693195"/>
          </a:xfrm>
          <a:prstGeom prst="rect">
            <a:avLst/>
          </a:prstGeom>
        </p:spPr>
      </p:pic>
    </p:spTree>
    <p:extLst>
      <p:ext uri="{BB962C8B-B14F-4D97-AF65-F5344CB8AC3E}">
        <p14:creationId xmlns:p14="http://schemas.microsoft.com/office/powerpoint/2010/main" val="1444391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normAutofit/>
          </a:bodyPr>
          <a:lstStyle/>
          <a:p>
            <a:r>
              <a:rPr lang="fr-FR" dirty="0"/>
              <a:t>Le </a:t>
            </a:r>
            <a:r>
              <a:rPr lang="fr-FR" dirty="0" err="1"/>
              <a:t>localStorage</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675376"/>
          </a:xfrm>
        </p:spPr>
        <p:txBody>
          <a:bodyPr>
            <a:normAutofit fontScale="92500" lnSpcReduction="10000"/>
          </a:bodyPr>
          <a:lstStyle/>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À chaque ajout nous allons mettre à jour le </a:t>
            </a:r>
            <a:r>
              <a:rPr lang="fr-FR" dirty="0" err="1">
                <a:latin typeface="Verdana" panose="020B0604030504040204" pitchFamily="34" charset="0"/>
                <a:ea typeface="Verdana" panose="020B0604030504040204" pitchFamily="34" charset="0"/>
                <a:cs typeface="Tahoma" panose="020B0604030504040204" pitchFamily="34" charset="0"/>
              </a:rPr>
              <a:t>localStorage</a:t>
            </a: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marL="571500" indent="-342900">
              <a:lnSpc>
                <a:spcPct val="130000"/>
              </a:lnSpc>
            </a:pPr>
            <a:r>
              <a:rPr lang="fr-FR" dirty="0" err="1">
                <a:latin typeface="Verdana" panose="020B0604030504040204" pitchFamily="34" charset="0"/>
                <a:ea typeface="Verdana" panose="020B0604030504040204" pitchFamily="34" charset="0"/>
                <a:cs typeface="Tahoma" panose="020B0604030504040204" pitchFamily="34" charset="0"/>
              </a:rPr>
              <a:t>JSON.stringify</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liste_users</a:t>
            </a:r>
            <a:r>
              <a:rPr lang="fr-FR" dirty="0">
                <a:latin typeface="Verdana" panose="020B0604030504040204" pitchFamily="34" charset="0"/>
                <a:ea typeface="Verdana" panose="020B0604030504040204" pitchFamily="34" charset="0"/>
                <a:cs typeface="Tahoma" panose="020B0604030504040204" pitchFamily="34" charset="0"/>
              </a:rPr>
              <a:t>) permet de convertir le tableau </a:t>
            </a:r>
            <a:r>
              <a:rPr lang="fr-FR" dirty="0" err="1">
                <a:latin typeface="Verdana" panose="020B0604030504040204" pitchFamily="34" charset="0"/>
                <a:ea typeface="Verdana" panose="020B0604030504040204" pitchFamily="34" charset="0"/>
                <a:cs typeface="Tahoma" panose="020B0604030504040204" pitchFamily="34" charset="0"/>
              </a:rPr>
              <a:t>liste_users</a:t>
            </a:r>
            <a:r>
              <a:rPr lang="fr-FR" dirty="0">
                <a:latin typeface="Verdana" panose="020B0604030504040204" pitchFamily="34" charset="0"/>
                <a:ea typeface="Verdana" panose="020B0604030504040204" pitchFamily="34" charset="0"/>
                <a:cs typeface="Tahoma" panose="020B0604030504040204" pitchFamily="34" charset="0"/>
              </a:rPr>
              <a:t> en chaine de caractères qui sera convertible à son tour en tableau par la suite.</a:t>
            </a: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10" name="Image 9">
            <a:extLst>
              <a:ext uri="{FF2B5EF4-FFF2-40B4-BE49-F238E27FC236}">
                <a16:creationId xmlns:a16="http://schemas.microsoft.com/office/drawing/2014/main" id="{0FB0CEE6-93A3-78FB-CB33-1476D7DB7115}"/>
              </a:ext>
            </a:extLst>
          </p:cNvPr>
          <p:cNvPicPr>
            <a:picLocks noChangeAspect="1"/>
          </p:cNvPicPr>
          <p:nvPr/>
        </p:nvPicPr>
        <p:blipFill>
          <a:blip r:embed="rId2"/>
          <a:stretch>
            <a:fillRect/>
          </a:stretch>
        </p:blipFill>
        <p:spPr>
          <a:xfrm>
            <a:off x="1590721" y="1668018"/>
            <a:ext cx="9763125" cy="4229100"/>
          </a:xfrm>
          <a:prstGeom prst="rect">
            <a:avLst/>
          </a:prstGeom>
        </p:spPr>
      </p:pic>
    </p:spTree>
    <p:extLst>
      <p:ext uri="{BB962C8B-B14F-4D97-AF65-F5344CB8AC3E}">
        <p14:creationId xmlns:p14="http://schemas.microsoft.com/office/powerpoint/2010/main" val="2435289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a:xfrm>
            <a:off x="1251678" y="213943"/>
            <a:ext cx="10178322" cy="968681"/>
          </a:xfrm>
        </p:spPr>
        <p:txBody>
          <a:bodyPr>
            <a:normAutofit/>
          </a:bodyPr>
          <a:lstStyle/>
          <a:p>
            <a:r>
              <a:rPr lang="fr-FR" dirty="0"/>
              <a:t>Le </a:t>
            </a:r>
            <a:r>
              <a:rPr lang="fr-FR" dirty="0" err="1"/>
              <a:t>localStorage</a:t>
            </a:r>
            <a:endParaRPr lang="fr-FR" dirty="0"/>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182624"/>
            <a:ext cx="10441212" cy="5675376"/>
          </a:xfrm>
        </p:spPr>
        <p:txBody>
          <a:bodyPr>
            <a:normAutofit/>
          </a:bodyPr>
          <a:lstStyle/>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Dorénavant les nouveaux utilisateurs seront enregistrés dans 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grâce à la méthode</a:t>
            </a:r>
          </a:p>
          <a:p>
            <a:pPr marL="1028700" lvl="1"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 </a:t>
            </a:r>
            <a:r>
              <a:rPr lang="fr-FR" dirty="0" err="1">
                <a:latin typeface="Verdana" panose="020B0604030504040204" pitchFamily="34" charset="0"/>
                <a:ea typeface="Verdana" panose="020B0604030504040204" pitchFamily="34" charset="0"/>
                <a:cs typeface="Tahoma" panose="020B0604030504040204" pitchFamily="34" charset="0"/>
              </a:rPr>
              <a:t>localStorage.setItem</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nomVoulu</a:t>
            </a:r>
            <a:r>
              <a:rPr lang="fr-FR" dirty="0">
                <a:latin typeface="Verdana" panose="020B0604030504040204" pitchFamily="34" charset="0"/>
                <a:ea typeface="Verdana" panose="020B0604030504040204" pitchFamily="34" charset="0"/>
                <a:cs typeface="Tahoma" panose="020B0604030504040204" pitchFamily="34" charset="0"/>
              </a:rPr>
              <a:t>’, </a:t>
            </a:r>
            <a:r>
              <a:rPr lang="fr-FR" dirty="0" err="1">
                <a:latin typeface="Verdana" panose="020B0604030504040204" pitchFamily="34" charset="0"/>
                <a:ea typeface="Verdana" panose="020B0604030504040204" pitchFamily="34" charset="0"/>
                <a:cs typeface="Tahoma" panose="020B0604030504040204" pitchFamily="34" charset="0"/>
              </a:rPr>
              <a:t>valeurEnJSON</a:t>
            </a:r>
            <a:r>
              <a:rPr lang="fr-FR" dirty="0">
                <a:latin typeface="Verdana" panose="020B0604030504040204" pitchFamily="34" charset="0"/>
                <a:ea typeface="Verdana" panose="020B0604030504040204" pitchFamily="34" charset="0"/>
                <a:cs typeface="Tahoma" panose="020B0604030504040204" pitchFamily="34" charset="0"/>
              </a:rPr>
              <a:t>)</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Pour récupérer la valeur présente dans le </a:t>
            </a:r>
            <a:r>
              <a:rPr lang="fr-FR" dirty="0" err="1">
                <a:latin typeface="Verdana" panose="020B0604030504040204" pitchFamily="34" charset="0"/>
                <a:ea typeface="Verdana" panose="020B0604030504040204" pitchFamily="34" charset="0"/>
                <a:cs typeface="Tahoma" panose="020B0604030504040204" pitchFamily="34" charset="0"/>
              </a:rPr>
              <a:t>localStorage</a:t>
            </a:r>
            <a:r>
              <a:rPr lang="fr-FR" dirty="0">
                <a:latin typeface="Verdana" panose="020B0604030504040204" pitchFamily="34" charset="0"/>
                <a:ea typeface="Verdana" panose="020B0604030504040204" pitchFamily="34" charset="0"/>
                <a:cs typeface="Tahoma" panose="020B0604030504040204" pitchFamily="34" charset="0"/>
              </a:rPr>
              <a:t> nous allons utiliser la méthode </a:t>
            </a:r>
            <a:r>
              <a:rPr lang="fr-FR" dirty="0" err="1">
                <a:latin typeface="Verdana" panose="020B0604030504040204" pitchFamily="34" charset="0"/>
                <a:ea typeface="Verdana" panose="020B0604030504040204" pitchFamily="34" charset="0"/>
                <a:cs typeface="Tahoma" panose="020B0604030504040204" pitchFamily="34" charset="0"/>
              </a:rPr>
              <a:t>localStorage.getItem</a:t>
            </a:r>
            <a:r>
              <a:rPr lang="fr-FR" dirty="0">
                <a:latin typeface="Verdana" panose="020B0604030504040204" pitchFamily="34" charset="0"/>
                <a:ea typeface="Verdana" panose="020B0604030504040204" pitchFamily="34" charset="0"/>
                <a:cs typeface="Tahoma" panose="020B0604030504040204" pitchFamily="34" charset="0"/>
              </a:rPr>
              <a:t>(‘</a:t>
            </a:r>
            <a:r>
              <a:rPr lang="fr-FR" dirty="0" err="1">
                <a:latin typeface="Verdana" panose="020B0604030504040204" pitchFamily="34" charset="0"/>
                <a:ea typeface="Verdana" panose="020B0604030504040204" pitchFamily="34" charset="0"/>
                <a:cs typeface="Tahoma" panose="020B0604030504040204" pitchFamily="34" charset="0"/>
              </a:rPr>
              <a:t>nomVoulu</a:t>
            </a:r>
            <a:r>
              <a:rPr lang="fr-FR" dirty="0">
                <a:latin typeface="Verdana" panose="020B0604030504040204" pitchFamily="34" charset="0"/>
                <a:ea typeface="Verdana" panose="020B0604030504040204" pitchFamily="34" charset="0"/>
                <a:cs typeface="Tahoma" panose="020B0604030504040204" pitchFamily="34" charset="0"/>
              </a:rPr>
              <a:t>’)</a:t>
            </a:r>
          </a:p>
          <a:p>
            <a:pPr marL="571500" indent="-342900">
              <a:lnSpc>
                <a:spcPct val="130000"/>
              </a:lnSpc>
            </a:pPr>
            <a:r>
              <a:rPr lang="fr-FR" dirty="0">
                <a:latin typeface="Verdana" panose="020B0604030504040204" pitchFamily="34" charset="0"/>
                <a:ea typeface="Verdana" panose="020B0604030504040204" pitchFamily="34" charset="0"/>
                <a:cs typeface="Tahoma" panose="020B0604030504040204" pitchFamily="34" charset="0"/>
              </a:rPr>
              <a:t>Nous allons vérifier si elle existe (ce qui ne sera pas le cas à la première utilisation), puis nous allons mettre à jour notre variable </a:t>
            </a:r>
            <a:r>
              <a:rPr lang="fr-FR" dirty="0" err="1">
                <a:latin typeface="Verdana" panose="020B0604030504040204" pitchFamily="34" charset="0"/>
                <a:ea typeface="Verdana" panose="020B0604030504040204" pitchFamily="34" charset="0"/>
                <a:cs typeface="Tahoma" panose="020B0604030504040204" pitchFamily="34" charset="0"/>
              </a:rPr>
              <a:t>liste_users</a:t>
            </a:r>
            <a:r>
              <a:rPr lang="fr-FR" dirty="0">
                <a:latin typeface="Verdana" panose="020B0604030504040204" pitchFamily="34" charset="0"/>
                <a:ea typeface="Verdana" panose="020B0604030504040204" pitchFamily="34" charset="0"/>
                <a:cs typeface="Tahoma" panose="020B0604030504040204" pitchFamily="34" charset="0"/>
              </a:rPr>
              <a:t>, enfin nous allons reconstruire les items avec les valeurs présentes :</a:t>
            </a:r>
          </a:p>
          <a:p>
            <a:pPr marL="571500" indent="-342900">
              <a:lnSpc>
                <a:spcPct val="130000"/>
              </a:lnSpc>
            </a:pPr>
            <a:endParaRPr lang="fr-FR" dirty="0">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dirty="0">
              <a:latin typeface="Verdana" panose="020B0604030504040204" pitchFamily="34" charset="0"/>
              <a:ea typeface="Verdana" panose="020B0604030504040204" pitchFamily="34" charset="0"/>
              <a:cs typeface="Tahoma" panose="020B0604030504040204" pitchFamily="34" charset="0"/>
            </a:endParaRPr>
          </a:p>
        </p:txBody>
      </p:sp>
      <p:pic>
        <p:nvPicPr>
          <p:cNvPr id="8" name="Image 7">
            <a:extLst>
              <a:ext uri="{FF2B5EF4-FFF2-40B4-BE49-F238E27FC236}">
                <a16:creationId xmlns:a16="http://schemas.microsoft.com/office/drawing/2014/main" id="{7E44530C-BBA5-408A-1F92-F8B71365167D}"/>
              </a:ext>
            </a:extLst>
          </p:cNvPr>
          <p:cNvPicPr>
            <a:picLocks noChangeAspect="1"/>
          </p:cNvPicPr>
          <p:nvPr/>
        </p:nvPicPr>
        <p:blipFill>
          <a:blip r:embed="rId2"/>
          <a:stretch>
            <a:fillRect/>
          </a:stretch>
        </p:blipFill>
        <p:spPr>
          <a:xfrm>
            <a:off x="2587989" y="4857750"/>
            <a:ext cx="7505700" cy="2000250"/>
          </a:xfrm>
          <a:prstGeom prst="rect">
            <a:avLst/>
          </a:prstGeom>
        </p:spPr>
      </p:pic>
    </p:spTree>
    <p:extLst>
      <p:ext uri="{BB962C8B-B14F-4D97-AF65-F5344CB8AC3E}">
        <p14:creationId xmlns:p14="http://schemas.microsoft.com/office/powerpoint/2010/main" val="325267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 DOM</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pPr marL="457200">
              <a:lnSpc>
                <a:spcPct val="130000"/>
              </a:lnSpc>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Chaque élément est considéré comme un </a:t>
            </a:r>
            <a:r>
              <a:rPr lang="fr-FR" sz="1800" b="1"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nœud</a:t>
            </a: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a:t>
            </a:r>
            <a:r>
              <a:rPr lang="fr-FR" sz="18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node</a:t>
            </a: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en anglais) de cet arbre, chaque élément peut avoir des nœuds enfants (</a:t>
            </a:r>
            <a:r>
              <a:rPr lang="fr-FR" sz="18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childNodes</a:t>
            </a: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et des éléments enfants (</a:t>
            </a:r>
            <a:r>
              <a:rPr lang="fr-FR" sz="18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children</a:t>
            </a: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a:t>
            </a:r>
          </a:p>
          <a:p>
            <a:pPr marL="914400" lvl="1">
              <a:lnSpc>
                <a:spcPct val="130000"/>
              </a:lnSpc>
            </a:pP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Un li à l’intérieur d’un </a:t>
            </a:r>
            <a:r>
              <a:rPr lang="fr-FR" sz="1600" i="1" dirty="0" err="1">
                <a:solidFill>
                  <a:srgbClr val="5F5F5F"/>
                </a:solidFill>
                <a:latin typeface="Verdana" panose="020B0604030504040204" pitchFamily="34" charset="0"/>
                <a:ea typeface="Verdana" panose="020B0604030504040204" pitchFamily="34" charset="0"/>
                <a:cs typeface="Tahoma" panose="020B0604030504040204" pitchFamily="34" charset="0"/>
              </a:rPr>
              <a:t>ul</a:t>
            </a:r>
            <a:r>
              <a:rPr lang="fr-FR" sz="1600" i="1" dirty="0">
                <a:solidFill>
                  <a:srgbClr val="5F5F5F"/>
                </a:solidFill>
                <a:latin typeface="Verdana" panose="020B0604030504040204" pitchFamily="34" charset="0"/>
                <a:ea typeface="Verdana" panose="020B0604030504040204" pitchFamily="34" charset="0"/>
                <a:cs typeface="Tahoma" panose="020B0604030504040204" pitchFamily="34" charset="0"/>
              </a:rPr>
              <a:t> est considéré à la fois comme un nœud enfant et comme un élément enfant.</a:t>
            </a:r>
            <a:endPar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lvl="2" indent="0">
              <a:lnSpc>
                <a:spcPct val="130000"/>
              </a:lnSpc>
              <a:buNone/>
            </a:pPr>
            <a:r>
              <a:rPr lang="fr-FR" sz="14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=&gt; Accessible à la fois dans la liste des .</a:t>
            </a:r>
            <a:r>
              <a:rPr lang="fr-FR" sz="14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childNodes</a:t>
            </a:r>
            <a:r>
              <a:rPr lang="fr-FR" sz="14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et dans la liste des .</a:t>
            </a:r>
            <a:r>
              <a:rPr lang="fr-FR" sz="14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children</a:t>
            </a:r>
            <a:r>
              <a:rPr lang="fr-FR" sz="14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de l’élément </a:t>
            </a:r>
            <a:r>
              <a:rPr lang="fr-FR" sz="14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ul</a:t>
            </a:r>
            <a:endParaRPr lang="fr-FR" sz="14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914400" lvl="1">
              <a:lnSpc>
                <a:spcPct val="130000"/>
              </a:lnSpc>
            </a:pPr>
            <a:r>
              <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Un texte à l’intérieur d’un H1 est considéré comme un nœud enfant du H1.</a:t>
            </a:r>
          </a:p>
          <a:p>
            <a:pPr lvl="2" indent="0">
              <a:lnSpc>
                <a:spcPct val="130000"/>
              </a:lnSpc>
              <a:buNone/>
            </a:pP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=&gt; Accessible dans la liste des .</a:t>
            </a:r>
            <a:r>
              <a:rPr lang="fr-FR" sz="1400" i="1" dirty="0" err="1">
                <a:solidFill>
                  <a:srgbClr val="5F5F5F"/>
                </a:solidFill>
                <a:latin typeface="Verdana" panose="020B0604030504040204" pitchFamily="34" charset="0"/>
                <a:ea typeface="Verdana" panose="020B0604030504040204" pitchFamily="34" charset="0"/>
                <a:cs typeface="Tahoma" panose="020B0604030504040204" pitchFamily="34" charset="0"/>
              </a:rPr>
              <a:t>childNodes</a:t>
            </a:r>
            <a:r>
              <a:rPr lang="fr-FR" sz="1400" i="1" dirty="0">
                <a:solidFill>
                  <a:srgbClr val="5F5F5F"/>
                </a:solidFill>
                <a:latin typeface="Verdana" panose="020B0604030504040204" pitchFamily="34" charset="0"/>
                <a:ea typeface="Verdana" panose="020B0604030504040204" pitchFamily="34" charset="0"/>
                <a:cs typeface="Tahoma" panose="020B0604030504040204" pitchFamily="34" charset="0"/>
              </a:rPr>
              <a:t> de l’élément H1</a:t>
            </a:r>
            <a:endParaRPr lang="fr-FR" sz="14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indent="0">
              <a:lnSpc>
                <a:spcPct val="130000"/>
              </a:lnSpc>
              <a:buNone/>
            </a:pPr>
            <a:endPar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pPr marL="457200">
              <a:lnSpc>
                <a:spcPct val="130000"/>
              </a:lnSpc>
              <a:spcAft>
                <a:spcPts val="1000"/>
              </a:spcAft>
            </a:pP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Grâce à Javascript vous allez pouvoir manipuler dynamiquement le contenu du DOM. Nous verrons plus en détails plus loin les notions de </a:t>
            </a:r>
            <a:r>
              <a:rPr lang="fr-FR" sz="18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childNodes</a:t>
            </a: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 et </a:t>
            </a:r>
            <a:r>
              <a:rPr lang="fr-FR" sz="1800" i="1" dirty="0" err="1">
                <a:solidFill>
                  <a:srgbClr val="5F5F5F"/>
                </a:solidFill>
                <a:effectLst/>
                <a:latin typeface="Verdana" panose="020B0604030504040204" pitchFamily="34" charset="0"/>
                <a:ea typeface="Verdana" panose="020B0604030504040204" pitchFamily="34" charset="0"/>
                <a:cs typeface="Tahoma" panose="020B0604030504040204" pitchFamily="34" charset="0"/>
              </a:rPr>
              <a:t>children</a:t>
            </a:r>
            <a:r>
              <a:rPr lang="fr-FR" sz="1800" i="1" dirty="0">
                <a:solidFill>
                  <a:srgbClr val="5F5F5F"/>
                </a:solidFill>
                <a:effectLst/>
                <a:latin typeface="Verdana" panose="020B0604030504040204" pitchFamily="34" charset="0"/>
                <a:ea typeface="Verdana" panose="020B0604030504040204" pitchFamily="34" charset="0"/>
                <a:cs typeface="Tahoma" panose="020B0604030504040204" pitchFamily="34" charset="0"/>
              </a:rPr>
              <a:t>.</a:t>
            </a:r>
          </a:p>
          <a:p>
            <a:pPr marL="914400" lvl="1">
              <a:lnSpc>
                <a:spcPct val="130000"/>
              </a:lnSpc>
              <a:spcAft>
                <a:spcPts val="1000"/>
              </a:spcAft>
            </a:pPr>
            <a:endParaRPr lang="fr-FR" sz="1600" i="1" dirty="0">
              <a:solidFill>
                <a:srgbClr val="5F5F5F"/>
              </a:solidFill>
              <a:effectLst/>
              <a:latin typeface="Verdana" panose="020B0604030504040204" pitchFamily="34" charset="0"/>
              <a:ea typeface="Verdana" panose="020B0604030504040204" pitchFamily="34" charset="0"/>
              <a:cs typeface="Tahoma" panose="020B0604030504040204" pitchFamily="34" charset="0"/>
            </a:endParaRPr>
          </a:p>
          <a:p>
            <a:endParaRPr lang="fr-FR" dirty="0">
              <a:latin typeface="Verdana" panose="020B060403050404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149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 Javascript</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a:bodyPr>
          <a:lstStyle/>
          <a:p>
            <a:r>
              <a:rPr lang="fr-FR" dirty="0">
                <a:latin typeface="Verdana" panose="020B0604030504040204" pitchFamily="34" charset="0"/>
                <a:ea typeface="Verdana" panose="020B0604030504040204" pitchFamily="34" charset="0"/>
                <a:cs typeface="Tahoma" panose="020B0604030504040204" pitchFamily="34" charset="0"/>
              </a:rPr>
              <a:t>Le </a:t>
            </a:r>
            <a:r>
              <a:rPr lang="fr-FR" sz="2000" dirty="0">
                <a:solidFill>
                  <a:srgbClr val="5F5F5F"/>
                </a:solidFill>
                <a:latin typeface="Verdana" panose="020B0604030504040204" pitchFamily="34" charset="0"/>
                <a:ea typeface="Verdana" panose="020B0604030504040204" pitchFamily="34" charset="0"/>
                <a:cs typeface="Tahoma" panose="020B0604030504040204" pitchFamily="34" charset="0"/>
              </a:rPr>
              <a:t>Javascript est un langage de programmation de scripts créé en 1995 qui permet notamment d’interagir avec le DOM, de contrôler les données saisies dans un formulaire, d’échanger des informations avec un serveur distant.</a:t>
            </a:r>
          </a:p>
          <a:p>
            <a:endParaRPr lang="fr-FR"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Depuis juin 2016 Javascript est à sa septième version. De nombreux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frameworks</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ont été développés pour pousser son utilisation. Des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framework</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comme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Angular</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React</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ou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Vuejs</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pour les plus connus permettent de créer des sites internet complexes et des applications web en utilisant Javascript.</a:t>
            </a:r>
          </a:p>
          <a:p>
            <a:endParaRPr lang="fr-FR"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Dans le cadre de ce cours, nous allons aborder les notions de bases de Javascript qui permettent de rédiger des scripts et de « manipuler le DOM »</a:t>
            </a:r>
          </a:p>
        </p:txBody>
      </p:sp>
    </p:spTree>
    <p:extLst>
      <p:ext uri="{BB962C8B-B14F-4D97-AF65-F5344CB8AC3E}">
        <p14:creationId xmlns:p14="http://schemas.microsoft.com/office/powerpoint/2010/main" val="22222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 Javascript / Les scripts</a:t>
            </a:r>
          </a:p>
        </p:txBody>
      </p:sp>
      <p:sp>
        <p:nvSpPr>
          <p:cNvPr id="3" name="Espace réservé du contenu 2">
            <a:extLst>
              <a:ext uri="{FF2B5EF4-FFF2-40B4-BE49-F238E27FC236}">
                <a16:creationId xmlns:a16="http://schemas.microsoft.com/office/drawing/2014/main" id="{811537B0-4F2F-7DCA-8B19-3887EDEA9886}"/>
              </a:ext>
            </a:extLst>
          </p:cNvPr>
          <p:cNvSpPr>
            <a:spLocks noGrp="1"/>
          </p:cNvSpPr>
          <p:nvPr>
            <p:ph idx="1"/>
          </p:nvPr>
        </p:nvSpPr>
        <p:spPr>
          <a:xfrm>
            <a:off x="1251678" y="1576137"/>
            <a:ext cx="10178322" cy="4692316"/>
          </a:xfrm>
        </p:spPr>
        <p:txBody>
          <a:bodyPr>
            <a:normAutofit fontScale="92500" lnSpcReduction="10000"/>
          </a:bodyPr>
          <a:lstStyle/>
          <a:p>
            <a:r>
              <a:rPr lang="fr-FR" dirty="0">
                <a:latin typeface="Verdana" panose="020B0604030504040204" pitchFamily="34" charset="0"/>
                <a:ea typeface="Verdana" panose="020B0604030504040204" pitchFamily="34" charset="0"/>
                <a:cs typeface="Tahoma" panose="020B0604030504040204" pitchFamily="34" charset="0"/>
              </a:rPr>
              <a:t>Javascript permet de rédiger des scripts… Qu’est-ce qu’un script ?</a:t>
            </a:r>
          </a:p>
          <a:p>
            <a:pPr lvl="1"/>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Concrètement, un script est un ensemble de ligne de code programmées pour réaliser différentes actions. Nous allons voir dans la suite de ce cours, quelques exemples d’actions qu’il est possible de programmer en Javascript.</a:t>
            </a:r>
          </a:p>
          <a:p>
            <a:endParaRPr lang="fr-FR" dirty="0">
              <a:solidFill>
                <a:srgbClr val="5F5F5F"/>
              </a:solidFill>
              <a:latin typeface="Verdana" panose="020B0604030504040204" pitchFamily="34" charset="0"/>
              <a:ea typeface="Verdana" panose="020B0604030504040204" pitchFamily="34" charset="0"/>
              <a:cs typeface="Tahoma" panose="020B0604030504040204" pitchFamily="34" charset="0"/>
            </a:endParaRPr>
          </a:p>
          <a:p>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Javascript est interprété par le navigateur internet… Par quel moyen ?</a:t>
            </a:r>
          </a:p>
          <a:p>
            <a:pPr lvl="1"/>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Pour que vos scripts soient interprétés par le navigateur qui affiche votre page HTML, il faut insérer une balise &lt;script&gt;&lt;/script&gt; dans votre page HTML.</a:t>
            </a:r>
          </a:p>
          <a:p>
            <a:pPr lvl="1"/>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Vous pouvez techniquement mettre cette balise n’importe ou dans votre code, dans le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head</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ou dans le body. Mais il faut garder en tête plusieurs éléments :</a:t>
            </a:r>
          </a:p>
          <a:p>
            <a:pPr lvl="2"/>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Le navigateur lit le code HTML ligne par ligne,</a:t>
            </a:r>
          </a:p>
          <a:p>
            <a:pPr lvl="2"/>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Certains développeurs préfèrent que les scripts et les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link</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soient tous regroupés dans le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head</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a:t>
            </a:r>
          </a:p>
          <a:p>
            <a:pPr lvl="2"/>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Si vous placer votre balise script dans le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head</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pensez à mettre l’attribut </a:t>
            </a:r>
            <a:r>
              <a:rPr lang="fr-FR" dirty="0" err="1">
                <a:solidFill>
                  <a:srgbClr val="5F5F5F"/>
                </a:solidFill>
                <a:latin typeface="Verdana" panose="020B0604030504040204" pitchFamily="34" charset="0"/>
                <a:ea typeface="Verdana" panose="020B0604030504040204" pitchFamily="34" charset="0"/>
                <a:cs typeface="Tahoma" panose="020B0604030504040204" pitchFamily="34" charset="0"/>
              </a:rPr>
              <a:t>defer</a:t>
            </a:r>
            <a:r>
              <a:rPr lang="fr-FR" dirty="0">
                <a:solidFill>
                  <a:srgbClr val="5F5F5F"/>
                </a:solidFill>
                <a:latin typeface="Verdana" panose="020B0604030504040204" pitchFamily="34" charset="0"/>
                <a:ea typeface="Verdana" panose="020B0604030504040204" pitchFamily="34" charset="0"/>
                <a:cs typeface="Tahoma" panose="020B0604030504040204" pitchFamily="34" charset="0"/>
              </a:rPr>
              <a:t> pour que le script soit lu après le body par le navigateur.</a:t>
            </a:r>
          </a:p>
        </p:txBody>
      </p:sp>
    </p:spTree>
    <p:extLst>
      <p:ext uri="{BB962C8B-B14F-4D97-AF65-F5344CB8AC3E}">
        <p14:creationId xmlns:p14="http://schemas.microsoft.com/office/powerpoint/2010/main" val="375518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B6330-3B08-66BF-ABE2-2E9456B2FCB2}"/>
              </a:ext>
            </a:extLst>
          </p:cNvPr>
          <p:cNvSpPr>
            <a:spLocks noGrp="1"/>
          </p:cNvSpPr>
          <p:nvPr>
            <p:ph type="title"/>
          </p:nvPr>
        </p:nvSpPr>
        <p:spPr/>
        <p:txBody>
          <a:bodyPr/>
          <a:lstStyle/>
          <a:p>
            <a:r>
              <a:rPr lang="fr-FR" dirty="0"/>
              <a:t>Le Javascript / Les scripts</a:t>
            </a:r>
          </a:p>
        </p:txBody>
      </p:sp>
      <p:pic>
        <p:nvPicPr>
          <p:cNvPr id="5" name="Espace réservé du contenu 4">
            <a:extLst>
              <a:ext uri="{FF2B5EF4-FFF2-40B4-BE49-F238E27FC236}">
                <a16:creationId xmlns:a16="http://schemas.microsoft.com/office/drawing/2014/main" id="{B89A90E7-E3E7-E60B-6095-67E1D0E59D1B}"/>
              </a:ext>
            </a:extLst>
          </p:cNvPr>
          <p:cNvPicPr>
            <a:picLocks noGrp="1" noChangeAspect="1"/>
          </p:cNvPicPr>
          <p:nvPr>
            <p:ph idx="1"/>
          </p:nvPr>
        </p:nvPicPr>
        <p:blipFill>
          <a:blip r:embed="rId2"/>
          <a:stretch>
            <a:fillRect/>
          </a:stretch>
        </p:blipFill>
        <p:spPr>
          <a:xfrm>
            <a:off x="1731108" y="1227221"/>
            <a:ext cx="9209214" cy="5150101"/>
          </a:xfrm>
        </p:spPr>
      </p:pic>
    </p:spTree>
    <p:extLst>
      <p:ext uri="{BB962C8B-B14F-4D97-AF65-F5344CB8AC3E}">
        <p14:creationId xmlns:p14="http://schemas.microsoft.com/office/powerpoint/2010/main" val="174141732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7bb83ca-bad0-4091-8795-a838d6a6369c" xsi:nil="true"/>
    <lcf76f155ced4ddcb4097134ff3c332f xmlns="0c4ef607-607d-4ee6-a854-92690be1ed1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B141FC27A558478D11E6FBC51D4573" ma:contentTypeVersion="10" ma:contentTypeDescription="Crée un document." ma:contentTypeScope="" ma:versionID="1ad69f9a4ec9db0e0fc19e1b34928b8d">
  <xsd:schema xmlns:xsd="http://www.w3.org/2001/XMLSchema" xmlns:xs="http://www.w3.org/2001/XMLSchema" xmlns:p="http://schemas.microsoft.com/office/2006/metadata/properties" xmlns:ns2="0c4ef607-607d-4ee6-a854-92690be1ed18" xmlns:ns3="c7bb83ca-bad0-4091-8795-a838d6a6369c" targetNamespace="http://schemas.microsoft.com/office/2006/metadata/properties" ma:root="true" ma:fieldsID="7caedb739e26e6a9a065e585b8fee53e" ns2:_="" ns3:_="">
    <xsd:import namespace="0c4ef607-607d-4ee6-a854-92690be1ed18"/>
    <xsd:import namespace="c7bb83ca-bad0-4091-8795-a838d6a636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4ef607-607d-4ee6-a854-92690be1e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2a615af2-9360-4f91-bf01-993a0f0e51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bb83ca-bad0-4091-8795-a838d6a6369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106ea0a-35dc-4d85-b9aa-e3ba635bde00}" ma:internalName="TaxCatchAll" ma:showField="CatchAllData" ma:web="c7bb83ca-bad0-4091-8795-a838d6a636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C9DBE1-E483-4EE6-9F64-B02563F12B41}">
  <ds:schemaRefs>
    <ds:schemaRef ds:uri="http://schemas.microsoft.com/office/2006/metadata/properties"/>
    <ds:schemaRef ds:uri="http://schemas.microsoft.com/office/infopath/2007/PartnerControls"/>
    <ds:schemaRef ds:uri="c7bb83ca-bad0-4091-8795-a838d6a6369c"/>
    <ds:schemaRef ds:uri="0c4ef607-607d-4ee6-a854-92690be1ed18"/>
  </ds:schemaRefs>
</ds:datastoreItem>
</file>

<file path=customXml/itemProps2.xml><?xml version="1.0" encoding="utf-8"?>
<ds:datastoreItem xmlns:ds="http://schemas.openxmlformats.org/officeDocument/2006/customXml" ds:itemID="{BB01E96F-1EAB-46E2-BF4D-3DD95DC1C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4ef607-607d-4ee6-a854-92690be1ed18"/>
    <ds:schemaRef ds:uri="c7bb83ca-bad0-4091-8795-a838d6a636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0AAA41-3776-4B38-B510-19E4BC935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TM10001106[[fn=Badge]]</Template>
  <TotalTime>20718</TotalTime>
  <Words>3941</Words>
  <Application>Microsoft Office PowerPoint</Application>
  <PresentationFormat>Grand écran</PresentationFormat>
  <Paragraphs>370</Paragraphs>
  <Slides>59</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59</vt:i4>
      </vt:variant>
    </vt:vector>
  </HeadingPairs>
  <TitlesOfParts>
    <vt:vector size="66" baseType="lpstr">
      <vt:lpstr>Arial</vt:lpstr>
      <vt:lpstr>Calibri</vt:lpstr>
      <vt:lpstr>Gill Sans MT</vt:lpstr>
      <vt:lpstr>Impact</vt:lpstr>
      <vt:lpstr>Symbol</vt:lpstr>
      <vt:lpstr>Verdana</vt:lpstr>
      <vt:lpstr>Badge</vt:lpstr>
      <vt:lpstr>Développement  FRONT</vt:lpstr>
      <vt:lpstr>Plan</vt:lpstr>
      <vt:lpstr>Vocabulaire</vt:lpstr>
      <vt:lpstr>Le DOM</vt:lpstr>
      <vt:lpstr>Le DOM</vt:lpstr>
      <vt:lpstr>Le DOM</vt:lpstr>
      <vt:lpstr>Le Javascript</vt:lpstr>
      <vt:lpstr>Le Javascript / Les scripts</vt:lpstr>
      <vt:lpstr>Le Javascript / Les scripts</vt:lpstr>
      <vt:lpstr>Les variables</vt:lpstr>
      <vt:lpstr>Les variables</vt:lpstr>
      <vt:lpstr>Les variables</vt:lpstr>
      <vt:lpstr>Les types de données</vt:lpstr>
      <vt:lpstr>Les types classiques</vt:lpstr>
      <vt:lpstr>Le type Objet</vt:lpstr>
      <vt:lpstr>Fonctions pratiques</vt:lpstr>
      <vt:lpstr>Les tableaux</vt:lpstr>
      <vt:lpstr>Fonctions pratiques</vt:lpstr>
      <vt:lpstr>Les éléments du Dom</vt:lpstr>
      <vt:lpstr>Les éléments du Dom</vt:lpstr>
      <vt:lpstr>Les opérateurs</vt:lpstr>
      <vt:lpstr>À partir de nombres</vt:lpstr>
      <vt:lpstr>À partir de chaines de caractères</vt:lpstr>
      <vt:lpstr>Les conditions</vt:lpstr>
      <vt:lpstr>Cas d’utilisations</vt:lpstr>
      <vt:lpstr>Le if / else if / else</vt:lpstr>
      <vt:lpstr>Le if / else if / else</vt:lpstr>
      <vt:lpstr>Le if / else if / else</vt:lpstr>
      <vt:lpstr>Le switch case</vt:lpstr>
      <vt:lpstr>Les Boucles</vt:lpstr>
      <vt:lpstr>Dans quel cas les utiliser ?</vt:lpstr>
      <vt:lpstr>La boucle For</vt:lpstr>
      <vt:lpstr>La boucle For</vt:lpstr>
      <vt:lpstr>La boucle Foreach</vt:lpstr>
      <vt:lpstr>Les fonctions</vt:lpstr>
      <vt:lpstr>Utilité</vt:lpstr>
      <vt:lpstr>Les fonctions</vt:lpstr>
      <vt:lpstr>Les fonctions</vt:lpstr>
      <vt:lpstr>Manipuler le DOM</vt:lpstr>
      <vt:lpstr>Modifier le contenu d’un élément</vt:lpstr>
      <vt:lpstr>Créer une animation</vt:lpstr>
      <vt:lpstr>Créer une animation</vt:lpstr>
      <vt:lpstr>Créer une animation</vt:lpstr>
      <vt:lpstr>Écouter un évènement</vt:lpstr>
      <vt:lpstr>La classList d’un élément</vt:lpstr>
      <vt:lpstr>Créer une animation 2</vt:lpstr>
      <vt:lpstr>Animation accordéon</vt:lpstr>
      <vt:lpstr>Animation accordéon</vt:lpstr>
      <vt:lpstr>Ajouter un élément</vt:lpstr>
      <vt:lpstr>Gestion des formulaires</vt:lpstr>
      <vt:lpstr>Structure HTML Formulaire</vt:lpstr>
      <vt:lpstr>Annuler le rafraichissement</vt:lpstr>
      <vt:lpstr>Récupérer les valeurs des inputs</vt:lpstr>
      <vt:lpstr>Récupérer les valeurs des inputs</vt:lpstr>
      <vt:lpstr>Récupérer les valeurs des inputs</vt:lpstr>
      <vt:lpstr>Bonus : Le localStorage</vt:lpstr>
      <vt:lpstr>Le localStorage</vt:lpstr>
      <vt:lpstr>Le localStorage</vt:lpstr>
      <vt:lpstr>Le localStorage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LOUVEAU Elliot</cp:lastModifiedBy>
  <cp:revision>290</cp:revision>
  <dcterms:created xsi:type="dcterms:W3CDTF">2022-09-25T10:33:52Z</dcterms:created>
  <dcterms:modified xsi:type="dcterms:W3CDTF">2023-03-26T20:43:42Z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0x010100FFB141FC27A558478D11E6FBC51D4573</vt:lpwstr>
  </property>
</Properties>
</file>