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0" r:id="rId4"/>
    <p:sldId id="259" r:id="rId5"/>
    <p:sldId id="257" r:id="rId6"/>
    <p:sldId id="262" r:id="rId7"/>
    <p:sldId id="264" r:id="rId8"/>
    <p:sldId id="263" r:id="rId9"/>
    <p:sldId id="274" r:id="rId10"/>
    <p:sldId id="261" r:id="rId11"/>
    <p:sldId id="267" r:id="rId12"/>
    <p:sldId id="265" r:id="rId13"/>
    <p:sldId id="268" r:id="rId14"/>
    <p:sldId id="273" r:id="rId15"/>
    <p:sldId id="266" r:id="rId16"/>
    <p:sldId id="271" r:id="rId17"/>
    <p:sldId id="270" r:id="rId18"/>
    <p:sldId id="276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-Woo Jun" initials="SJ" lastIdx="1" clrIdx="0">
    <p:extLst>
      <p:ext uri="{19B8F6BF-5375-455C-9EA6-DF929625EA0E}">
        <p15:presenceInfo xmlns:p15="http://schemas.microsoft.com/office/powerpoint/2012/main" xmlns="" userId="f2d4f305031f13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00"/>
    <a:srgbClr val="66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06" autoAdjust="0"/>
  </p:normalViewPr>
  <p:slideViewPr>
    <p:cSldViewPr snapToGrid="0">
      <p:cViewPr varScale="1">
        <p:scale>
          <a:sx n="76" d="100"/>
          <a:sy n="76" d="100"/>
        </p:scale>
        <p:origin x="-6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486B0-C90B-4D94-A690-92B2BB1D022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0EA7F-D1C9-4817-A737-8B3508AF943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70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042353"/>
            <a:ext cx="10515600" cy="2387600"/>
          </a:xfrm>
        </p:spPr>
        <p:txBody>
          <a:bodyPr anchor="ctr" anchorCtr="0">
            <a:norm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48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1270"/>
            <a:ext cx="9144000" cy="1655762"/>
          </a:xfrm>
        </p:spPr>
        <p:txBody>
          <a:bodyPr anchor="ctr" anchorCtr="1"/>
          <a:lstStyle>
            <a:lvl1pPr marL="0" indent="0" algn="ctr">
              <a:buNone/>
              <a:defRPr sz="2400">
                <a:solidFill>
                  <a:srgbClr val="00006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E384-935C-44CA-AE03-23C8513BF18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B0C5-7383-482A-BA2C-FE7E324349F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Line 60"/>
          <p:cNvSpPr>
            <a:spLocks noChangeShapeType="1"/>
          </p:cNvSpPr>
          <p:nvPr userDrawn="1"/>
        </p:nvSpPr>
        <p:spPr bwMode="ltGray">
          <a:xfrm flipH="1">
            <a:off x="4886946" y="3658741"/>
            <a:ext cx="2377017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itchFamily="2" charset="2"/>
              <a:buChar char="•"/>
              <a:defRPr/>
            </a:pPr>
            <a:endParaRPr lang="en-US" sz="2000">
              <a:solidFill>
                <a:srgbClr val="40458C"/>
              </a:solidFill>
            </a:endParaRPr>
          </a:p>
        </p:txBody>
      </p:sp>
      <p:sp>
        <p:nvSpPr>
          <p:cNvPr id="9" name="Line 61"/>
          <p:cNvSpPr>
            <a:spLocks noChangeShapeType="1"/>
          </p:cNvSpPr>
          <p:nvPr userDrawn="1"/>
        </p:nvSpPr>
        <p:spPr bwMode="ltGray">
          <a:xfrm>
            <a:off x="6077267" y="3536821"/>
            <a:ext cx="0" cy="24384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itchFamily="2" charset="2"/>
              <a:buChar char="•"/>
              <a:defRPr/>
            </a:pPr>
            <a:endParaRPr lang="en-US" sz="2000">
              <a:solidFill>
                <a:srgbClr val="40458C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5959011" y="3534081"/>
            <a:ext cx="246580" cy="24658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itchFamily="2" charset="2"/>
              <a:buChar char="•"/>
            </a:pPr>
            <a:endParaRPr lang="en-US" sz="20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04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E384-935C-44CA-AE03-23C8513BF18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B0C5-7383-482A-BA2C-FE7E324349F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660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E384-935C-44CA-AE03-23C8513BF18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B0C5-7383-482A-BA2C-FE7E324349F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185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15" y="365125"/>
            <a:ext cx="11223171" cy="13255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15" y="1825625"/>
            <a:ext cx="11223171" cy="43513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415" y="6355442"/>
            <a:ext cx="2743200" cy="365125"/>
          </a:xfrm>
        </p:spPr>
        <p:txBody>
          <a:bodyPr/>
          <a:lstStyle/>
          <a:p>
            <a:fld id="{2183E384-935C-44CA-AE03-23C8513BF18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4386" y="6355441"/>
            <a:ext cx="2743200" cy="365125"/>
          </a:xfrm>
        </p:spPr>
        <p:txBody>
          <a:bodyPr/>
          <a:lstStyle/>
          <a:p>
            <a:fld id="{6006B0C5-7383-482A-BA2C-FE7E324349F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448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E384-935C-44CA-AE03-23C8513BF18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B0C5-7383-482A-BA2C-FE7E324349F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86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E384-935C-44CA-AE03-23C8513BF18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B0C5-7383-482A-BA2C-FE7E324349F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094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E384-935C-44CA-AE03-23C8513BF18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B0C5-7383-482A-BA2C-FE7E324349F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6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E384-935C-44CA-AE03-23C8513BF18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B0C5-7383-482A-BA2C-FE7E324349F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984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E384-935C-44CA-AE03-23C8513BF18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B0C5-7383-482A-BA2C-FE7E324349F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379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E384-935C-44CA-AE03-23C8513BF18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B0C5-7383-482A-BA2C-FE7E324349F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581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E384-935C-44CA-AE03-23C8513BF18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B0C5-7383-482A-BA2C-FE7E324349F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295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E384-935C-44CA-AE03-23C8513BF18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6B0C5-7383-482A-BA2C-FE7E324349F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307156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822960" indent="-36576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nvidia.com/even-easier-introduction-cud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95130"/>
            <a:ext cx="10515600" cy="2792896"/>
          </a:xfrm>
        </p:spPr>
        <p:txBody>
          <a:bodyPr>
            <a:normAutofit/>
          </a:bodyPr>
          <a:lstStyle/>
          <a:p>
            <a:r>
              <a:rPr lang="en-US" sz="4000" dirty="0"/>
              <a:t>CS 295: Modern </a:t>
            </a:r>
            <a:r>
              <a:rPr lang="en-US" sz="4000" dirty="0" smtClean="0"/>
              <a:t>Systems</a:t>
            </a:r>
            <a:br>
              <a:rPr lang="en-US" sz="4000" dirty="0" smtClean="0"/>
            </a:br>
            <a:r>
              <a:rPr lang="en-US" sz="4000" dirty="0" smtClean="0"/>
              <a:t>GPU Computing Introduction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1472"/>
            <a:ext cx="9144000" cy="1973750"/>
          </a:xfrm>
        </p:spPr>
        <p:txBody>
          <a:bodyPr>
            <a:normAutofit/>
          </a:bodyPr>
          <a:lstStyle/>
          <a:p>
            <a:r>
              <a:rPr lang="en-US" dirty="0" smtClean="0"/>
              <a:t>Sang-Woo Jun</a:t>
            </a:r>
          </a:p>
          <a:p>
            <a:r>
              <a:rPr lang="en-US" dirty="0" smtClean="0"/>
              <a:t>Spring 2019</a:t>
            </a:r>
          </a:p>
        </p:txBody>
      </p:sp>
      <p:pic>
        <p:nvPicPr>
          <p:cNvPr id="1028" name="Picture 4" descr="University of California, Irvine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04" y="6117737"/>
            <a:ext cx="1509592" cy="65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94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Massively Parallel Architecture For</a:t>
            </a:r>
            <a:br>
              <a:rPr lang="en-US" dirty="0" smtClean="0"/>
            </a:br>
            <a:r>
              <a:rPr lang="en-US" dirty="0" smtClean="0"/>
              <a:t>Massively Parallel Workloads!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15" y="1825625"/>
            <a:ext cx="11223171" cy="2313238"/>
          </a:xfrm>
        </p:spPr>
        <p:txBody>
          <a:bodyPr/>
          <a:lstStyle/>
          <a:p>
            <a:r>
              <a:rPr lang="en-US" dirty="0" smtClean="0"/>
              <a:t>NVIDIA CUDA (Compute Uniform Device Architecture) – 2007</a:t>
            </a:r>
          </a:p>
          <a:p>
            <a:pPr lvl="1"/>
            <a:r>
              <a:rPr lang="en-US" dirty="0"/>
              <a:t>A way to run custom programs on the massively parallel architecture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specification released – 2008</a:t>
            </a:r>
          </a:p>
          <a:p>
            <a:r>
              <a:rPr lang="en-US" dirty="0" smtClean="0"/>
              <a:t>Both platforms expose synchronous execution of a massive number of threads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502569" y="6335028"/>
            <a:ext cx="7132319" cy="29677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502568" y="4629752"/>
            <a:ext cx="7132319" cy="29677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3860" y="6252584"/>
            <a:ext cx="85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CPU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3860" y="4547308"/>
            <a:ext cx="85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</a:p>
        </p:txBody>
      </p:sp>
      <p:sp>
        <p:nvSpPr>
          <p:cNvPr id="9" name="Freeform 8"/>
          <p:cNvSpPr/>
          <p:nvPr/>
        </p:nvSpPr>
        <p:spPr>
          <a:xfrm>
            <a:off x="2954956" y="5793292"/>
            <a:ext cx="221381" cy="500514"/>
          </a:xfrm>
          <a:custGeom>
            <a:avLst/>
            <a:gdLst>
              <a:gd name="connsiteX0" fmla="*/ 221381 w 221381"/>
              <a:gd name="connsiteY0" fmla="*/ 0 h 500514"/>
              <a:gd name="connsiteX1" fmla="*/ 96252 w 221381"/>
              <a:gd name="connsiteY1" fmla="*/ 115503 h 500514"/>
              <a:gd name="connsiteX2" fmla="*/ 77002 w 221381"/>
              <a:gd name="connsiteY2" fmla="*/ 154004 h 500514"/>
              <a:gd name="connsiteX3" fmla="*/ 125128 w 221381"/>
              <a:gd name="connsiteY3" fmla="*/ 202131 h 500514"/>
              <a:gd name="connsiteX4" fmla="*/ 144379 w 221381"/>
              <a:gd name="connsiteY4" fmla="*/ 231006 h 500514"/>
              <a:gd name="connsiteX5" fmla="*/ 134753 w 221381"/>
              <a:gd name="connsiteY5" fmla="*/ 298383 h 500514"/>
              <a:gd name="connsiteX6" fmla="*/ 125128 w 221381"/>
              <a:gd name="connsiteY6" fmla="*/ 327259 h 500514"/>
              <a:gd name="connsiteX7" fmla="*/ 57751 w 221381"/>
              <a:gd name="connsiteY7" fmla="*/ 413886 h 500514"/>
              <a:gd name="connsiteX8" fmla="*/ 9625 w 221381"/>
              <a:gd name="connsiteY8" fmla="*/ 462013 h 500514"/>
              <a:gd name="connsiteX9" fmla="*/ 0 w 221381"/>
              <a:gd name="connsiteY9" fmla="*/ 500514 h 50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1381" h="500514">
                <a:moveTo>
                  <a:pt x="221381" y="0"/>
                </a:moveTo>
                <a:cubicBezTo>
                  <a:pt x="179671" y="38501"/>
                  <a:pt x="135074" y="74092"/>
                  <a:pt x="96252" y="115503"/>
                </a:cubicBezTo>
                <a:cubicBezTo>
                  <a:pt x="86439" y="125971"/>
                  <a:pt x="77002" y="139656"/>
                  <a:pt x="77002" y="154004"/>
                </a:cubicBezTo>
                <a:cubicBezTo>
                  <a:pt x="77002" y="175394"/>
                  <a:pt x="112294" y="193575"/>
                  <a:pt x="125128" y="202131"/>
                </a:cubicBezTo>
                <a:cubicBezTo>
                  <a:pt x="131545" y="211756"/>
                  <a:pt x="143228" y="219495"/>
                  <a:pt x="144379" y="231006"/>
                </a:cubicBezTo>
                <a:cubicBezTo>
                  <a:pt x="146636" y="253580"/>
                  <a:pt x="139202" y="276137"/>
                  <a:pt x="134753" y="298383"/>
                </a:cubicBezTo>
                <a:cubicBezTo>
                  <a:pt x="132763" y="308332"/>
                  <a:pt x="129665" y="318184"/>
                  <a:pt x="125128" y="327259"/>
                </a:cubicBezTo>
                <a:cubicBezTo>
                  <a:pt x="112105" y="353307"/>
                  <a:pt x="69687" y="398540"/>
                  <a:pt x="57751" y="413886"/>
                </a:cubicBezTo>
                <a:cubicBezTo>
                  <a:pt x="23197" y="458313"/>
                  <a:pt x="57014" y="430420"/>
                  <a:pt x="9625" y="462013"/>
                </a:cubicBezTo>
                <a:lnTo>
                  <a:pt x="0" y="500514"/>
                </a:lnTo>
              </a:path>
            </a:pathLst>
          </a:cu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6983" y="5399946"/>
            <a:ext cx="85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63478" y="5008973"/>
            <a:ext cx="837398" cy="13260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4820653" y="4134051"/>
            <a:ext cx="221381" cy="500514"/>
          </a:xfrm>
          <a:custGeom>
            <a:avLst/>
            <a:gdLst>
              <a:gd name="connsiteX0" fmla="*/ 221381 w 221381"/>
              <a:gd name="connsiteY0" fmla="*/ 0 h 500514"/>
              <a:gd name="connsiteX1" fmla="*/ 96252 w 221381"/>
              <a:gd name="connsiteY1" fmla="*/ 115503 h 500514"/>
              <a:gd name="connsiteX2" fmla="*/ 77002 w 221381"/>
              <a:gd name="connsiteY2" fmla="*/ 154004 h 500514"/>
              <a:gd name="connsiteX3" fmla="*/ 125128 w 221381"/>
              <a:gd name="connsiteY3" fmla="*/ 202131 h 500514"/>
              <a:gd name="connsiteX4" fmla="*/ 144379 w 221381"/>
              <a:gd name="connsiteY4" fmla="*/ 231006 h 500514"/>
              <a:gd name="connsiteX5" fmla="*/ 134753 w 221381"/>
              <a:gd name="connsiteY5" fmla="*/ 298383 h 500514"/>
              <a:gd name="connsiteX6" fmla="*/ 125128 w 221381"/>
              <a:gd name="connsiteY6" fmla="*/ 327259 h 500514"/>
              <a:gd name="connsiteX7" fmla="*/ 57751 w 221381"/>
              <a:gd name="connsiteY7" fmla="*/ 413886 h 500514"/>
              <a:gd name="connsiteX8" fmla="*/ 9625 w 221381"/>
              <a:gd name="connsiteY8" fmla="*/ 462013 h 500514"/>
              <a:gd name="connsiteX9" fmla="*/ 0 w 221381"/>
              <a:gd name="connsiteY9" fmla="*/ 500514 h 50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1381" h="500514">
                <a:moveTo>
                  <a:pt x="221381" y="0"/>
                </a:moveTo>
                <a:cubicBezTo>
                  <a:pt x="179671" y="38501"/>
                  <a:pt x="135074" y="74092"/>
                  <a:pt x="96252" y="115503"/>
                </a:cubicBezTo>
                <a:cubicBezTo>
                  <a:pt x="86439" y="125971"/>
                  <a:pt x="77002" y="139656"/>
                  <a:pt x="77002" y="154004"/>
                </a:cubicBezTo>
                <a:cubicBezTo>
                  <a:pt x="77002" y="175394"/>
                  <a:pt x="112294" y="193575"/>
                  <a:pt x="125128" y="202131"/>
                </a:cubicBezTo>
                <a:cubicBezTo>
                  <a:pt x="131545" y="211756"/>
                  <a:pt x="143228" y="219495"/>
                  <a:pt x="144379" y="231006"/>
                </a:cubicBezTo>
                <a:cubicBezTo>
                  <a:pt x="146636" y="253580"/>
                  <a:pt x="139202" y="276137"/>
                  <a:pt x="134753" y="298383"/>
                </a:cubicBezTo>
                <a:cubicBezTo>
                  <a:pt x="132763" y="308332"/>
                  <a:pt x="129665" y="318184"/>
                  <a:pt x="125128" y="327259"/>
                </a:cubicBezTo>
                <a:cubicBezTo>
                  <a:pt x="112105" y="353307"/>
                  <a:pt x="69687" y="398540"/>
                  <a:pt x="57751" y="413886"/>
                </a:cubicBezTo>
                <a:cubicBezTo>
                  <a:pt x="23197" y="458313"/>
                  <a:pt x="57014" y="430420"/>
                  <a:pt x="9625" y="462013"/>
                </a:cubicBezTo>
                <a:lnTo>
                  <a:pt x="0" y="500514"/>
                </a:lnTo>
              </a:path>
            </a:pathLst>
          </a:cu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931343" y="4134051"/>
            <a:ext cx="221381" cy="500514"/>
          </a:xfrm>
          <a:custGeom>
            <a:avLst/>
            <a:gdLst>
              <a:gd name="connsiteX0" fmla="*/ 221381 w 221381"/>
              <a:gd name="connsiteY0" fmla="*/ 0 h 500514"/>
              <a:gd name="connsiteX1" fmla="*/ 96252 w 221381"/>
              <a:gd name="connsiteY1" fmla="*/ 115503 h 500514"/>
              <a:gd name="connsiteX2" fmla="*/ 77002 w 221381"/>
              <a:gd name="connsiteY2" fmla="*/ 154004 h 500514"/>
              <a:gd name="connsiteX3" fmla="*/ 125128 w 221381"/>
              <a:gd name="connsiteY3" fmla="*/ 202131 h 500514"/>
              <a:gd name="connsiteX4" fmla="*/ 144379 w 221381"/>
              <a:gd name="connsiteY4" fmla="*/ 231006 h 500514"/>
              <a:gd name="connsiteX5" fmla="*/ 134753 w 221381"/>
              <a:gd name="connsiteY5" fmla="*/ 298383 h 500514"/>
              <a:gd name="connsiteX6" fmla="*/ 125128 w 221381"/>
              <a:gd name="connsiteY6" fmla="*/ 327259 h 500514"/>
              <a:gd name="connsiteX7" fmla="*/ 57751 w 221381"/>
              <a:gd name="connsiteY7" fmla="*/ 413886 h 500514"/>
              <a:gd name="connsiteX8" fmla="*/ 9625 w 221381"/>
              <a:gd name="connsiteY8" fmla="*/ 462013 h 500514"/>
              <a:gd name="connsiteX9" fmla="*/ 0 w 221381"/>
              <a:gd name="connsiteY9" fmla="*/ 500514 h 50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1381" h="500514">
                <a:moveTo>
                  <a:pt x="221381" y="0"/>
                </a:moveTo>
                <a:cubicBezTo>
                  <a:pt x="179671" y="38501"/>
                  <a:pt x="135074" y="74092"/>
                  <a:pt x="96252" y="115503"/>
                </a:cubicBezTo>
                <a:cubicBezTo>
                  <a:pt x="86439" y="125971"/>
                  <a:pt x="77002" y="139656"/>
                  <a:pt x="77002" y="154004"/>
                </a:cubicBezTo>
                <a:cubicBezTo>
                  <a:pt x="77002" y="175394"/>
                  <a:pt x="112294" y="193575"/>
                  <a:pt x="125128" y="202131"/>
                </a:cubicBezTo>
                <a:cubicBezTo>
                  <a:pt x="131545" y="211756"/>
                  <a:pt x="143228" y="219495"/>
                  <a:pt x="144379" y="231006"/>
                </a:cubicBezTo>
                <a:cubicBezTo>
                  <a:pt x="146636" y="253580"/>
                  <a:pt x="139202" y="276137"/>
                  <a:pt x="134753" y="298383"/>
                </a:cubicBezTo>
                <a:cubicBezTo>
                  <a:pt x="132763" y="308332"/>
                  <a:pt x="129665" y="318184"/>
                  <a:pt x="125128" y="327259"/>
                </a:cubicBezTo>
                <a:cubicBezTo>
                  <a:pt x="112105" y="353307"/>
                  <a:pt x="69687" y="398540"/>
                  <a:pt x="57751" y="413886"/>
                </a:cubicBezTo>
                <a:cubicBezTo>
                  <a:pt x="23197" y="458313"/>
                  <a:pt x="57014" y="430420"/>
                  <a:pt x="9625" y="462013"/>
                </a:cubicBezTo>
                <a:lnTo>
                  <a:pt x="0" y="500514"/>
                </a:lnTo>
              </a:path>
            </a:pathLst>
          </a:cu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042034" y="4129238"/>
            <a:ext cx="221381" cy="500514"/>
          </a:xfrm>
          <a:custGeom>
            <a:avLst/>
            <a:gdLst>
              <a:gd name="connsiteX0" fmla="*/ 221381 w 221381"/>
              <a:gd name="connsiteY0" fmla="*/ 0 h 500514"/>
              <a:gd name="connsiteX1" fmla="*/ 96252 w 221381"/>
              <a:gd name="connsiteY1" fmla="*/ 115503 h 500514"/>
              <a:gd name="connsiteX2" fmla="*/ 77002 w 221381"/>
              <a:gd name="connsiteY2" fmla="*/ 154004 h 500514"/>
              <a:gd name="connsiteX3" fmla="*/ 125128 w 221381"/>
              <a:gd name="connsiteY3" fmla="*/ 202131 h 500514"/>
              <a:gd name="connsiteX4" fmla="*/ 144379 w 221381"/>
              <a:gd name="connsiteY4" fmla="*/ 231006 h 500514"/>
              <a:gd name="connsiteX5" fmla="*/ 134753 w 221381"/>
              <a:gd name="connsiteY5" fmla="*/ 298383 h 500514"/>
              <a:gd name="connsiteX6" fmla="*/ 125128 w 221381"/>
              <a:gd name="connsiteY6" fmla="*/ 327259 h 500514"/>
              <a:gd name="connsiteX7" fmla="*/ 57751 w 221381"/>
              <a:gd name="connsiteY7" fmla="*/ 413886 h 500514"/>
              <a:gd name="connsiteX8" fmla="*/ 9625 w 221381"/>
              <a:gd name="connsiteY8" fmla="*/ 462013 h 500514"/>
              <a:gd name="connsiteX9" fmla="*/ 0 w 221381"/>
              <a:gd name="connsiteY9" fmla="*/ 500514 h 50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1381" h="500514">
                <a:moveTo>
                  <a:pt x="221381" y="0"/>
                </a:moveTo>
                <a:cubicBezTo>
                  <a:pt x="179671" y="38501"/>
                  <a:pt x="135074" y="74092"/>
                  <a:pt x="96252" y="115503"/>
                </a:cubicBezTo>
                <a:cubicBezTo>
                  <a:pt x="86439" y="125971"/>
                  <a:pt x="77002" y="139656"/>
                  <a:pt x="77002" y="154004"/>
                </a:cubicBezTo>
                <a:cubicBezTo>
                  <a:pt x="77002" y="175394"/>
                  <a:pt x="112294" y="193575"/>
                  <a:pt x="125128" y="202131"/>
                </a:cubicBezTo>
                <a:cubicBezTo>
                  <a:pt x="131545" y="211756"/>
                  <a:pt x="143228" y="219495"/>
                  <a:pt x="144379" y="231006"/>
                </a:cubicBezTo>
                <a:cubicBezTo>
                  <a:pt x="146636" y="253580"/>
                  <a:pt x="139202" y="276137"/>
                  <a:pt x="134753" y="298383"/>
                </a:cubicBezTo>
                <a:cubicBezTo>
                  <a:pt x="132763" y="308332"/>
                  <a:pt x="129665" y="318184"/>
                  <a:pt x="125128" y="327259"/>
                </a:cubicBezTo>
                <a:cubicBezTo>
                  <a:pt x="112105" y="353307"/>
                  <a:pt x="69687" y="398540"/>
                  <a:pt x="57751" y="413886"/>
                </a:cubicBezTo>
                <a:cubicBezTo>
                  <a:pt x="23197" y="458313"/>
                  <a:pt x="57014" y="430420"/>
                  <a:pt x="9625" y="462013"/>
                </a:cubicBezTo>
                <a:lnTo>
                  <a:pt x="0" y="500514"/>
                </a:lnTo>
              </a:path>
            </a:pathLst>
          </a:cu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152724" y="4129238"/>
            <a:ext cx="221381" cy="500514"/>
          </a:xfrm>
          <a:custGeom>
            <a:avLst/>
            <a:gdLst>
              <a:gd name="connsiteX0" fmla="*/ 221381 w 221381"/>
              <a:gd name="connsiteY0" fmla="*/ 0 h 500514"/>
              <a:gd name="connsiteX1" fmla="*/ 96252 w 221381"/>
              <a:gd name="connsiteY1" fmla="*/ 115503 h 500514"/>
              <a:gd name="connsiteX2" fmla="*/ 77002 w 221381"/>
              <a:gd name="connsiteY2" fmla="*/ 154004 h 500514"/>
              <a:gd name="connsiteX3" fmla="*/ 125128 w 221381"/>
              <a:gd name="connsiteY3" fmla="*/ 202131 h 500514"/>
              <a:gd name="connsiteX4" fmla="*/ 144379 w 221381"/>
              <a:gd name="connsiteY4" fmla="*/ 231006 h 500514"/>
              <a:gd name="connsiteX5" fmla="*/ 134753 w 221381"/>
              <a:gd name="connsiteY5" fmla="*/ 298383 h 500514"/>
              <a:gd name="connsiteX6" fmla="*/ 125128 w 221381"/>
              <a:gd name="connsiteY6" fmla="*/ 327259 h 500514"/>
              <a:gd name="connsiteX7" fmla="*/ 57751 w 221381"/>
              <a:gd name="connsiteY7" fmla="*/ 413886 h 500514"/>
              <a:gd name="connsiteX8" fmla="*/ 9625 w 221381"/>
              <a:gd name="connsiteY8" fmla="*/ 462013 h 500514"/>
              <a:gd name="connsiteX9" fmla="*/ 0 w 221381"/>
              <a:gd name="connsiteY9" fmla="*/ 500514 h 50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1381" h="500514">
                <a:moveTo>
                  <a:pt x="221381" y="0"/>
                </a:moveTo>
                <a:cubicBezTo>
                  <a:pt x="179671" y="38501"/>
                  <a:pt x="135074" y="74092"/>
                  <a:pt x="96252" y="115503"/>
                </a:cubicBezTo>
                <a:cubicBezTo>
                  <a:pt x="86439" y="125971"/>
                  <a:pt x="77002" y="139656"/>
                  <a:pt x="77002" y="154004"/>
                </a:cubicBezTo>
                <a:cubicBezTo>
                  <a:pt x="77002" y="175394"/>
                  <a:pt x="112294" y="193575"/>
                  <a:pt x="125128" y="202131"/>
                </a:cubicBezTo>
                <a:cubicBezTo>
                  <a:pt x="131545" y="211756"/>
                  <a:pt x="143228" y="219495"/>
                  <a:pt x="144379" y="231006"/>
                </a:cubicBezTo>
                <a:cubicBezTo>
                  <a:pt x="146636" y="253580"/>
                  <a:pt x="139202" y="276137"/>
                  <a:pt x="134753" y="298383"/>
                </a:cubicBezTo>
                <a:cubicBezTo>
                  <a:pt x="132763" y="308332"/>
                  <a:pt x="129665" y="318184"/>
                  <a:pt x="125128" y="327259"/>
                </a:cubicBezTo>
                <a:cubicBezTo>
                  <a:pt x="112105" y="353307"/>
                  <a:pt x="69687" y="398540"/>
                  <a:pt x="57751" y="413886"/>
                </a:cubicBezTo>
                <a:cubicBezTo>
                  <a:pt x="23197" y="458313"/>
                  <a:pt x="57014" y="430420"/>
                  <a:pt x="9625" y="462013"/>
                </a:cubicBezTo>
                <a:lnTo>
                  <a:pt x="0" y="500514"/>
                </a:lnTo>
              </a:path>
            </a:pathLst>
          </a:cu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263415" y="4129238"/>
            <a:ext cx="221381" cy="500514"/>
          </a:xfrm>
          <a:custGeom>
            <a:avLst/>
            <a:gdLst>
              <a:gd name="connsiteX0" fmla="*/ 221381 w 221381"/>
              <a:gd name="connsiteY0" fmla="*/ 0 h 500514"/>
              <a:gd name="connsiteX1" fmla="*/ 96252 w 221381"/>
              <a:gd name="connsiteY1" fmla="*/ 115503 h 500514"/>
              <a:gd name="connsiteX2" fmla="*/ 77002 w 221381"/>
              <a:gd name="connsiteY2" fmla="*/ 154004 h 500514"/>
              <a:gd name="connsiteX3" fmla="*/ 125128 w 221381"/>
              <a:gd name="connsiteY3" fmla="*/ 202131 h 500514"/>
              <a:gd name="connsiteX4" fmla="*/ 144379 w 221381"/>
              <a:gd name="connsiteY4" fmla="*/ 231006 h 500514"/>
              <a:gd name="connsiteX5" fmla="*/ 134753 w 221381"/>
              <a:gd name="connsiteY5" fmla="*/ 298383 h 500514"/>
              <a:gd name="connsiteX6" fmla="*/ 125128 w 221381"/>
              <a:gd name="connsiteY6" fmla="*/ 327259 h 500514"/>
              <a:gd name="connsiteX7" fmla="*/ 57751 w 221381"/>
              <a:gd name="connsiteY7" fmla="*/ 413886 h 500514"/>
              <a:gd name="connsiteX8" fmla="*/ 9625 w 221381"/>
              <a:gd name="connsiteY8" fmla="*/ 462013 h 500514"/>
              <a:gd name="connsiteX9" fmla="*/ 0 w 221381"/>
              <a:gd name="connsiteY9" fmla="*/ 500514 h 50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1381" h="500514">
                <a:moveTo>
                  <a:pt x="221381" y="0"/>
                </a:moveTo>
                <a:cubicBezTo>
                  <a:pt x="179671" y="38501"/>
                  <a:pt x="135074" y="74092"/>
                  <a:pt x="96252" y="115503"/>
                </a:cubicBezTo>
                <a:cubicBezTo>
                  <a:pt x="86439" y="125971"/>
                  <a:pt x="77002" y="139656"/>
                  <a:pt x="77002" y="154004"/>
                </a:cubicBezTo>
                <a:cubicBezTo>
                  <a:pt x="77002" y="175394"/>
                  <a:pt x="112294" y="193575"/>
                  <a:pt x="125128" y="202131"/>
                </a:cubicBezTo>
                <a:cubicBezTo>
                  <a:pt x="131545" y="211756"/>
                  <a:pt x="143228" y="219495"/>
                  <a:pt x="144379" y="231006"/>
                </a:cubicBezTo>
                <a:cubicBezTo>
                  <a:pt x="146636" y="253580"/>
                  <a:pt x="139202" y="276137"/>
                  <a:pt x="134753" y="298383"/>
                </a:cubicBezTo>
                <a:cubicBezTo>
                  <a:pt x="132763" y="308332"/>
                  <a:pt x="129665" y="318184"/>
                  <a:pt x="125128" y="327259"/>
                </a:cubicBezTo>
                <a:cubicBezTo>
                  <a:pt x="112105" y="353307"/>
                  <a:pt x="69687" y="398540"/>
                  <a:pt x="57751" y="413886"/>
                </a:cubicBezTo>
                <a:cubicBezTo>
                  <a:pt x="23197" y="458313"/>
                  <a:pt x="57014" y="430420"/>
                  <a:pt x="9625" y="462013"/>
                </a:cubicBezTo>
                <a:lnTo>
                  <a:pt x="0" y="500514"/>
                </a:lnTo>
              </a:path>
            </a:pathLst>
          </a:cu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595486" y="4124425"/>
            <a:ext cx="221381" cy="500514"/>
          </a:xfrm>
          <a:custGeom>
            <a:avLst/>
            <a:gdLst>
              <a:gd name="connsiteX0" fmla="*/ 221381 w 221381"/>
              <a:gd name="connsiteY0" fmla="*/ 0 h 500514"/>
              <a:gd name="connsiteX1" fmla="*/ 96252 w 221381"/>
              <a:gd name="connsiteY1" fmla="*/ 115503 h 500514"/>
              <a:gd name="connsiteX2" fmla="*/ 77002 w 221381"/>
              <a:gd name="connsiteY2" fmla="*/ 154004 h 500514"/>
              <a:gd name="connsiteX3" fmla="*/ 125128 w 221381"/>
              <a:gd name="connsiteY3" fmla="*/ 202131 h 500514"/>
              <a:gd name="connsiteX4" fmla="*/ 144379 w 221381"/>
              <a:gd name="connsiteY4" fmla="*/ 231006 h 500514"/>
              <a:gd name="connsiteX5" fmla="*/ 134753 w 221381"/>
              <a:gd name="connsiteY5" fmla="*/ 298383 h 500514"/>
              <a:gd name="connsiteX6" fmla="*/ 125128 w 221381"/>
              <a:gd name="connsiteY6" fmla="*/ 327259 h 500514"/>
              <a:gd name="connsiteX7" fmla="*/ 57751 w 221381"/>
              <a:gd name="connsiteY7" fmla="*/ 413886 h 500514"/>
              <a:gd name="connsiteX8" fmla="*/ 9625 w 221381"/>
              <a:gd name="connsiteY8" fmla="*/ 462013 h 500514"/>
              <a:gd name="connsiteX9" fmla="*/ 0 w 221381"/>
              <a:gd name="connsiteY9" fmla="*/ 500514 h 50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1381" h="500514">
                <a:moveTo>
                  <a:pt x="221381" y="0"/>
                </a:moveTo>
                <a:cubicBezTo>
                  <a:pt x="179671" y="38501"/>
                  <a:pt x="135074" y="74092"/>
                  <a:pt x="96252" y="115503"/>
                </a:cubicBezTo>
                <a:cubicBezTo>
                  <a:pt x="86439" y="125971"/>
                  <a:pt x="77002" y="139656"/>
                  <a:pt x="77002" y="154004"/>
                </a:cubicBezTo>
                <a:cubicBezTo>
                  <a:pt x="77002" y="175394"/>
                  <a:pt x="112294" y="193575"/>
                  <a:pt x="125128" y="202131"/>
                </a:cubicBezTo>
                <a:cubicBezTo>
                  <a:pt x="131545" y="211756"/>
                  <a:pt x="143228" y="219495"/>
                  <a:pt x="144379" y="231006"/>
                </a:cubicBezTo>
                <a:cubicBezTo>
                  <a:pt x="146636" y="253580"/>
                  <a:pt x="139202" y="276137"/>
                  <a:pt x="134753" y="298383"/>
                </a:cubicBezTo>
                <a:cubicBezTo>
                  <a:pt x="132763" y="308332"/>
                  <a:pt x="129665" y="318184"/>
                  <a:pt x="125128" y="327259"/>
                </a:cubicBezTo>
                <a:cubicBezTo>
                  <a:pt x="112105" y="353307"/>
                  <a:pt x="69687" y="398540"/>
                  <a:pt x="57751" y="413886"/>
                </a:cubicBezTo>
                <a:cubicBezTo>
                  <a:pt x="23197" y="458313"/>
                  <a:pt x="57014" y="430420"/>
                  <a:pt x="9625" y="462013"/>
                </a:cubicBezTo>
                <a:lnTo>
                  <a:pt x="0" y="500514"/>
                </a:lnTo>
              </a:path>
            </a:pathLst>
          </a:cu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18760" y="4119612"/>
            <a:ext cx="44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85511" y="5008973"/>
            <a:ext cx="837398" cy="13260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88084" y="3747874"/>
            <a:ext cx="157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GPU Threads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71973" y="5454642"/>
            <a:ext cx="187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 over </a:t>
            </a:r>
            <a:r>
              <a:rPr lang="en-US" dirty="0" err="1" smtClean="0"/>
              <a:t>PCIe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006319" y="5399946"/>
            <a:ext cx="187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 over </a:t>
            </a:r>
            <a:r>
              <a:rPr lang="en-US" dirty="0" err="1" smtClean="0"/>
              <a:t>PCIe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447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Execution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15" y="1825625"/>
            <a:ext cx="11223171" cy="4713720"/>
          </a:xfrm>
        </p:spPr>
        <p:txBody>
          <a:bodyPr/>
          <a:lstStyle/>
          <a:p>
            <a:r>
              <a:rPr lang="en-US" dirty="0" smtClean="0"/>
              <a:t>Block: Multi-dimensional array of threads</a:t>
            </a:r>
          </a:p>
          <a:p>
            <a:pPr lvl="1"/>
            <a:r>
              <a:rPr lang="en-US" dirty="0" smtClean="0"/>
              <a:t>1D, 2D, or 3D</a:t>
            </a:r>
          </a:p>
          <a:p>
            <a:pPr lvl="1"/>
            <a:r>
              <a:rPr lang="en-US" dirty="0" smtClean="0"/>
              <a:t>Threads in a block can synchronize among themselves</a:t>
            </a:r>
          </a:p>
          <a:p>
            <a:pPr lvl="1"/>
            <a:r>
              <a:rPr lang="en-US" dirty="0" smtClean="0"/>
              <a:t>Threads in a block can access shared memory</a:t>
            </a:r>
          </a:p>
          <a:p>
            <a:pPr lvl="1"/>
            <a:r>
              <a:rPr lang="en-US" dirty="0" smtClean="0"/>
              <a:t>CUDA (Thread, Block) ~= </a:t>
            </a:r>
            <a:r>
              <a:rPr lang="en-US" dirty="0" err="1" smtClean="0"/>
              <a:t>OpenCL</a:t>
            </a:r>
            <a:r>
              <a:rPr lang="en-US" dirty="0" smtClean="0"/>
              <a:t> (Work item, Work group)</a:t>
            </a:r>
          </a:p>
          <a:p>
            <a:r>
              <a:rPr lang="en-US" dirty="0" smtClean="0"/>
              <a:t>Grid: Multi-dimensional array of blocks</a:t>
            </a:r>
          </a:p>
          <a:p>
            <a:pPr lvl="1"/>
            <a:r>
              <a:rPr lang="en-US" dirty="0" smtClean="0"/>
              <a:t>1D or 2D</a:t>
            </a:r>
          </a:p>
          <a:p>
            <a:pPr lvl="1"/>
            <a:r>
              <a:rPr lang="en-US" dirty="0" smtClean="0"/>
              <a:t>Blocks in a grid can run in parallel, or sequentially</a:t>
            </a:r>
          </a:p>
          <a:p>
            <a:r>
              <a:rPr lang="en-US" dirty="0" smtClean="0"/>
              <a:t>Kernel execution issued in grid units</a:t>
            </a:r>
          </a:p>
          <a:p>
            <a:r>
              <a:rPr lang="en-US" dirty="0" smtClean="0"/>
              <a:t>Limited recursion (depth limit of 24 as of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68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CUDA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7496" y="2584525"/>
            <a:ext cx="6683694" cy="1695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328" y="2577624"/>
            <a:ext cx="4558972" cy="17022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695700" y="3048000"/>
            <a:ext cx="1727200" cy="660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6151" y="1819676"/>
            <a:ext cx="310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Asynchronous call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4926576" y="2281341"/>
            <a:ext cx="166124" cy="67775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78200" y="5173738"/>
            <a:ext cx="20447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NVCC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Compiler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16484" y="4748288"/>
            <a:ext cx="2044700" cy="85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Host Compiler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16484" y="5815088"/>
            <a:ext cx="2044700" cy="85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Device Compiler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739086" y="5173738"/>
            <a:ext cx="20447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CPU+GPU </a:t>
            </a:r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Software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484415" y="4945138"/>
            <a:ext cx="1600201" cy="1524000"/>
          </a:xfrm>
          <a:prstGeom prst="foldedCorner">
            <a:avLst>
              <a:gd name="adj" fmla="val 2250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C/C++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+ CUDA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Code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3"/>
            <a:endCxn id="20" idx="1"/>
          </p:cNvCxnSpPr>
          <p:nvPr/>
        </p:nvCxnSpPr>
        <p:spPr>
          <a:xfrm>
            <a:off x="2084616" y="5707138"/>
            <a:ext cx="12935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  <a:endCxn id="21" idx="1"/>
          </p:cNvCxnSpPr>
          <p:nvPr/>
        </p:nvCxnSpPr>
        <p:spPr>
          <a:xfrm flipV="1">
            <a:off x="5422900" y="5173738"/>
            <a:ext cx="1293584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3"/>
            <a:endCxn id="22" idx="1"/>
          </p:cNvCxnSpPr>
          <p:nvPr/>
        </p:nvCxnSpPr>
        <p:spPr>
          <a:xfrm>
            <a:off x="5422900" y="5707138"/>
            <a:ext cx="1293584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  <a:endCxn id="23" idx="1"/>
          </p:cNvCxnSpPr>
          <p:nvPr/>
        </p:nvCxnSpPr>
        <p:spPr>
          <a:xfrm flipV="1">
            <a:off x="8761184" y="5707138"/>
            <a:ext cx="977902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3" idx="1"/>
          </p:cNvCxnSpPr>
          <p:nvPr/>
        </p:nvCxnSpPr>
        <p:spPr>
          <a:xfrm>
            <a:off x="8761184" y="5173738"/>
            <a:ext cx="977902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2026" y="2125092"/>
            <a:ext cx="310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CPU side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401261" y="2086993"/>
            <a:ext cx="310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GPU side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546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CUDA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715" y="4476698"/>
            <a:ext cx="8386479" cy="2127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715" y="1807762"/>
            <a:ext cx="6008556" cy="2243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1015" y="1690688"/>
            <a:ext cx="1072730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6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block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2730500" y="2152353"/>
            <a:ext cx="296880" cy="86389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2993" y="1998920"/>
            <a:ext cx="2628412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6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threads per block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3227127" y="2460585"/>
            <a:ext cx="1690072" cy="663615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8637" y="5939860"/>
            <a:ext cx="3346557" cy="830997"/>
          </a:xfrm>
          <a:prstGeom prst="rect">
            <a:avLst/>
          </a:prstGeom>
          <a:solidFill>
            <a:schemeClr val="bg1"/>
          </a:solidFill>
          <a:ln>
            <a:solidFill>
              <a:srgbClr val="00006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of N threads am I?</a:t>
            </a:r>
          </a:p>
          <a:p>
            <a:r>
              <a:rPr lang="en-US" sz="2400" dirty="0" smtClean="0"/>
              <a:t>See also: </a:t>
            </a:r>
            <a:r>
              <a:rPr lang="en-US" sz="2400" dirty="0" err="1" smtClean="0"/>
              <a:t>blockIdx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4533901" y="5737385"/>
            <a:ext cx="1104736" cy="617974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83137" y="1807762"/>
            <a:ext cx="4792530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006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__global__: </a:t>
            </a:r>
            <a:br>
              <a:rPr lang="en-US" sz="2400" dirty="0" smtClean="0"/>
            </a:br>
            <a:r>
              <a:rPr lang="en-US" sz="2400" dirty="0" smtClean="0"/>
              <a:t>	In GPU, called from host/GPU</a:t>
            </a:r>
          </a:p>
          <a:p>
            <a:r>
              <a:rPr lang="en-US" sz="2400" dirty="0" smtClean="0"/>
              <a:t>__device__: </a:t>
            </a:r>
            <a:br>
              <a:rPr lang="en-US" sz="2400" dirty="0" smtClean="0"/>
            </a:br>
            <a:r>
              <a:rPr lang="en-US" sz="2400" dirty="0" smtClean="0"/>
              <a:t>	In GPU, called from GPU</a:t>
            </a:r>
          </a:p>
          <a:p>
            <a:r>
              <a:rPr lang="en-US" sz="2400" dirty="0" smtClean="0"/>
              <a:t>__host__: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In host, called from host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2154890" y="2961924"/>
            <a:ext cx="4828247" cy="192958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17199" y="4245865"/>
            <a:ext cx="5066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6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instances of </a:t>
            </a:r>
            <a:r>
              <a:rPr lang="en-US" sz="2400" dirty="0" err="1" smtClean="0"/>
              <a:t>VecAdd</a:t>
            </a:r>
            <a:r>
              <a:rPr lang="en-US" sz="2400" dirty="0" smtClean="0"/>
              <a:t> spawned in GPU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2836" y="3437870"/>
            <a:ext cx="4000967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6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Should wait for kernel to finish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9573823" y="4984528"/>
            <a:ext cx="2406705" cy="830997"/>
          </a:xfrm>
          <a:prstGeom prst="rect">
            <a:avLst/>
          </a:prstGeom>
          <a:solidFill>
            <a:schemeClr val="bg1"/>
          </a:solidFill>
          <a:ln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One function can be both</a:t>
            </a:r>
            <a:endParaRPr lang="en-US" sz="2400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8547100" y="3600146"/>
            <a:ext cx="2230076" cy="138438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</p:cNvCxnSpPr>
          <p:nvPr/>
        </p:nvCxnSpPr>
        <p:spPr>
          <a:xfrm flipH="1" flipV="1">
            <a:off x="8728338" y="2868739"/>
            <a:ext cx="2048838" cy="2115789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90466" y="6162746"/>
            <a:ext cx="2410853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6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void allowed</a:t>
            </a:r>
            <a:endParaRPr lang="en-US" sz="2400" dirty="0"/>
          </a:p>
        </p:txBody>
      </p:sp>
      <p:cxnSp>
        <p:nvCxnSpPr>
          <p:cNvPr id="39" name="Straight Arrow Connector 38"/>
          <p:cNvCxnSpPr>
            <a:stCxn id="38" idx="0"/>
          </p:cNvCxnSpPr>
          <p:nvPr/>
        </p:nvCxnSpPr>
        <p:spPr>
          <a:xfrm flipH="1" flipV="1">
            <a:off x="2741919" y="5205180"/>
            <a:ext cx="353974" cy="95756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09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Example: </a:t>
            </a:r>
            <a:br>
              <a:rPr lang="en-US" dirty="0" smtClean="0"/>
            </a:br>
            <a:r>
              <a:rPr lang="en-US" dirty="0" smtClean="0"/>
              <a:t>Picture Blurring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from NVIDIA/UIUC Accelerated Computing Teaching Kit</a:t>
            </a:r>
          </a:p>
          <a:p>
            <a:r>
              <a:rPr lang="en-US" dirty="0" smtClean="0"/>
              <a:t>Another </a:t>
            </a:r>
            <a:r>
              <a:rPr lang="en-US" dirty="0"/>
              <a:t>end-to-end example</a:t>
            </a:r>
            <a:br>
              <a:rPr lang="en-US" dirty="0"/>
            </a:br>
            <a:r>
              <a:rPr lang="en-US" dirty="0">
                <a:hlinkClick r:id="rId2"/>
              </a:rPr>
              <a:t>https://devblogs.nvidia.com/even-easier-introduction-cuda/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Great! Now we know how to use GPUs – Bye?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567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</a:t>
            </a:r>
            <a:br>
              <a:rPr lang="en-US" dirty="0" smtClean="0"/>
            </a:br>
            <a:r>
              <a:rPr lang="en-US" dirty="0" smtClean="0"/>
              <a:t>Performance Engineering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8213" y="6097350"/>
            <a:ext cx="2605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Results from NVIDIA P100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85205" y="1825625"/>
            <a:ext cx="6821591" cy="4351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381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Coleman et. al., “Efficient CUDA,” 2017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82624" y="6387068"/>
            <a:ext cx="4509376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Architecture knowledge is needed (again)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9816224" y="4393168"/>
            <a:ext cx="2168158" cy="40011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No faster than CPU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9309100" y="4593223"/>
            <a:ext cx="5071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78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0.wp.com/www.babeltechreviews.com/wp-content/uploads/2017/05/GV10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634" y="295660"/>
            <a:ext cx="11537482" cy="656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07030" y="1531037"/>
            <a:ext cx="7013715" cy="52322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NVIDIA Volta-based GV100 Architecture (2018)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299411" y="2146434"/>
            <a:ext cx="413886" cy="10202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93971" y="2356629"/>
            <a:ext cx="4588628" cy="101566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Single Streaming Multiprocessor (SM) has </a:t>
            </a:r>
          </a:p>
          <a:p>
            <a:pPr algn="ctr"/>
            <a:r>
              <a:rPr lang="en-US" sz="2000" dirty="0" smtClean="0"/>
              <a:t>64 INT32 cores and 64 FP32 cores</a:t>
            </a:r>
          </a:p>
          <a:p>
            <a:pPr algn="ctr"/>
            <a:r>
              <a:rPr lang="en-US" sz="2000" dirty="0" smtClean="0"/>
              <a:t>(+8 Tensor cores…)</a:t>
            </a:r>
            <a:endParaRPr lang="en-US" sz="2000" dirty="0"/>
          </a:p>
        </p:txBody>
      </p:sp>
      <p:cxnSp>
        <p:nvCxnSpPr>
          <p:cNvPr id="9" name="Straight Arrow Connector 8"/>
          <p:cNvCxnSpPr>
            <a:endCxn id="6" idx="3"/>
          </p:cNvCxnSpPr>
          <p:nvPr/>
        </p:nvCxnSpPr>
        <p:spPr>
          <a:xfrm flipH="1" flipV="1">
            <a:off x="1713297" y="2656573"/>
            <a:ext cx="1780674" cy="1443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32388" y="3591651"/>
            <a:ext cx="2111797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GV100 has 84 SMs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659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3714096" y="5285250"/>
            <a:ext cx="1225539" cy="102665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H="1" flipV="1">
            <a:off x="4575238" y="2348087"/>
            <a:ext cx="364397" cy="396381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 Execution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15" y="1825625"/>
            <a:ext cx="8243949" cy="47044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64 INT32 Cores, 64 FP32 Cores, 4 Tensor Cores, Ray-tracing cores..</a:t>
            </a:r>
          </a:p>
          <a:p>
            <a:pPr lvl="1"/>
            <a:r>
              <a:rPr lang="en-US" dirty="0" smtClean="0"/>
              <a:t>Specialization to make use of chip space…?</a:t>
            </a:r>
          </a:p>
          <a:p>
            <a:r>
              <a:rPr lang="en-US" dirty="0" smtClean="0"/>
              <a:t>Not much on-chip memory per thread</a:t>
            </a:r>
          </a:p>
          <a:p>
            <a:pPr lvl="1"/>
            <a:r>
              <a:rPr lang="en-US" dirty="0" smtClean="0"/>
              <a:t>96 KB Shared memory</a:t>
            </a:r>
          </a:p>
          <a:p>
            <a:pPr lvl="1"/>
            <a:r>
              <a:rPr lang="en-US" dirty="0" smtClean="0"/>
              <a:t>1024 Registers per FP32 core</a:t>
            </a:r>
          </a:p>
          <a:p>
            <a:r>
              <a:rPr lang="en-US" dirty="0" smtClean="0"/>
              <a:t>Hard limit on compute management</a:t>
            </a:r>
          </a:p>
          <a:p>
            <a:pPr lvl="1"/>
            <a:r>
              <a:rPr lang="en-US" dirty="0" smtClean="0"/>
              <a:t>32 blocks AND 2048 threads AND 1024 threads/block</a:t>
            </a:r>
          </a:p>
          <a:p>
            <a:pPr lvl="1"/>
            <a:r>
              <a:rPr lang="en-US" dirty="0" smtClean="0"/>
              <a:t>e.g., 2 blocks with 1024 threads, or 4 blocks with 512 threads</a:t>
            </a:r>
          </a:p>
          <a:p>
            <a:pPr lvl="1"/>
            <a:r>
              <a:rPr lang="en-US" dirty="0" smtClean="0"/>
              <a:t>Enough registers/shared memory for all threads must be available (all context is resident during execution)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70030" y="1825625"/>
            <a:ext cx="2737556" cy="4619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0905" y="6311900"/>
            <a:ext cx="757745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More threads than cores – Threads interleaved to hide memory latency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253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Balancing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threads in a block?</a:t>
            </a:r>
          </a:p>
          <a:p>
            <a:r>
              <a:rPr lang="en-US" dirty="0" smtClean="0"/>
              <a:t>Too small: 4x4 window == 16 threads</a:t>
            </a:r>
          </a:p>
          <a:p>
            <a:pPr lvl="1"/>
            <a:r>
              <a:rPr lang="en-US" dirty="0" smtClean="0"/>
              <a:t>128 blocks to fill 2048 thread/SM</a:t>
            </a:r>
          </a:p>
          <a:p>
            <a:pPr lvl="1"/>
            <a:r>
              <a:rPr lang="en-US" dirty="0" smtClean="0"/>
              <a:t>SM only supports 32 blocks -&gt; only 512 threads used</a:t>
            </a:r>
          </a:p>
          <a:p>
            <a:pPr lvl="2"/>
            <a:r>
              <a:rPr lang="en-US" dirty="0" smtClean="0"/>
              <a:t>SM has only 64 cores… does it matter? Sometimes!</a:t>
            </a:r>
          </a:p>
          <a:p>
            <a:r>
              <a:rPr lang="en-US" dirty="0" smtClean="0"/>
              <a:t>Too large: 32x48 window == 1536 threads</a:t>
            </a:r>
          </a:p>
          <a:p>
            <a:pPr lvl="1"/>
            <a:r>
              <a:rPr lang="en-US" dirty="0" smtClean="0"/>
              <a:t>Threads do not fit in a block!</a:t>
            </a:r>
          </a:p>
          <a:p>
            <a:r>
              <a:rPr lang="en-US" dirty="0" smtClean="0"/>
              <a:t>Too large: 1024 threads using more than 64 registers</a:t>
            </a:r>
          </a:p>
          <a:p>
            <a:r>
              <a:rPr lang="en-US" dirty="0" smtClean="0"/>
              <a:t>Limitations vary across platforms (Fermi, Pascal, Volta,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018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 Scheduling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in a block are executed in 32-thread “warp” unit</a:t>
            </a:r>
          </a:p>
          <a:p>
            <a:pPr lvl="1"/>
            <a:r>
              <a:rPr lang="en-US" dirty="0" smtClean="0"/>
              <a:t>Not part of language specs, just architecture specifics</a:t>
            </a:r>
          </a:p>
          <a:p>
            <a:pPr lvl="1"/>
            <a:r>
              <a:rPr lang="en-US" dirty="0" smtClean="0"/>
              <a:t>A warp is SIMD – Same PC, same instructions executed on every core</a:t>
            </a:r>
          </a:p>
          <a:p>
            <a:r>
              <a:rPr lang="en-US" dirty="0" smtClean="0"/>
              <a:t>What happens when there is a conditional statement?</a:t>
            </a:r>
          </a:p>
          <a:p>
            <a:pPr lvl="1"/>
            <a:r>
              <a:rPr lang="en-US" dirty="0" smtClean="0"/>
              <a:t>Prefix operations, or control divergence</a:t>
            </a:r>
          </a:p>
          <a:p>
            <a:pPr lvl="1"/>
            <a:r>
              <a:rPr lang="en-US" dirty="0" smtClean="0"/>
              <a:t>More on this later!</a:t>
            </a:r>
          </a:p>
          <a:p>
            <a:r>
              <a:rPr lang="en-US" dirty="0" smtClean="0"/>
              <a:t>Warps have been 32-threads so far, but may change in the future</a:t>
            </a:r>
          </a:p>
        </p:txBody>
      </p:sp>
    </p:spTree>
    <p:extLst>
      <p:ext uri="{BB962C8B-B14F-4D97-AF65-F5344CB8AC3E}">
        <p14:creationId xmlns:p14="http://schemas.microsoft.com/office/powerpoint/2010/main" xmlns="" val="262418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Processing – 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15" y="1825625"/>
            <a:ext cx="11223171" cy="1619539"/>
          </a:xfrm>
        </p:spPr>
        <p:txBody>
          <a:bodyPr/>
          <a:lstStyle/>
          <a:p>
            <a:r>
              <a:rPr lang="en-US" dirty="0" smtClean="0"/>
              <a:t>1990s: Real-time 3D rendering for video games were becoming common</a:t>
            </a:r>
          </a:p>
          <a:p>
            <a:pPr lvl="1"/>
            <a:r>
              <a:rPr lang="en-US" dirty="0" smtClean="0"/>
              <a:t>Doom, Quake, Descent, … (Nostalgia!)</a:t>
            </a:r>
          </a:p>
          <a:p>
            <a:r>
              <a:rPr lang="en-US" dirty="0" smtClean="0"/>
              <a:t>3D graphics processing is immensely computation-intensive</a:t>
            </a:r>
          </a:p>
          <a:p>
            <a:pPr lvl="1"/>
            <a:endParaRPr lang="en-US" dirty="0"/>
          </a:p>
        </p:txBody>
      </p:sp>
      <p:pic>
        <p:nvPicPr>
          <p:cNvPr id="2050" name="Picture 2" descr="How to unwrap a cow. The mesh is flattened into a 2D surface to make it easier to assign texture coordinates to verti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120" y="3379143"/>
            <a:ext cx="4677694" cy="2338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1633704" y="5850235"/>
            <a:ext cx="227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Texture mapping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-47626" y="6332299"/>
            <a:ext cx="5619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Warren </a:t>
            </a:r>
            <a:r>
              <a:rPr lang="en-US" sz="1400" dirty="0" smtClean="0"/>
              <a:t>Moore, “Textures </a:t>
            </a:r>
            <a:r>
              <a:rPr lang="en-US" sz="1400" dirty="0"/>
              <a:t>and Samplers in Metal,” Metal by </a:t>
            </a:r>
            <a:r>
              <a:rPr lang="en-US" sz="1400" dirty="0" smtClean="0"/>
              <a:t>Example, 2014</a:t>
            </a:r>
            <a:endParaRPr lang="en-US" sz="1400" dirty="0"/>
          </a:p>
        </p:txBody>
      </p:sp>
      <p:pic>
        <p:nvPicPr>
          <p:cNvPr id="2052" name="Picture 4" descr="phong full 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1676" y="3867226"/>
            <a:ext cx="6614679" cy="1840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TextBox 7"/>
          <p:cNvSpPr txBox="1"/>
          <p:nvPr/>
        </p:nvSpPr>
        <p:spPr>
          <a:xfrm>
            <a:off x="8022155" y="5850235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Shading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-47626" y="6573314"/>
            <a:ext cx="669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Gray Olsen, “CSE </a:t>
            </a:r>
            <a:r>
              <a:rPr lang="en-US" sz="1400" dirty="0"/>
              <a:t>470 Assignment 3 Part 2 - </a:t>
            </a:r>
            <a:r>
              <a:rPr lang="en-US" sz="1400" dirty="0" err="1"/>
              <a:t>Gourad</a:t>
            </a:r>
            <a:r>
              <a:rPr lang="en-US" sz="1400" dirty="0"/>
              <a:t>/</a:t>
            </a:r>
            <a:r>
              <a:rPr lang="en-US" sz="1400" dirty="0" err="1"/>
              <a:t>Phong</a:t>
            </a:r>
            <a:r>
              <a:rPr lang="en-US" sz="1400" dirty="0"/>
              <a:t> </a:t>
            </a:r>
            <a:r>
              <a:rPr lang="en-US" sz="1400" dirty="0" smtClean="0"/>
              <a:t>Shading,” grayolsen.com,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482007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Architecture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memory peculiarities</a:t>
            </a:r>
          </a:p>
          <a:p>
            <a:pPr lvl="1"/>
            <a:r>
              <a:rPr lang="en-US" dirty="0" smtClean="0"/>
              <a:t>Small amount (e.g., 96 KB/SM for Volta) shared across all threads</a:t>
            </a:r>
          </a:p>
          <a:p>
            <a:pPr lvl="1"/>
            <a:r>
              <a:rPr lang="en-US" dirty="0" smtClean="0"/>
              <a:t>Organized into banks to distribute access</a:t>
            </a:r>
          </a:p>
          <a:p>
            <a:pPr lvl="1"/>
            <a:r>
              <a:rPr lang="en-US" dirty="0" smtClean="0"/>
              <a:t>Bank conflicts can drastically lower performance</a:t>
            </a:r>
          </a:p>
          <a:p>
            <a:r>
              <a:rPr lang="en-US" dirty="0" smtClean="0"/>
              <a:t>Relatively slow global memory</a:t>
            </a:r>
          </a:p>
          <a:p>
            <a:pPr lvl="1"/>
            <a:r>
              <a:rPr lang="en-US" dirty="0" smtClean="0"/>
              <a:t>Blocking, caching becomes important (again)</a:t>
            </a:r>
          </a:p>
          <a:p>
            <a:pPr lvl="1"/>
            <a:r>
              <a:rPr lang="en-US" dirty="0" smtClean="0"/>
              <a:t>If not for performance, for power consumption…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3.bp.blogspot.com/-tzeh58jGTRA/URjqlFz_3HI/AAAAAAAAAEU/C7Oysu4FTUY/s640/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70148" y="1027906"/>
            <a:ext cx="1537438" cy="479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638917" y="5938386"/>
            <a:ext cx="2420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8-way bank conflict</a:t>
            </a:r>
          </a:p>
          <a:p>
            <a:pPr algn="ctr"/>
            <a:r>
              <a:rPr lang="en-US" dirty="0" smtClean="0"/>
              <a:t>1/8 memory bandwidth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45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Processing – Some History</a:t>
            </a:r>
            <a:endParaRPr lang="en-US" dirty="0"/>
          </a:p>
        </p:txBody>
      </p:sp>
      <p:pic>
        <p:nvPicPr>
          <p:cNvPr id="3074" name="Picture 2" descr="File:Doom ingame 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4507" y="3264281"/>
            <a:ext cx="3980620" cy="298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4415" y="1825625"/>
            <a:ext cx="11223171" cy="2977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22960" indent="-36576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Before 3D accelerators (GPUs) were common</a:t>
            </a:r>
          </a:p>
          <a:p>
            <a:r>
              <a:rPr lang="en-US" dirty="0" smtClean="0"/>
              <a:t> CPUs had to do all graphics computation, while maintaining framerate!</a:t>
            </a:r>
          </a:p>
          <a:p>
            <a:pPr lvl="1"/>
            <a:r>
              <a:rPr lang="en-US" dirty="0" smtClean="0"/>
              <a:t>Many tricks were played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5218" y="3264281"/>
            <a:ext cx="6862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Doom (1993) : “Affine texture mapping”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Linearly maps textures to screen location, disregarding depth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Doom levels did not have slanted walls or ramps, to hide this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5726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Processing – Some History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415" y="1825625"/>
            <a:ext cx="11223171" cy="2977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22960" indent="-36576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Before 3D accelerators (GPUs) were common</a:t>
            </a:r>
          </a:p>
          <a:p>
            <a:r>
              <a:rPr lang="en-US" dirty="0" smtClean="0"/>
              <a:t> CPUs had to do all graphics computation, while maintaining framerate!</a:t>
            </a:r>
          </a:p>
          <a:p>
            <a:pPr lvl="1"/>
            <a:r>
              <a:rPr lang="en-US" dirty="0" smtClean="0"/>
              <a:t>Many tricks were played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6" name="Picture 4" descr="https://steamcdn-a.akamaihd.net/steam/apps/2200/0000000283.600x338.jpg?t=154349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415" y="3314267"/>
            <a:ext cx="429577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45218" y="3264281"/>
            <a:ext cx="686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Quake III arena (1999) : “Fast inverse square root”</a:t>
            </a:r>
          </a:p>
          <a:p>
            <a:pPr algn="ctr"/>
            <a:r>
              <a:rPr lang="en-US" sz="2400" dirty="0" smtClean="0"/>
              <a:t>magic!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9937" y="4130679"/>
            <a:ext cx="4832927" cy="24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62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3D Accelerator Cards</a:t>
            </a:r>
            <a:endParaRPr lang="en-US" dirty="0"/>
          </a:p>
        </p:txBody>
      </p:sp>
      <p:pic>
        <p:nvPicPr>
          <p:cNvPr id="1026" name="Picture 2" descr="https://www.marky.ca/3d/quake/quake-spli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415" y="3145878"/>
            <a:ext cx="5426859" cy="358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4415" y="1825625"/>
            <a:ext cx="11223171" cy="2977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22960" indent="-36576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Much of 3D </a:t>
            </a:r>
            <a:r>
              <a:rPr lang="en-US" dirty="0"/>
              <a:t>processing </a:t>
            </a:r>
            <a:r>
              <a:rPr lang="en-US" dirty="0" smtClean="0"/>
              <a:t>is short </a:t>
            </a:r>
            <a:r>
              <a:rPr lang="en-US" dirty="0"/>
              <a:t>algorithms repeated on a lot of data </a:t>
            </a:r>
            <a:endParaRPr lang="en-US" dirty="0" smtClean="0"/>
          </a:p>
          <a:p>
            <a:pPr lvl="1"/>
            <a:r>
              <a:rPr lang="en-US" dirty="0" smtClean="0"/>
              <a:t>pixels</a:t>
            </a:r>
            <a:r>
              <a:rPr lang="en-US" dirty="0"/>
              <a:t>, polygons, </a:t>
            </a:r>
            <a:r>
              <a:rPr lang="en-US" dirty="0" smtClean="0"/>
              <a:t>textures, …</a:t>
            </a:r>
          </a:p>
          <a:p>
            <a:r>
              <a:rPr lang="en-US" dirty="0" smtClean="0"/>
              <a:t>Dedicated accelerators with simple, massively parallel computation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8" name="Picture 4" descr="https://upload.wikimedia.org/wikipedia/commons/thumb/3/33/KL_Diamond_Monster3D_Voodoo_1.jpg/1024px-KL_Diamond_Monster3D_Voodoo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745" t="10001" r="7260" b="10182"/>
          <a:stretch/>
        </p:blipFill>
        <p:spPr bwMode="auto">
          <a:xfrm>
            <a:off x="6648558" y="3314267"/>
            <a:ext cx="4321743" cy="303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48558" y="6273225"/>
            <a:ext cx="5529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Diamond Monster 3D, using the Voodoo </a:t>
            </a:r>
            <a:r>
              <a:rPr lang="en-US" dirty="0" smtClean="0"/>
              <a:t>chipset (1997)</a:t>
            </a:r>
          </a:p>
          <a:p>
            <a:r>
              <a:rPr lang="en-US" sz="1400" dirty="0"/>
              <a:t>(Konstantin </a:t>
            </a:r>
            <a:r>
              <a:rPr lang="en-US" sz="1400" dirty="0" err="1" smtClean="0"/>
              <a:t>Lanzet</a:t>
            </a:r>
            <a:r>
              <a:rPr lang="en-US" sz="1400" dirty="0" smtClean="0"/>
              <a:t>, Wikipedia)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1443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0.wp.com/www.babeltechreviews.com/wp-content/uploads/2017/05/GV10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634" y="295660"/>
            <a:ext cx="11537482" cy="656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07030" y="1531037"/>
            <a:ext cx="7013715" cy="52322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NVIDIA Volta-based GV100 Architecture (2018)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673616" y="4508702"/>
            <a:ext cx="2825518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Many </a:t>
            </a:r>
            <a:r>
              <a:rPr lang="en-US" sz="2000" dirty="0" err="1" smtClean="0"/>
              <a:t>many</a:t>
            </a:r>
            <a:r>
              <a:rPr lang="en-US" sz="2000" dirty="0" smtClean="0"/>
              <a:t> cores,</a:t>
            </a:r>
          </a:p>
          <a:p>
            <a:pPr algn="ctr"/>
            <a:r>
              <a:rPr lang="en-US" sz="2000" dirty="0" smtClean="0"/>
              <a:t>not a lot of cache/control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986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Performance vs. CPU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9874021"/>
              </p:ext>
            </p:extLst>
          </p:nvPr>
        </p:nvGraphicFramePr>
        <p:xfrm>
          <a:off x="984700" y="1941129"/>
          <a:ext cx="10036228" cy="11311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9057">
                  <a:extLst>
                    <a:ext uri="{9D8B030D-6E8A-4147-A177-3AD203B41FA5}">
                      <a16:colId xmlns:a16="http://schemas.microsoft.com/office/drawing/2014/main" xmlns="" val="1685832415"/>
                    </a:ext>
                  </a:extLst>
                </a:gridCol>
                <a:gridCol w="2509057">
                  <a:extLst>
                    <a:ext uri="{9D8B030D-6E8A-4147-A177-3AD203B41FA5}">
                      <a16:colId xmlns:a16="http://schemas.microsoft.com/office/drawing/2014/main" xmlns="" val="395410710"/>
                    </a:ext>
                  </a:extLst>
                </a:gridCol>
                <a:gridCol w="2509057">
                  <a:extLst>
                    <a:ext uri="{9D8B030D-6E8A-4147-A177-3AD203B41FA5}">
                      <a16:colId xmlns:a16="http://schemas.microsoft.com/office/drawing/2014/main" xmlns="" val="3029758664"/>
                    </a:ext>
                  </a:extLst>
                </a:gridCol>
                <a:gridCol w="2509057">
                  <a:extLst>
                    <a:ext uri="{9D8B030D-6E8A-4147-A177-3AD203B41FA5}">
                      <a16:colId xmlns:a16="http://schemas.microsoft.com/office/drawing/2014/main" xmlns="" val="926037824"/>
                    </a:ext>
                  </a:extLst>
                </a:gridCol>
              </a:tblGrid>
              <a:tr h="2397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Throughput/Power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5426919"/>
                  </a:ext>
                </a:extLst>
              </a:tr>
              <a:tr h="39963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Intel </a:t>
                      </a:r>
                      <a:r>
                        <a:rPr lang="en-US" dirty="0" err="1" smtClean="0"/>
                        <a:t>Skylake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SP</a:t>
                      </a:r>
                      <a:r>
                        <a:rPr lang="en-US" baseline="0" dirty="0" smtClean="0"/>
                        <a:t> GFLOPS/4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100+ Watts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 GFLOPS/Watt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1613324"/>
                  </a:ext>
                </a:extLst>
              </a:tr>
              <a:tr h="23971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NVIDIA V100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TFLOPS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200+ Watts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~75 GFLOPS/Watt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952153"/>
                  </a:ext>
                </a:extLst>
              </a:tr>
            </a:tbl>
          </a:graphicData>
        </a:graphic>
      </p:graphicFrame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0656" y="3168865"/>
            <a:ext cx="6850272" cy="35430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16989" y="4709550"/>
            <a:ext cx="786626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Also,</a:t>
            </a:r>
            <a:endParaRPr lang="en-US" sz="2400" dirty="0"/>
          </a:p>
        </p:txBody>
      </p:sp>
      <p:pic>
        <p:nvPicPr>
          <p:cNvPr id="7" name="Picture 2" descr="Rosto Pensativo Emo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99337" y="3603258"/>
            <a:ext cx="575320" cy="5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05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937760" y="1937475"/>
            <a:ext cx="4016140" cy="12400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Snapshot With a GPU</a:t>
            </a:r>
            <a:br>
              <a:rPr lang="en-US" dirty="0" smtClean="0"/>
            </a:br>
            <a:r>
              <a:rPr lang="en-US" dirty="0" smtClean="0"/>
              <a:t>(2019)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4913" y="3676850"/>
            <a:ext cx="1751798" cy="8566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49702" y="2062603"/>
            <a:ext cx="1751798" cy="962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6043" y="2062603"/>
            <a:ext cx="1751798" cy="962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GPU Memory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(GDDR5,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HBM2,…)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1145405" y="4891314"/>
            <a:ext cx="6866823" cy="481263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14913" y="5730391"/>
            <a:ext cx="1751798" cy="85664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Host Memory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(DDR4,…)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08569" y="3676851"/>
            <a:ext cx="1751798" cy="856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I/O Hub (IOH)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Up-Down Arrow 12"/>
          <p:cNvSpPr/>
          <p:nvPr/>
        </p:nvSpPr>
        <p:spPr>
          <a:xfrm>
            <a:off x="2131995" y="4533499"/>
            <a:ext cx="317634" cy="452387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2131995" y="5258754"/>
            <a:ext cx="317634" cy="452387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6725651" y="4533498"/>
            <a:ext cx="317634" cy="452387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63459" y="3370221"/>
            <a:ext cx="1667578" cy="7378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NVMe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65852" y="3968668"/>
            <a:ext cx="1667578" cy="7378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97248" y="4634717"/>
            <a:ext cx="1667578" cy="7378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1" idx="3"/>
            <a:endCxn id="17" idx="1"/>
          </p:cNvCxnSpPr>
          <p:nvPr/>
        </p:nvCxnSpPr>
        <p:spPr>
          <a:xfrm flipV="1">
            <a:off x="7760367" y="3739151"/>
            <a:ext cx="1103092" cy="366025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8" idx="1"/>
          </p:cNvCxnSpPr>
          <p:nvPr/>
        </p:nvCxnSpPr>
        <p:spPr>
          <a:xfrm>
            <a:off x="7760367" y="4105176"/>
            <a:ext cx="1405485" cy="23242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9" idx="1"/>
          </p:cNvCxnSpPr>
          <p:nvPr/>
        </p:nvCxnSpPr>
        <p:spPr>
          <a:xfrm>
            <a:off x="7760367" y="4105176"/>
            <a:ext cx="1936881" cy="898471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  <a:endCxn id="12" idx="2"/>
          </p:cNvCxnSpPr>
          <p:nvPr/>
        </p:nvCxnSpPr>
        <p:spPr>
          <a:xfrm flipV="1">
            <a:off x="6884468" y="3177529"/>
            <a:ext cx="61362" cy="49932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50691" y="5235385"/>
            <a:ext cx="1788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QPI/UPI</a:t>
            </a:r>
          </a:p>
          <a:p>
            <a:pPr algn="ctr"/>
            <a:r>
              <a:rPr lang="en-US" dirty="0" smtClean="0"/>
              <a:t>12.8 GB/s (QPI)</a:t>
            </a:r>
          </a:p>
          <a:p>
            <a:pPr algn="ctr"/>
            <a:r>
              <a:rPr lang="en-US" dirty="0" smtClean="0"/>
              <a:t>20.8 GB/s (UPI)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1629877" y="4533498"/>
            <a:ext cx="372178" cy="1198399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63810" y="5525620"/>
            <a:ext cx="3380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PCIe</a:t>
            </a:r>
            <a:endParaRPr lang="en-US" dirty="0" smtClean="0"/>
          </a:p>
          <a:p>
            <a:pPr algn="ctr"/>
            <a:r>
              <a:rPr lang="en-US" dirty="0" smtClean="0"/>
              <a:t>16-lane </a:t>
            </a:r>
            <a:r>
              <a:rPr lang="en-US" dirty="0" err="1" smtClean="0"/>
              <a:t>PCIe</a:t>
            </a:r>
            <a:r>
              <a:rPr lang="en-US" dirty="0" smtClean="0"/>
              <a:t> Gen3: 16 GB/s</a:t>
            </a:r>
          </a:p>
          <a:p>
            <a:pPr algn="ctr"/>
            <a:r>
              <a:rPr lang="en-US" dirty="0" smtClean="0"/>
              <a:t>…</a:t>
            </a:r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flipH="1" flipV="1">
            <a:off x="8795084" y="4773728"/>
            <a:ext cx="158816" cy="7518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99881" y="393333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DDR4 2666 MHz</a:t>
            </a:r>
          </a:p>
          <a:p>
            <a:r>
              <a:rPr lang="en-US" dirty="0" smtClean="0"/>
              <a:t>128 GB/s</a:t>
            </a:r>
          </a:p>
          <a:p>
            <a:r>
              <a:rPr lang="en-US" dirty="0" smtClean="0"/>
              <a:t>100s of GB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0" idx="1"/>
          </p:cNvCxnSpPr>
          <p:nvPr/>
        </p:nvCxnSpPr>
        <p:spPr>
          <a:xfrm flipH="1">
            <a:off x="1988116" y="4395000"/>
            <a:ext cx="1711765" cy="4963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45405" y="2232361"/>
            <a:ext cx="2962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GDDR5</a:t>
            </a:r>
            <a:r>
              <a:rPr lang="en-US" dirty="0"/>
              <a:t>: 100s </a:t>
            </a:r>
            <a:r>
              <a:rPr lang="en-US" dirty="0" smtClean="0"/>
              <a:t>GB/s, 10s of GB</a:t>
            </a:r>
          </a:p>
          <a:p>
            <a:r>
              <a:rPr lang="en-US" dirty="0" smtClean="0"/>
              <a:t>HBM2: ~1 TB/s, 10s of GB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3"/>
            <a:endCxn id="8" idx="1"/>
          </p:cNvCxnSpPr>
          <p:nvPr/>
        </p:nvCxnSpPr>
        <p:spPr>
          <a:xfrm flipV="1">
            <a:off x="4108382" y="2543866"/>
            <a:ext cx="937661" cy="1166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697248" y="6401938"/>
            <a:ext cx="2387641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Lots of moving parts!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8803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High-Performance Graphics Memory</a:t>
            </a:r>
            <a:endParaRPr lang="en-US" dirty="0"/>
          </a:p>
        </p:txBody>
      </p:sp>
      <p:pic>
        <p:nvPicPr>
          <p:cNvPr id="1026" name="Picture 2" descr="hbm2-aquavolt-second-gen-memor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3380" y="2982244"/>
            <a:ext cx="7402402" cy="333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4415" y="1825625"/>
            <a:ext cx="11223171" cy="2313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22960" indent="-36576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Modern GPUs even employing 3D-stacked memory via silicon interposer</a:t>
            </a:r>
          </a:p>
          <a:p>
            <a:pPr lvl="1"/>
            <a:r>
              <a:rPr lang="en-US" dirty="0" smtClean="0"/>
              <a:t>Very wide bus, very high bandwidth</a:t>
            </a:r>
          </a:p>
          <a:p>
            <a:pPr lvl="1"/>
            <a:r>
              <a:rPr lang="en-US" dirty="0" smtClean="0"/>
              <a:t>e.g., HBM2 in Volta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19446"/>
            <a:ext cx="87468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Graphics Card Hub, “GDDR5 </a:t>
            </a:r>
            <a:r>
              <a:rPr lang="en-US" sz="1600" dirty="0"/>
              <a:t>vs GDDR5X vs HBM vs HBM2 vs GDDR6 Memory </a:t>
            </a:r>
            <a:r>
              <a:rPr lang="en-US" sz="1600" dirty="0" smtClean="0"/>
              <a:t>Comparison,” 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85267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keArvind">
      <a:dk1>
        <a:srgbClr val="002060"/>
      </a:dk1>
      <a:lt1>
        <a:srgbClr val="FFFFFF"/>
      </a:lt1>
      <a:dk2>
        <a:srgbClr val="002060"/>
      </a:dk2>
      <a:lt2>
        <a:srgbClr val="E7E6E6"/>
      </a:lt2>
      <a:accent1>
        <a:srgbClr val="E0BF00"/>
      </a:accent1>
      <a:accent2>
        <a:srgbClr val="ED7D31"/>
      </a:accent2>
      <a:accent3>
        <a:srgbClr val="A5A5A5"/>
      </a:accent3>
      <a:accent4>
        <a:srgbClr val="353A7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22988</TotalTime>
  <Words>986</Words>
  <Application>Microsoft Office PowerPoint</Application>
  <PresentationFormat>Personnalisé</PresentationFormat>
  <Paragraphs>177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Office Theme</vt:lpstr>
      <vt:lpstr>CS 295: Modern Systems GPU Computing Introduction</vt:lpstr>
      <vt:lpstr>Graphic Processing – Some History</vt:lpstr>
      <vt:lpstr>Graphic Processing – Some History</vt:lpstr>
      <vt:lpstr>Graphic Processing – Some History</vt:lpstr>
      <vt:lpstr>Introduction of 3D Accelerator Cards</vt:lpstr>
      <vt:lpstr>Diapositive 6</vt:lpstr>
      <vt:lpstr>Peak Performance vs. CPU</vt:lpstr>
      <vt:lpstr>System Architecture Snapshot With a GPU (2019)</vt:lpstr>
      <vt:lpstr>High-Performance Graphics Memory</vt:lpstr>
      <vt:lpstr>Massively Parallel Architecture For Massively Parallel Workloads!</vt:lpstr>
      <vt:lpstr>CUDA Execution Abstraction</vt:lpstr>
      <vt:lpstr>Simple CUDA Example</vt:lpstr>
      <vt:lpstr>Simple CUDA Example</vt:lpstr>
      <vt:lpstr>More Complex Example:  Picture Blurring</vt:lpstr>
      <vt:lpstr>Matrix Multiplication  Performance Engineering</vt:lpstr>
      <vt:lpstr>Diapositive 16</vt:lpstr>
      <vt:lpstr>Volta Execution Architecture</vt:lpstr>
      <vt:lpstr>Resource Balancing Details</vt:lpstr>
      <vt:lpstr>Warp Scheduling Unit</vt:lpstr>
      <vt:lpstr>Memory Architecture Caveats</vt:lpstr>
    </vt:vector>
  </TitlesOfParts>
  <Company>Massachusetts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wjun</dc:creator>
  <cp:lastModifiedBy>Valentin</cp:lastModifiedBy>
  <cp:revision>468</cp:revision>
  <dcterms:created xsi:type="dcterms:W3CDTF">2018-08-05T16:26:32Z</dcterms:created>
  <dcterms:modified xsi:type="dcterms:W3CDTF">2020-03-20T09:50:26Z</dcterms:modified>
</cp:coreProperties>
</file>