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>
        <p:scale>
          <a:sx n="150" d="100"/>
          <a:sy n="150" d="100"/>
        </p:scale>
        <p:origin x="1350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A876A8-43EE-6993-5D57-40D04550E963}"/>
              </a:ext>
            </a:extLst>
          </p:cNvPr>
          <p:cNvSpPr/>
          <p:nvPr userDrawn="1"/>
        </p:nvSpPr>
        <p:spPr>
          <a:xfrm>
            <a:off x="2724150" y="-45529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701DD7-53FC-7A07-408C-AD7868D9C9D7}"/>
              </a:ext>
            </a:extLst>
          </p:cNvPr>
          <p:cNvSpPr/>
          <p:nvPr userDrawn="1"/>
        </p:nvSpPr>
        <p:spPr>
          <a:xfrm>
            <a:off x="3429000" y="144589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208A6B-17AA-2F65-471C-F1B85607E5F3}"/>
              </a:ext>
            </a:extLst>
          </p:cNvPr>
          <p:cNvSpPr/>
          <p:nvPr userDrawn="1"/>
        </p:nvSpPr>
        <p:spPr>
          <a:xfrm>
            <a:off x="2819400" y="-32956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636CF0-F13F-E864-6E66-EDF2F23B30C9}"/>
              </a:ext>
            </a:extLst>
          </p:cNvPr>
          <p:cNvSpPr/>
          <p:nvPr userDrawn="1"/>
        </p:nvSpPr>
        <p:spPr>
          <a:xfrm>
            <a:off x="3562350" y="117157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F40D-A1BA-416E-846B-B43A6299A8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86D89B-3F55-331B-3A3C-04B8392B3E0A}"/>
              </a:ext>
            </a:extLst>
          </p:cNvPr>
          <p:cNvSpPr/>
          <p:nvPr userDrawn="1"/>
        </p:nvSpPr>
        <p:spPr>
          <a:xfrm>
            <a:off x="2724150" y="-45529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3B4A6-407B-A725-204B-4656FD97FD26}"/>
              </a:ext>
            </a:extLst>
          </p:cNvPr>
          <p:cNvSpPr/>
          <p:nvPr userDrawn="1"/>
        </p:nvSpPr>
        <p:spPr>
          <a:xfrm>
            <a:off x="3429000" y="14458950"/>
            <a:ext cx="266700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6AFAF08-A94E-4B6D-869F-D977C8EA53A8}"/>
              </a:ext>
            </a:extLst>
          </p:cNvPr>
          <p:cNvSpPr txBox="1"/>
          <p:nvPr/>
        </p:nvSpPr>
        <p:spPr>
          <a:xfrm>
            <a:off x="52608" y="2314672"/>
            <a:ext cx="14569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UGameSettingScreen</a:t>
            </a:r>
            <a:endParaRPr lang="en-US" sz="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2355C-4646-C177-6281-01FF1E68B367}"/>
              </a:ext>
            </a:extLst>
          </p:cNvPr>
          <p:cNvSpPr txBox="1"/>
          <p:nvPr/>
        </p:nvSpPr>
        <p:spPr>
          <a:xfrm>
            <a:off x="1106728" y="5575300"/>
            <a:ext cx="13697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ULyraSettingScreen</a:t>
            </a:r>
            <a:endParaRPr lang="en-US" sz="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11BA7-799B-2490-EE35-69C632E62CDC}"/>
              </a:ext>
            </a:extLst>
          </p:cNvPr>
          <p:cNvSpPr txBox="1"/>
          <p:nvPr/>
        </p:nvSpPr>
        <p:spPr>
          <a:xfrm>
            <a:off x="887176" y="39098"/>
            <a:ext cx="17884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UCommonActivatableWidget</a:t>
            </a:r>
            <a:endParaRPr lang="en-US" sz="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A25FB5-F96B-21CD-04D7-6236752E091C}"/>
              </a:ext>
            </a:extLst>
          </p:cNvPr>
          <p:cNvSpPr txBox="1"/>
          <p:nvPr/>
        </p:nvSpPr>
        <p:spPr>
          <a:xfrm>
            <a:off x="-15295" y="37409"/>
            <a:ext cx="67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CommonUI</a:t>
            </a:r>
            <a:endParaRPr lang="en-US" sz="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12BD6B-161D-E2B0-BB37-6F213324D164}"/>
              </a:ext>
            </a:extLst>
          </p:cNvPr>
          <p:cNvSpPr txBox="1"/>
          <p:nvPr/>
        </p:nvSpPr>
        <p:spPr>
          <a:xfrm>
            <a:off x="-50748" y="533541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GameSettings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1F9DBA-9CBE-50F8-9CC1-BFA2A3E85216}"/>
              </a:ext>
            </a:extLst>
          </p:cNvPr>
          <p:cNvSpPr txBox="1"/>
          <p:nvPr/>
        </p:nvSpPr>
        <p:spPr>
          <a:xfrm>
            <a:off x="1320377" y="579361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顶部的</a:t>
            </a:r>
            <a:r>
              <a:rPr lang="en-US" altLang="zh-CN" sz="600">
                <a:solidFill>
                  <a:srgbClr val="2B91AF"/>
                </a:solidFill>
                <a:latin typeface="Cascadia Mono" panose="020B0609020000020004" pitchFamily="49" charset="0"/>
              </a:rPr>
              <a:t>Tabs</a:t>
            </a:r>
            <a:r>
              <a:rPr lang="zh-CN" alt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菜单</a:t>
            </a:r>
            <a:endParaRPr lang="en-US" sz="60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ULyraTabListWidgetBase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 TopSettingsTabs;</a:t>
            </a:r>
          </a:p>
          <a:p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2A71C-1841-86FA-AB9F-50D68E08D2AF}"/>
              </a:ext>
            </a:extLst>
          </p:cNvPr>
          <p:cNvSpPr txBox="1"/>
          <p:nvPr/>
        </p:nvSpPr>
        <p:spPr>
          <a:xfrm>
            <a:off x="89235" y="3558080"/>
            <a:ext cx="16395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UGameSettingRegistry</a:t>
            </a:r>
            <a:endParaRPr lang="en-US" sz="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46A5F5-93F7-6AC5-C4D3-0D03637B0594}"/>
              </a:ext>
            </a:extLst>
          </p:cNvPr>
          <p:cNvSpPr txBox="1"/>
          <p:nvPr/>
        </p:nvSpPr>
        <p:spPr>
          <a:xfrm>
            <a:off x="1194559" y="6160808"/>
            <a:ext cx="193023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UGameSettingRegistry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* CreateRegistry() </a:t>
            </a:r>
            <a:endParaRPr lang="en-US" sz="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4DFAFD-792A-79BC-3168-B7B703AE1714}"/>
              </a:ext>
            </a:extLst>
          </p:cNvPr>
          <p:cNvSpPr txBox="1"/>
          <p:nvPr/>
        </p:nvSpPr>
        <p:spPr>
          <a:xfrm>
            <a:off x="4388055" y="6450692"/>
            <a:ext cx="18217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ULyraGameSettingRegistry</a:t>
            </a:r>
            <a:endParaRPr lang="en-US" sz="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017B5A-9D47-FB79-F575-8FC0E7454322}"/>
              </a:ext>
            </a:extLst>
          </p:cNvPr>
          <p:cNvSpPr txBox="1"/>
          <p:nvPr/>
        </p:nvSpPr>
        <p:spPr>
          <a:xfrm>
            <a:off x="3631660" y="465542"/>
            <a:ext cx="9165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</a:t>
            </a:r>
            <a:endParaRPr lang="en-US" sz="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24ED9C-E486-A455-BE06-9AB20ABDDEE5}"/>
              </a:ext>
            </a:extLst>
          </p:cNvPr>
          <p:cNvSpPr txBox="1"/>
          <p:nvPr/>
        </p:nvSpPr>
        <p:spPr>
          <a:xfrm>
            <a:off x="4800629" y="1212712"/>
            <a:ext cx="16997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UGameSettingCollection</a:t>
            </a:r>
            <a:endParaRPr lang="en-US" sz="8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A2C9E-A74F-29B7-450A-3CDE0DFB4804}"/>
              </a:ext>
            </a:extLst>
          </p:cNvPr>
          <p:cNvSpPr txBox="1"/>
          <p:nvPr/>
        </p:nvSpPr>
        <p:spPr>
          <a:xfrm>
            <a:off x="4800629" y="1811816"/>
            <a:ext cx="17895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UGameSettingCollectionPage</a:t>
            </a:r>
            <a:endParaRPr lang="en-US" sz="8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536DBD-7630-E727-33CE-11FEF4CB0A25}"/>
              </a:ext>
            </a:extLst>
          </p:cNvPr>
          <p:cNvSpPr txBox="1"/>
          <p:nvPr/>
        </p:nvSpPr>
        <p:spPr>
          <a:xfrm>
            <a:off x="4912878" y="1419931"/>
            <a:ext cx="20403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Array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TObjectPtr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UGameSetting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&gt;&gt; Settings;</a:t>
            </a:r>
            <a:endParaRPr lang="en-US" sz="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2AB78F-CAEC-5984-AA1C-6375E8C66C03}"/>
              </a:ext>
            </a:extLst>
          </p:cNvPr>
          <p:cNvSpPr txBox="1"/>
          <p:nvPr/>
        </p:nvSpPr>
        <p:spPr>
          <a:xfrm>
            <a:off x="94147" y="3764464"/>
            <a:ext cx="2190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">
                <a:solidFill>
                  <a:srgbClr val="0000FF"/>
                </a:solidFill>
                <a:latin typeface="Cascadia Mono" panose="020B0609020000020004" pitchFamily="49" charset="0"/>
              </a:rPr>
              <a:t>表示所有设置项，负责其初始化、修改、保存。</a:t>
            </a:r>
            <a:endParaRPr lang="en-US" sz="60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 Initialize(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ULocalPlayer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600">
                <a:solidFill>
                  <a:srgbClr val="808080"/>
                </a:solidFill>
                <a:latin typeface="Cascadia Mono" panose="020B0609020000020004" pitchFamily="49" charset="0"/>
              </a:rPr>
              <a:t>InLocalPlayer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74F25F-1F25-60D9-79D3-0B1DC8777159}"/>
              </a:ext>
            </a:extLst>
          </p:cNvPr>
          <p:cNvSpPr txBox="1"/>
          <p:nvPr/>
        </p:nvSpPr>
        <p:spPr>
          <a:xfrm>
            <a:off x="1194334" y="6266026"/>
            <a:ext cx="19306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New LyraGameSettingRegistry  </a:t>
            </a:r>
            <a:r>
              <a:rPr lang="en-US" altLang="zh-CN" sz="600">
                <a:sym typeface="Wingdings" panose="05000000000000000000" pitchFamily="2" charset="2"/>
              </a:rPr>
              <a:t> Initialize(LocalPlayer)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874A22-DCA5-513B-8FE7-B31BCD063B78}"/>
              </a:ext>
            </a:extLst>
          </p:cNvPr>
          <p:cNvSpPr txBox="1"/>
          <p:nvPr/>
        </p:nvSpPr>
        <p:spPr>
          <a:xfrm>
            <a:off x="4635036" y="6672882"/>
            <a:ext cx="11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ym typeface="Wingdings" panose="05000000000000000000" pitchFamily="2" charset="2"/>
              </a:rPr>
              <a:t>OnInitialize()</a:t>
            </a:r>
          </a:p>
          <a:p>
            <a:r>
              <a:rPr lang="en-US" sz="600">
                <a:sym typeface="Wingdings" panose="05000000000000000000" pitchFamily="2" charset="2"/>
              </a:rPr>
              <a:t>        </a:t>
            </a:r>
            <a:r>
              <a:rPr lang="zh-CN" altLang="en-US" sz="600">
                <a:sym typeface="Wingdings" panose="05000000000000000000" pitchFamily="2" charset="2"/>
              </a:rPr>
              <a:t>创建各种</a:t>
            </a:r>
            <a:r>
              <a:rPr lang="en-US" altLang="zh-CN" sz="600">
                <a:sym typeface="Wingdings" panose="05000000000000000000" pitchFamily="2" charset="2"/>
              </a:rPr>
              <a:t>Setting</a:t>
            </a:r>
            <a:endParaRPr lang="en-US" sz="6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53B1BE1-2BCF-5C3D-5C09-533799D5BBE6}"/>
              </a:ext>
            </a:extLst>
          </p:cNvPr>
          <p:cNvCxnSpPr/>
          <p:nvPr/>
        </p:nvCxnSpPr>
        <p:spPr>
          <a:xfrm>
            <a:off x="0" y="53022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2A24D8-74DE-3E46-4362-B9E7147DD009}"/>
              </a:ext>
            </a:extLst>
          </p:cNvPr>
          <p:cNvSpPr txBox="1"/>
          <p:nvPr/>
        </p:nvSpPr>
        <p:spPr>
          <a:xfrm>
            <a:off x="94147" y="5398821"/>
            <a:ext cx="483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Client: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171009-6178-CA06-D02E-CBCD7AADC406}"/>
              </a:ext>
            </a:extLst>
          </p:cNvPr>
          <p:cNvSpPr txBox="1"/>
          <p:nvPr/>
        </p:nvSpPr>
        <p:spPr>
          <a:xfrm>
            <a:off x="99404" y="2493953"/>
            <a:ext cx="263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耦合</a:t>
            </a:r>
            <a:r>
              <a:rPr lang="en-US" altLang="zh-CN" sz="600"/>
              <a:t>SettingRegistry</a:t>
            </a:r>
            <a:r>
              <a:rPr lang="zh-CN" altLang="en-US" sz="600"/>
              <a:t>和</a:t>
            </a:r>
            <a:r>
              <a:rPr lang="en-US" altLang="zh-CN" sz="600"/>
              <a:t>Settings_Panel</a:t>
            </a:r>
            <a:r>
              <a:rPr lang="zh-CN" altLang="en-US" sz="600"/>
              <a:t>，一个是数据，一个是显示</a:t>
            </a:r>
            <a:endParaRPr lang="en-US" altLang="zh-CN" sz="600"/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UGameSettingPanel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* Settings_Panel;</a:t>
            </a:r>
          </a:p>
          <a:p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负责显示一组具体的</a:t>
            </a:r>
            <a:r>
              <a:rPr lang="en-US" altLang="zh-CN" sz="600">
                <a:solidFill>
                  <a:srgbClr val="000000"/>
                </a:solidFill>
                <a:latin typeface="Cascadia Mono" panose="020B0609020000020004" pitchFamily="49" charset="0"/>
              </a:rPr>
              <a:t>Setting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。</a:t>
            </a:r>
            <a:endParaRPr lang="en-US" sz="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UGameSettingRegistry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* Registry;</a:t>
            </a:r>
            <a:endParaRPr lang="en-US" sz="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3D56F6-8FA5-F8B9-BC1F-F60755AC4D33}"/>
              </a:ext>
            </a:extLst>
          </p:cNvPr>
          <p:cNvSpPr txBox="1"/>
          <p:nvPr/>
        </p:nvSpPr>
        <p:spPr>
          <a:xfrm>
            <a:off x="4717676" y="182721"/>
            <a:ext cx="76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DevName(ID)</a:t>
            </a:r>
          </a:p>
          <a:p>
            <a:r>
              <a:rPr lang="en-US" sz="600"/>
              <a:t>Description</a:t>
            </a:r>
          </a:p>
          <a:p>
            <a:r>
              <a:rPr lang="en-US" sz="600"/>
              <a:t>DisplayName</a:t>
            </a:r>
          </a:p>
          <a:p>
            <a:r>
              <a:rPr lang="en-US" sz="600"/>
              <a:t>Tag</a:t>
            </a:r>
          </a:p>
          <a:p>
            <a:r>
              <a:rPr lang="en-US" sz="600"/>
              <a:t>OwningRegistry</a:t>
            </a:r>
          </a:p>
          <a:p>
            <a:r>
              <a:rPr lang="en-US" sz="600"/>
              <a:t>EditCondition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534A7A6-6420-23B6-2951-BCF7CED9FE2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4604354" y="166562"/>
            <a:ext cx="531726" cy="1560574"/>
          </a:xfrm>
          <a:prstGeom prst="curvedConnector3">
            <a:avLst/>
          </a:prstGeom>
          <a:ln>
            <a:solidFill>
              <a:srgbClr val="78B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B83C99-DA95-1CF2-B16C-A76A68D5A801}"/>
              </a:ext>
            </a:extLst>
          </p:cNvPr>
          <p:cNvSpPr txBox="1"/>
          <p:nvPr/>
        </p:nvSpPr>
        <p:spPr>
          <a:xfrm>
            <a:off x="2768071" y="1147088"/>
            <a:ext cx="1231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</a:t>
            </a:r>
            <a:endParaRPr lang="en-US" sz="800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A3EFCC9-FFF0-42C3-1BEB-8C47D961AD57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rot="5400000">
            <a:off x="3503798" y="560956"/>
            <a:ext cx="466102" cy="706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0FC52-3B75-1AFC-31CC-63675FB10F2E}"/>
              </a:ext>
            </a:extLst>
          </p:cNvPr>
          <p:cNvSpPr txBox="1"/>
          <p:nvPr/>
        </p:nvSpPr>
        <p:spPr>
          <a:xfrm>
            <a:off x="1892542" y="886884"/>
            <a:ext cx="1474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从概念上，这种</a:t>
            </a:r>
            <a:r>
              <a:rPr lang="en-US" altLang="zh-CN" sz="600"/>
              <a:t>Setting</a:t>
            </a:r>
            <a:r>
              <a:rPr lang="zh-CN" altLang="en-US" sz="600"/>
              <a:t>是一个值</a:t>
            </a:r>
            <a:endParaRPr lang="en-US" altLang="zh-CN" sz="600"/>
          </a:p>
          <a:p>
            <a:r>
              <a:rPr lang="zh-CN" altLang="en-US" sz="600"/>
              <a:t>可以</a:t>
            </a:r>
            <a:r>
              <a:rPr lang="en-US" altLang="zh-CN" sz="600"/>
              <a:t>change</a:t>
            </a:r>
            <a:r>
              <a:rPr lang="zh-CN" altLang="en-US" sz="600"/>
              <a:t>，</a:t>
            </a:r>
            <a:r>
              <a:rPr lang="en-US" altLang="zh-CN" sz="600"/>
              <a:t>reset</a:t>
            </a:r>
            <a:r>
              <a:rPr lang="zh-CN" altLang="en-US" sz="600"/>
              <a:t>，</a:t>
            </a:r>
            <a:r>
              <a:rPr lang="en-US" altLang="zh-CN" sz="600"/>
              <a:t>restored</a:t>
            </a:r>
            <a:r>
              <a:rPr lang="zh-CN" altLang="en-US" sz="600"/>
              <a:t>到初始值</a:t>
            </a:r>
            <a:endParaRPr lang="en-US" altLang="zh-CN" sz="600"/>
          </a:p>
          <a:p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StoreInitial()</a:t>
            </a:r>
          </a:p>
          <a:p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ResetToDefault()</a:t>
            </a:r>
          </a:p>
          <a:p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RestoreToInitial()</a:t>
            </a:r>
            <a:endParaRPr lang="en-US" sz="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3F01E1A-568C-DA13-E96F-18F91591F222}"/>
              </a:ext>
            </a:extLst>
          </p:cNvPr>
          <p:cNvSpPr txBox="1"/>
          <p:nvPr/>
        </p:nvSpPr>
        <p:spPr>
          <a:xfrm>
            <a:off x="2509096" y="1791810"/>
            <a:ext cx="17200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</a:t>
            </a:r>
            <a:endParaRPr lang="en-US" sz="8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1DC3B63-E766-FB25-3924-2A141E3C6D2C}"/>
              </a:ext>
            </a:extLst>
          </p:cNvPr>
          <p:cNvSpPr txBox="1"/>
          <p:nvPr/>
        </p:nvSpPr>
        <p:spPr>
          <a:xfrm>
            <a:off x="2506592" y="2047051"/>
            <a:ext cx="21776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</a:t>
            </a:r>
            <a:endParaRPr lang="en-US" sz="8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C46558F-4802-77B3-043B-5E42CAD6DB54}"/>
              </a:ext>
            </a:extLst>
          </p:cNvPr>
          <p:cNvSpPr txBox="1"/>
          <p:nvPr/>
        </p:nvSpPr>
        <p:spPr>
          <a:xfrm>
            <a:off x="2735192" y="2251707"/>
            <a:ext cx="24581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UGameSettingValueDiscreteDynamic_Enum</a:t>
            </a:r>
            <a:endParaRPr lang="en-US" sz="8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2C48CD-593C-37E7-DBD4-FB6D565A30C1}"/>
              </a:ext>
            </a:extLst>
          </p:cNvPr>
          <p:cNvSpPr txBox="1"/>
          <p:nvPr/>
        </p:nvSpPr>
        <p:spPr>
          <a:xfrm>
            <a:off x="2735192" y="2406548"/>
            <a:ext cx="24581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UGameSettingValueDiscreteDynamic_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bool</a:t>
            </a:r>
            <a:endParaRPr lang="en-US" sz="8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190B1D-192C-0F9A-C69F-5F7DA6AB7892}"/>
              </a:ext>
            </a:extLst>
          </p:cNvPr>
          <p:cNvSpPr txBox="1"/>
          <p:nvPr/>
        </p:nvSpPr>
        <p:spPr>
          <a:xfrm>
            <a:off x="2744551" y="2565829"/>
            <a:ext cx="2554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UGameSettingValueDiscreteDynamic_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Number</a:t>
            </a:r>
            <a:endParaRPr lang="en-US" sz="8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C4B43C-C620-3568-5936-166AFA6C1113}"/>
              </a:ext>
            </a:extLst>
          </p:cNvPr>
          <p:cNvSpPr txBox="1"/>
          <p:nvPr/>
        </p:nvSpPr>
        <p:spPr>
          <a:xfrm>
            <a:off x="2744551" y="2720670"/>
            <a:ext cx="2554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UGameSettingValueDiscreteDynamic_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Color</a:t>
            </a:r>
            <a:endParaRPr lang="en-US" sz="8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F220470-875B-122A-8CBE-D9E5D9F0E56C}"/>
              </a:ext>
            </a:extLst>
          </p:cNvPr>
          <p:cNvSpPr txBox="1"/>
          <p:nvPr/>
        </p:nvSpPr>
        <p:spPr>
          <a:xfrm>
            <a:off x="2735192" y="2852132"/>
            <a:ext cx="2753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UGameSettingValueDiscreteDynamic_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Vector2D</a:t>
            </a:r>
            <a:endParaRPr lang="en-US" sz="80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504A9A9D-CE81-B6F3-46B1-2E63D4F06DCF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rot="5400000">
            <a:off x="3161794" y="1569837"/>
            <a:ext cx="429278" cy="146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2FB87-A8E8-4B53-3F8F-20D8BB31ED47}"/>
              </a:ext>
            </a:extLst>
          </p:cNvPr>
          <p:cNvSpPr txBox="1"/>
          <p:nvPr/>
        </p:nvSpPr>
        <p:spPr>
          <a:xfrm>
            <a:off x="-1265311" y="-1638102"/>
            <a:ext cx="12271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https://answers.microsoft.com/en-us/msoffice/forum/all/how-to-stop-powerpoint-from-jumping-to/38c6d159-5667-4aef-b329-5772ae29ce42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FB99FF-8EAF-E166-A6BA-595650417359}"/>
              </a:ext>
            </a:extLst>
          </p:cNvPr>
          <p:cNvSpPr txBox="1"/>
          <p:nvPr/>
        </p:nvSpPr>
        <p:spPr>
          <a:xfrm>
            <a:off x="3250611" y="5815943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600"/>
              <a:t>开始时，将</a:t>
            </a:r>
            <a:r>
              <a:rPr lang="en-US" altLang="zh-CN" sz="600"/>
              <a:t>Id</a:t>
            </a:r>
            <a:r>
              <a:rPr lang="zh-CN" altLang="en-US" sz="600"/>
              <a:t>及按钮样式注册到</a:t>
            </a:r>
            <a:r>
              <a:rPr lang="en-US" altLang="zh-CN" sz="600"/>
              <a:t>Tabs</a:t>
            </a:r>
            <a:r>
              <a:rPr lang="zh-CN" altLang="en-US" sz="600"/>
              <a:t>中，注册第一个就触发</a:t>
            </a:r>
            <a:r>
              <a:rPr lang="en-US" altLang="zh-CN" sz="600"/>
              <a:t>OnTabSelect</a:t>
            </a:r>
            <a:r>
              <a:rPr lang="zh-CN" altLang="en-US" sz="600"/>
              <a:t>。</a:t>
            </a:r>
            <a:endParaRPr lang="en-US" altLang="zh-CN" sz="600"/>
          </a:p>
          <a:p>
            <a:pPr marL="228600" indent="-228600">
              <a:buAutoNum type="arabicPeriod"/>
            </a:pPr>
            <a:r>
              <a:rPr lang="zh-CN" altLang="en-US" sz="600"/>
              <a:t>当</a:t>
            </a:r>
            <a:r>
              <a:rPr lang="en-US" altLang="zh-CN" sz="600"/>
              <a:t>Tab</a:t>
            </a:r>
            <a:r>
              <a:rPr lang="zh-CN" altLang="en-US" sz="600"/>
              <a:t>被点击时，</a:t>
            </a:r>
            <a:r>
              <a:rPr lang="en-US" altLang="zh-CN" sz="600"/>
              <a:t>TabList</a:t>
            </a:r>
            <a:r>
              <a:rPr lang="zh-CN" altLang="en-US" sz="600"/>
              <a:t>自己处理</a:t>
            </a:r>
            <a:r>
              <a:rPr lang="en-US" altLang="zh-CN" sz="600"/>
              <a:t>uncheck</a:t>
            </a:r>
            <a:r>
              <a:rPr lang="zh-CN" altLang="en-US" sz="600"/>
              <a:t>上一个，把新触发的</a:t>
            </a:r>
            <a:r>
              <a:rPr lang="en-US" altLang="zh-CN" sz="600"/>
              <a:t>TabId</a:t>
            </a:r>
            <a:r>
              <a:rPr lang="zh-CN" altLang="en-US" sz="600"/>
              <a:t>给出并调用</a:t>
            </a:r>
            <a:r>
              <a:rPr lang="en-US" altLang="zh-CN" sz="600"/>
              <a:t>OnTabSelect</a:t>
            </a:r>
            <a:r>
              <a:rPr lang="zh-CN" altLang="en-US" sz="600"/>
              <a:t>。</a:t>
            </a:r>
            <a:endParaRPr lang="en-US" altLang="zh-CN" sz="600"/>
          </a:p>
          <a:p>
            <a:r>
              <a:rPr lang="zh-CN" altLang="en-US" sz="600"/>
              <a:t>这个</a:t>
            </a:r>
            <a:r>
              <a:rPr lang="en-US" altLang="zh-CN" sz="600"/>
              <a:t>Id</a:t>
            </a:r>
            <a:r>
              <a:rPr lang="zh-CN" altLang="en-US" sz="600"/>
              <a:t>通常对应到一个</a:t>
            </a:r>
            <a:r>
              <a:rPr lang="en-US" altLang="zh-CN" sz="600"/>
              <a:t>GameSettingCollection</a:t>
            </a:r>
            <a:r>
              <a:rPr lang="zh-CN" altLang="en-US" sz="600"/>
              <a:t>。然后调用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NavigateToSetting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，刷新整个界面。</a:t>
            </a:r>
            <a:endParaRPr lang="en-US" sz="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C0A1C-8D99-F662-7E2B-E0079C2D9A94}"/>
              </a:ext>
            </a:extLst>
          </p:cNvPr>
          <p:cNvSpPr txBox="1"/>
          <p:nvPr/>
        </p:nvSpPr>
        <p:spPr>
          <a:xfrm>
            <a:off x="2951913" y="3591134"/>
            <a:ext cx="13594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UGameSettingPanel</a:t>
            </a:r>
            <a:endParaRPr lang="en-US" sz="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4896A-949E-388A-695C-08C3F9C04FE8}"/>
              </a:ext>
            </a:extLst>
          </p:cNvPr>
          <p:cNvSpPr txBox="1"/>
          <p:nvPr/>
        </p:nvSpPr>
        <p:spPr>
          <a:xfrm>
            <a:off x="3124793" y="3789043"/>
            <a:ext cx="3655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显示一组</a:t>
            </a:r>
            <a:r>
              <a:rPr lang="en-US" altLang="zh-CN" sz="600"/>
              <a:t>GameSetting</a:t>
            </a:r>
            <a:r>
              <a:rPr lang="zh-CN" altLang="en-US" sz="600"/>
              <a:t>，当切换显示时，用给定的</a:t>
            </a:r>
            <a:r>
              <a:rPr lang="en-US" altLang="zh-CN" sz="600"/>
              <a:t>GameSetting</a:t>
            </a:r>
            <a:r>
              <a:rPr lang="zh-CN" altLang="en-US" sz="600"/>
              <a:t>设置成</a:t>
            </a:r>
            <a:r>
              <a:rPr lang="en-US" altLang="zh-CN" sz="600"/>
              <a:t>FilterState</a:t>
            </a:r>
            <a:r>
              <a:rPr lang="zh-CN" altLang="en-US" sz="600"/>
              <a:t>，并刷新界面</a:t>
            </a:r>
            <a:endParaRPr lang="en-US" altLang="zh-CN" sz="600"/>
          </a:p>
          <a:p>
            <a:r>
              <a:rPr lang="zh-CN" altLang="en-US" sz="600"/>
              <a:t>这里采用延迟刷新的策略，用</a:t>
            </a:r>
            <a:r>
              <a:rPr lang="en-US" altLang="zh-CN" sz="600"/>
              <a:t>FTSTicker::GetCoreTicker().AddTicker(),</a:t>
            </a:r>
            <a:r>
              <a:rPr lang="zh-CN" altLang="en-US" sz="600"/>
              <a:t>可以</a:t>
            </a:r>
            <a:r>
              <a:rPr lang="en-US" altLang="zh-CN" sz="600"/>
              <a:t>return true</a:t>
            </a:r>
            <a:r>
              <a:rPr lang="zh-CN" altLang="en-US" sz="600"/>
              <a:t>在下一个</a:t>
            </a:r>
            <a:r>
              <a:rPr lang="en-US" altLang="zh-CN" sz="600"/>
              <a:t>Tick</a:t>
            </a:r>
            <a:r>
              <a:rPr lang="zh-CN" altLang="en-US" sz="600"/>
              <a:t>再执行。</a:t>
            </a: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5056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7EAA94-1B6A-FE8D-4318-B63F4B87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179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20B1B6-65AE-A0B4-B630-584E4E02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5601"/>
            <a:ext cx="6858000" cy="2045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2D5961-482E-CD04-28D5-618A112D3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38426"/>
            <a:ext cx="6858000" cy="23568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23E61E-8EFB-EFA5-DA7C-A31E3E3C077E}"/>
              </a:ext>
            </a:extLst>
          </p:cNvPr>
          <p:cNvSpPr txBox="1"/>
          <p:nvPr/>
        </p:nvSpPr>
        <p:spPr>
          <a:xfrm>
            <a:off x="-50800" y="9334500"/>
            <a:ext cx="369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Cancel change </a:t>
            </a:r>
            <a:r>
              <a:rPr lang="zh-CN" altLang="en-US" sz="1200"/>
              <a:t>只</a:t>
            </a:r>
            <a:r>
              <a:rPr lang="en-US" altLang="zh-CN" sz="1200"/>
              <a:t>cancel</a:t>
            </a:r>
            <a:r>
              <a:rPr lang="zh-CN" altLang="en-US" sz="1200"/>
              <a:t>当前的</a:t>
            </a:r>
            <a:r>
              <a:rPr lang="en-US" altLang="zh-CN" sz="1200"/>
              <a:t>change</a:t>
            </a:r>
            <a:r>
              <a:rPr lang="zh-CN" altLang="en-US" sz="1200"/>
              <a:t>（没有</a:t>
            </a:r>
            <a:r>
              <a:rPr lang="en-US" altLang="zh-CN" sz="1200"/>
              <a:t>Apply</a:t>
            </a:r>
            <a:r>
              <a:rPr lang="zh-CN" altLang="en-US" sz="1200"/>
              <a:t>的）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50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8D8190-C0D6-4FBA-E5F7-CE26A814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908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9D98E7-D2D9-10C3-9254-2ED6FF30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8382"/>
            <a:ext cx="6858000" cy="4174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31B8D6-615B-E091-52FC-223D0F7D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6422570"/>
            <a:ext cx="3429000" cy="22264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08F8B5-0252-0596-BFAE-FF163EA9E75E}"/>
              </a:ext>
            </a:extLst>
          </p:cNvPr>
          <p:cNvSpPr txBox="1"/>
          <p:nvPr/>
        </p:nvSpPr>
        <p:spPr>
          <a:xfrm>
            <a:off x="3771900" y="65786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重置下面的设置到默认状态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3EFA7A-51B7-3B5C-2F1A-2A6D43A3EE65}"/>
              </a:ext>
            </a:extLst>
          </p:cNvPr>
          <p:cNvSpPr txBox="1"/>
          <p:nvPr/>
        </p:nvSpPr>
        <p:spPr>
          <a:xfrm>
            <a:off x="3881494" y="88188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蓝色点表示默认设置</a:t>
            </a:r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76CD22-61B6-9442-4D2B-E52B74129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" y="8770376"/>
            <a:ext cx="3392544" cy="346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D79815-35D2-6C0F-1AD9-F4606D844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" y="9399865"/>
            <a:ext cx="3092450" cy="2674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A6E717-4F07-5E02-6CC1-6A4257314D77}"/>
              </a:ext>
            </a:extLst>
          </p:cNvPr>
          <p:cNvSpPr txBox="1"/>
          <p:nvPr/>
        </p:nvSpPr>
        <p:spPr>
          <a:xfrm>
            <a:off x="3340100" y="934198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按键映射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87C787B-7EA5-B9C1-7A46-029865F7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3"/>
            <a:ext cx="6858000" cy="3486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CEC45B-2A60-0912-F69E-F129D0F4200C}"/>
              </a:ext>
            </a:extLst>
          </p:cNvPr>
          <p:cNvSpPr txBox="1"/>
          <p:nvPr/>
        </p:nvSpPr>
        <p:spPr>
          <a:xfrm>
            <a:off x="0" y="527050"/>
            <a:ext cx="7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Tab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F26A19-C357-6F9E-EB33-4F36155C067D}"/>
              </a:ext>
            </a:extLst>
          </p:cNvPr>
          <p:cNvSpPr txBox="1"/>
          <p:nvPr/>
        </p:nvSpPr>
        <p:spPr>
          <a:xfrm>
            <a:off x="590550" y="603994"/>
            <a:ext cx="4104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在向</a:t>
            </a:r>
            <a:r>
              <a:rPr lang="en-US" altLang="zh-CN" sz="800"/>
              <a:t>ButtonGroup</a:t>
            </a:r>
            <a:r>
              <a:rPr lang="zh-CN" altLang="en-US" sz="800"/>
              <a:t>添加</a:t>
            </a:r>
            <a:r>
              <a:rPr lang="en-US" altLang="zh-CN" sz="800"/>
              <a:t>TabButton</a:t>
            </a:r>
            <a:r>
              <a:rPr lang="zh-CN" altLang="en-US" sz="800"/>
              <a:t>时，如果是第一个</a:t>
            </a:r>
            <a:r>
              <a:rPr lang="en-US" altLang="zh-CN" sz="800"/>
              <a:t>Button</a:t>
            </a:r>
            <a:r>
              <a:rPr lang="zh-CN" altLang="en-US" sz="800"/>
              <a:t>，会主动</a:t>
            </a:r>
            <a:r>
              <a:rPr lang="en-US" altLang="zh-CN" sz="800"/>
              <a:t>fire</a:t>
            </a:r>
            <a:r>
              <a:rPr lang="zh-CN" altLang="en-US" sz="800"/>
              <a:t>一次</a:t>
            </a:r>
            <a:r>
              <a:rPr lang="en-US" altLang="zh-CN" sz="800"/>
              <a:t>select</a:t>
            </a:r>
            <a:r>
              <a:rPr lang="zh-CN" altLang="en-US" sz="800"/>
              <a:t>的回调</a:t>
            </a:r>
            <a:endParaRPr lang="en-US" sz="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D38B3E-A405-4145-8CE5-4A3A2773E8D0}"/>
              </a:ext>
            </a:extLst>
          </p:cNvPr>
          <p:cNvSpPr txBox="1"/>
          <p:nvPr/>
        </p:nvSpPr>
        <p:spPr>
          <a:xfrm>
            <a:off x="742126" y="1730449"/>
            <a:ext cx="16319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UCommonTabListWidgetBase</a:t>
            </a:r>
            <a:endParaRPr lang="en-US" sz="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404B3F-C7A8-A83A-6918-2137AD66D887}"/>
              </a:ext>
            </a:extLst>
          </p:cNvPr>
          <p:cNvSpPr txBox="1"/>
          <p:nvPr/>
        </p:nvSpPr>
        <p:spPr>
          <a:xfrm>
            <a:off x="3325179" y="1885434"/>
            <a:ext cx="16319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UCommon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ButtonGroup</a:t>
            </a:r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endParaRPr lang="en-US" sz="8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896498-21D4-9DAA-5785-49BA0A5340B1}"/>
              </a:ext>
            </a:extLst>
          </p:cNvPr>
          <p:cNvSpPr txBox="1"/>
          <p:nvPr/>
        </p:nvSpPr>
        <p:spPr>
          <a:xfrm>
            <a:off x="3325179" y="1479710"/>
            <a:ext cx="16319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UCommonWidget</a:t>
            </a:r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Group</a:t>
            </a:r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endParaRPr lang="en-US" sz="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0BA61C-996C-43C4-4F3A-81DD5E3E919F}"/>
              </a:ext>
            </a:extLst>
          </p:cNvPr>
          <p:cNvSpPr txBox="1"/>
          <p:nvPr/>
        </p:nvSpPr>
        <p:spPr>
          <a:xfrm>
            <a:off x="742126" y="2434074"/>
            <a:ext cx="16319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ULyraTabListWidgetBase</a:t>
            </a:r>
            <a:endParaRPr lang="en-US" sz="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4F5B50-A094-8285-9EA3-BAD8A737091D}"/>
              </a:ext>
            </a:extLst>
          </p:cNvPr>
          <p:cNvSpPr txBox="1"/>
          <p:nvPr/>
        </p:nvSpPr>
        <p:spPr>
          <a:xfrm>
            <a:off x="898166" y="2708447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/>
              <a:t>定义</a:t>
            </a:r>
            <a:r>
              <a:rPr lang="en-US" altLang="zh-CN" sz="600"/>
              <a:t>LyraTabDescriptor, </a:t>
            </a:r>
            <a:r>
              <a:rPr lang="zh-CN" altLang="en-US" sz="600"/>
              <a:t>它描述</a:t>
            </a:r>
            <a:r>
              <a:rPr lang="en-US" altLang="zh-CN" sz="600"/>
              <a:t>Id</a:t>
            </a:r>
            <a:r>
              <a:rPr lang="zh-CN" altLang="en-US" sz="600"/>
              <a:t>， </a:t>
            </a:r>
            <a:r>
              <a:rPr lang="en-US" altLang="zh-CN" sz="600"/>
              <a:t>desc</a:t>
            </a:r>
            <a:r>
              <a:rPr lang="zh-CN" altLang="en-US" sz="600"/>
              <a:t>，</a:t>
            </a:r>
            <a:r>
              <a:rPr lang="en-US" altLang="zh-CN" sz="600"/>
              <a:t>button class</a:t>
            </a:r>
            <a:r>
              <a:rPr lang="zh-CN" altLang="en-US" sz="600"/>
              <a:t>， </a:t>
            </a:r>
            <a:r>
              <a:rPr lang="en-US" altLang="zh-CN" sz="600"/>
              <a:t>TabContentType</a:t>
            </a:r>
          </a:p>
          <a:p>
            <a:endParaRPr lang="en-US" altLang="zh-CN" sz="600"/>
          </a:p>
          <a:p>
            <a:r>
              <a:rPr lang="en-US" altLang="zh-CN" sz="600"/>
              <a:t>Client</a:t>
            </a:r>
            <a:r>
              <a:rPr lang="zh-CN" altLang="en-US" sz="600"/>
              <a:t>用它注册</a:t>
            </a:r>
            <a:r>
              <a:rPr lang="en-US" altLang="zh-CN" sz="600"/>
              <a:t>Button</a:t>
            </a:r>
            <a:r>
              <a:rPr lang="zh-CN" altLang="en-US" sz="600"/>
              <a:t>，在</a:t>
            </a:r>
            <a:r>
              <a:rPr lang="en-US" altLang="zh-CN" sz="600"/>
              <a:t>Button</a:t>
            </a:r>
            <a:endParaRPr lang="en-US" sz="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51D76-80F9-9C19-62E0-B354CBFCD240}"/>
              </a:ext>
            </a:extLst>
          </p:cNvPr>
          <p:cNvSpPr txBox="1"/>
          <p:nvPr/>
        </p:nvSpPr>
        <p:spPr>
          <a:xfrm>
            <a:off x="885922" y="2149603"/>
            <a:ext cx="17443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/>
              <a:t>Tab</a:t>
            </a:r>
            <a:r>
              <a:rPr lang="zh-CN" altLang="en-US" sz="600"/>
              <a:t>被</a:t>
            </a:r>
            <a:r>
              <a:rPr lang="en-US" altLang="zh-CN" sz="600"/>
              <a:t>Select</a:t>
            </a:r>
            <a:r>
              <a:rPr lang="zh-CN" altLang="en-US" sz="600"/>
              <a:t>的时候， </a:t>
            </a:r>
            <a:r>
              <a:rPr lang="en-US" altLang="zh-CN" sz="600"/>
              <a:t>fire</a:t>
            </a:r>
            <a:r>
              <a:rPr lang="zh-CN" altLang="en-US" sz="600"/>
              <a:t>回调，带上</a:t>
            </a:r>
            <a:r>
              <a:rPr lang="en-US" altLang="zh-CN" sz="600"/>
              <a:t>button id</a:t>
            </a:r>
            <a:r>
              <a:rPr lang="zh-CN" altLang="en-US" sz="600"/>
              <a:t>。</a:t>
            </a:r>
            <a:endParaRPr lang="en-US" sz="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0DD9E2-D403-B59F-4A43-827310D4E037}"/>
              </a:ext>
            </a:extLst>
          </p:cNvPr>
          <p:cNvSpPr txBox="1"/>
          <p:nvPr/>
        </p:nvSpPr>
        <p:spPr>
          <a:xfrm>
            <a:off x="898166" y="1906008"/>
            <a:ext cx="192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>
                <a:solidFill>
                  <a:srgbClr val="2B91AF"/>
                </a:solidFill>
                <a:latin typeface="Cascadia Mono" panose="020B0609020000020004" pitchFamily="49" charset="0"/>
              </a:rPr>
              <a:t>UCommonButtonGroupBase* TabButtonGroup</a:t>
            </a: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UCommonAnimatedSwitcher* LinkedSwitcher</a:t>
            </a: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78320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F30154-E568-D7CF-CFEB-EC37D55D7CDD}"/>
              </a:ext>
            </a:extLst>
          </p:cNvPr>
          <p:cNvSpPr txBox="1"/>
          <p:nvPr/>
        </p:nvSpPr>
        <p:spPr>
          <a:xfrm>
            <a:off x="63500" y="762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CommonUI: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958DE-DBDE-45BB-FE4D-9A89D4174464}"/>
              </a:ext>
            </a:extLst>
          </p:cNvPr>
          <p:cNvSpPr txBox="1"/>
          <p:nvPr/>
        </p:nvSpPr>
        <p:spPr>
          <a:xfrm>
            <a:off x="419100" y="445532"/>
            <a:ext cx="1473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UCommonUserWidget</a:t>
            </a:r>
            <a:endParaRPr lang="en-US" sz="1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33A5EA-6130-41A1-8F3E-C43D49A4BCFD}"/>
              </a:ext>
            </a:extLst>
          </p:cNvPr>
          <p:cNvSpPr txBox="1"/>
          <p:nvPr/>
        </p:nvSpPr>
        <p:spPr>
          <a:xfrm>
            <a:off x="546100" y="584656"/>
            <a:ext cx="269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TArray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FUIActionBindingHandle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 ActionBindings;</a:t>
            </a: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TArray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TWeakObjectPtr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UWidget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&gt;&gt; ScrollRecipients;</a:t>
            </a:r>
            <a:endParaRPr lang="en-US" sz="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45B0A-CEA3-418D-B512-13111859B7F3}"/>
              </a:ext>
            </a:extLst>
          </p:cNvPr>
          <p:cNvSpPr txBox="1"/>
          <p:nvPr/>
        </p:nvSpPr>
        <p:spPr>
          <a:xfrm>
            <a:off x="216386" y="1946871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800"/>
              <a:t>跨平台</a:t>
            </a:r>
            <a:r>
              <a:rPr lang="en-US" altLang="zh-CN" sz="800"/>
              <a:t>UI</a:t>
            </a:r>
            <a:r>
              <a:rPr lang="zh-CN" altLang="en-US" sz="800"/>
              <a:t>元素，不同平台有不同的交互设备，键盘鼠标，</a:t>
            </a:r>
            <a:r>
              <a:rPr lang="en-US" altLang="zh-CN" sz="800"/>
              <a:t>Controller</a:t>
            </a:r>
            <a:r>
              <a:rPr lang="zh-CN" altLang="en-US" sz="800"/>
              <a:t>，不同的图标。</a:t>
            </a:r>
            <a:endParaRPr lang="en-US" altLang="zh-CN" sz="800"/>
          </a:p>
          <a:p>
            <a:pPr marL="228600" indent="-228600">
              <a:buAutoNum type="arabicPeriod"/>
            </a:pPr>
            <a:r>
              <a:rPr lang="zh-CN" altLang="en-US" sz="800"/>
              <a:t>复杂的</a:t>
            </a:r>
            <a:r>
              <a:rPr lang="en-US" altLang="zh-CN" sz="800"/>
              <a:t>navigation</a:t>
            </a:r>
            <a:r>
              <a:rPr lang="zh-CN" altLang="en-US" sz="800"/>
              <a:t>，多层级菜单，子菜单，弹出窗口</a:t>
            </a:r>
            <a:endParaRPr lang="en-US" altLang="zh-CN" sz="800"/>
          </a:p>
          <a:p>
            <a:pPr marL="228600" indent="-228600">
              <a:buAutoNum type="arabicPeriod"/>
            </a:pPr>
            <a:r>
              <a:rPr lang="zh-CN" altLang="en-US" sz="800"/>
              <a:t>选择性交互，左右两个弹出的</a:t>
            </a:r>
            <a:r>
              <a:rPr lang="en-US" altLang="zh-CN" sz="800"/>
              <a:t>UI</a:t>
            </a:r>
            <a:r>
              <a:rPr lang="zh-CN" altLang="en-US" sz="800"/>
              <a:t>出现时，底下的菜单依然存在，但是不能交互。</a:t>
            </a:r>
            <a:endParaRPr lang="en-US" altLang="zh-CN" sz="800"/>
          </a:p>
          <a:p>
            <a:pPr marL="228600" indent="-228600">
              <a:buAutoNum type="arabicPeriod"/>
            </a:pPr>
            <a:r>
              <a:rPr lang="zh-CN" altLang="en-US" sz="800"/>
              <a:t>弹出菜单关闭后如何回到正确的地方？如果关闭后下一层也马上关闭了？</a:t>
            </a:r>
            <a:endParaRPr lang="en-US" altLang="zh-CN" sz="800"/>
          </a:p>
          <a:p>
            <a:pPr marL="228600" indent="-228600">
              <a:buAutoNum type="arabicPeriod"/>
            </a:pPr>
            <a:r>
              <a:rPr lang="zh-CN" altLang="en-US" sz="800"/>
              <a:t>历史记录，特定</a:t>
            </a:r>
            <a:r>
              <a:rPr lang="en-US" altLang="zh-CN" sz="800"/>
              <a:t>Console</a:t>
            </a:r>
            <a:r>
              <a:rPr lang="zh-CN" altLang="en-US" sz="800"/>
              <a:t>的</a:t>
            </a:r>
            <a:r>
              <a:rPr lang="en-US" altLang="zh-CN" sz="800"/>
              <a:t>UI</a:t>
            </a:r>
            <a:r>
              <a:rPr lang="zh-CN" altLang="en-US" sz="800"/>
              <a:t>元素管理。</a:t>
            </a:r>
            <a:endParaRPr lang="en-US" sz="800"/>
          </a:p>
        </p:txBody>
      </p:sp>
      <p:pic>
        <p:nvPicPr>
          <p:cNvPr id="1026" name="Picture 2" descr="The dual blade menus in Fortnite">
            <a:extLst>
              <a:ext uri="{FF2B5EF4-FFF2-40B4-BE49-F238E27FC236}">
                <a16:creationId xmlns:a16="http://schemas.microsoft.com/office/drawing/2014/main" id="{40F216D6-5E16-6AF0-5D3F-C4CE9851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59" y="36394"/>
            <a:ext cx="2743200" cy="154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of a popup window appearing in front of other menus.">
            <a:extLst>
              <a:ext uri="{FF2B5EF4-FFF2-40B4-BE49-F238E27FC236}">
                <a16:creationId xmlns:a16="http://schemas.microsoft.com/office/drawing/2014/main" id="{7F00E827-58F6-8E49-7BB0-ADC5C5FF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59" y="1581408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ample of an action bar showing button icons.">
            <a:extLst>
              <a:ext uri="{FF2B5EF4-FFF2-40B4-BE49-F238E27FC236}">
                <a16:creationId xmlns:a16="http://schemas.microsoft.com/office/drawing/2014/main" id="{4887181C-4F5E-8F21-C2C8-7C9C07B66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88" y="854927"/>
            <a:ext cx="2060441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884666-A3D9-188E-62E5-4CDD0620D17B}"/>
              </a:ext>
            </a:extLst>
          </p:cNvPr>
          <p:cNvSpPr txBox="1"/>
          <p:nvPr/>
        </p:nvSpPr>
        <p:spPr>
          <a:xfrm>
            <a:off x="63500" y="2835554"/>
            <a:ext cx="804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Concepts</a:t>
            </a:r>
            <a:r>
              <a:rPr lang="en-US" sz="1200"/>
              <a:t>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C527B8-4183-BE98-BA9D-5F9BC2A5D573}"/>
              </a:ext>
            </a:extLst>
          </p:cNvPr>
          <p:cNvSpPr txBox="1"/>
          <p:nvPr/>
        </p:nvSpPr>
        <p:spPr>
          <a:xfrm>
            <a:off x="546100" y="3340100"/>
            <a:ext cx="547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800"/>
              <a:t>Input Routing</a:t>
            </a:r>
          </a:p>
          <a:p>
            <a:r>
              <a:rPr lang="zh-CN" altLang="en-US" sz="800"/>
              <a:t>仅允许特定</a:t>
            </a:r>
            <a:r>
              <a:rPr lang="en-US" altLang="zh-CN" sz="800"/>
              <a:t>Widget</a:t>
            </a:r>
            <a:r>
              <a:rPr lang="zh-CN" altLang="en-US" sz="800"/>
              <a:t>接受交互，确定接受的交互类型（鼠标或</a:t>
            </a:r>
            <a:r>
              <a:rPr lang="en-US" altLang="zh-CN" sz="800"/>
              <a:t>Gamepad</a:t>
            </a:r>
            <a:r>
              <a:rPr lang="zh-CN" altLang="en-US" sz="800"/>
              <a:t>）</a:t>
            </a:r>
            <a:endParaRPr lang="en-US" altLang="zh-CN" sz="800"/>
          </a:p>
          <a:p>
            <a:r>
              <a:rPr lang="zh-CN" altLang="en-US" sz="800"/>
              <a:t>选择性地将输入跨</a:t>
            </a:r>
            <a:r>
              <a:rPr lang="en-US" altLang="zh-CN" sz="800"/>
              <a:t>UI</a:t>
            </a:r>
            <a:r>
              <a:rPr lang="zh-CN" altLang="en-US" sz="800"/>
              <a:t>分发</a:t>
            </a:r>
            <a:endParaRPr lang="en-US" altLang="zh-CN" sz="800"/>
          </a:p>
          <a:p>
            <a:r>
              <a:rPr lang="en-US" altLang="zh-CN" sz="800"/>
              <a:t>CommonGameViewportClient.h, CommonUIActionRouterBase.h</a:t>
            </a:r>
          </a:p>
          <a:p>
            <a:r>
              <a:rPr lang="en-US" sz="800"/>
              <a:t>Widget</a:t>
            </a:r>
            <a:r>
              <a:rPr lang="zh-CN" altLang="en-US" sz="800"/>
              <a:t>被抽象成节点，与</a:t>
            </a:r>
            <a:r>
              <a:rPr lang="en-US" altLang="zh-CN" sz="800"/>
              <a:t>Slate</a:t>
            </a:r>
            <a:r>
              <a:rPr lang="zh-CN" altLang="en-US" sz="800"/>
              <a:t>一样，组成树的结构。每次</a:t>
            </a:r>
            <a:r>
              <a:rPr lang="en-US" altLang="zh-CN" sz="800"/>
              <a:t>Tick</a:t>
            </a:r>
            <a:r>
              <a:rPr lang="zh-CN" altLang="en-US" sz="800"/>
              <a:t>，找到最顶层（可见的）节点，把输入发给它的根节点，</a:t>
            </a:r>
            <a:endParaRPr lang="en-US" altLang="zh-CN" sz="800"/>
          </a:p>
          <a:p>
            <a:r>
              <a:rPr lang="en-US" altLang="zh-CN" sz="800"/>
              <a:t>Root Widget</a:t>
            </a:r>
            <a:r>
              <a:rPr lang="zh-CN" altLang="en-US" sz="800"/>
              <a:t>再把输入发给可接受的下一个节点控件。 </a:t>
            </a:r>
            <a:r>
              <a:rPr lang="en-US" altLang="zh-CN" sz="800"/>
              <a:t>UIActionRouterTypes.h</a:t>
            </a:r>
            <a:endParaRPr lang="en-US" sz="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56A384-7619-5704-5672-FF36ACC51DAB}"/>
              </a:ext>
            </a:extLst>
          </p:cNvPr>
          <p:cNvSpPr txBox="1"/>
          <p:nvPr/>
        </p:nvSpPr>
        <p:spPr>
          <a:xfrm>
            <a:off x="546099" y="4209674"/>
            <a:ext cx="5367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2. Activatable widget</a:t>
            </a:r>
          </a:p>
          <a:p>
            <a:r>
              <a:rPr lang="zh-CN" altLang="en-US" sz="800"/>
              <a:t>只有这种控件可以接受输入信号（激活后）</a:t>
            </a:r>
            <a:endParaRPr lang="en-US" altLang="zh-CN" sz="800"/>
          </a:p>
          <a:p>
            <a:r>
              <a:rPr lang="zh-CN" altLang="en-US" sz="800"/>
              <a:t>可以在激活未激活状态切换</a:t>
            </a:r>
            <a:endParaRPr lang="en-US" altLang="zh-CN" sz="800"/>
          </a:p>
          <a:p>
            <a:r>
              <a:rPr lang="zh-CN" altLang="en-US" sz="800"/>
              <a:t>可以把输入转发到统一控件树中其它可激活控件</a:t>
            </a:r>
            <a:endParaRPr lang="en-US" altLang="zh-CN" sz="800"/>
          </a:p>
          <a:p>
            <a:r>
              <a:rPr lang="zh-CN" altLang="en-US" sz="800"/>
              <a:t>可以恰当地</a:t>
            </a:r>
            <a:r>
              <a:rPr lang="en-US" altLang="zh-CN" sz="800"/>
              <a:t>Deactivate</a:t>
            </a:r>
          </a:p>
          <a:p>
            <a:endParaRPr lang="en-US" sz="800"/>
          </a:p>
          <a:p>
            <a:r>
              <a:rPr lang="zh-CN" altLang="en-US" sz="800"/>
              <a:t>由于输入只会被发给最高层绘制出来的</a:t>
            </a:r>
            <a:r>
              <a:rPr lang="en-US" altLang="zh-CN" sz="800"/>
              <a:t>WidgetTree</a:t>
            </a:r>
            <a:r>
              <a:rPr lang="zh-CN" altLang="en-US" sz="800"/>
              <a:t>，当关掉一个</a:t>
            </a:r>
            <a:r>
              <a:rPr lang="en-US" altLang="zh-CN" sz="800"/>
              <a:t>widget</a:t>
            </a:r>
            <a:r>
              <a:rPr lang="zh-CN" altLang="en-US" sz="800"/>
              <a:t>后，自然会把输入发给下一个激活的</a:t>
            </a:r>
            <a:r>
              <a:rPr lang="en-US" altLang="zh-CN" sz="800"/>
              <a:t>Widget</a:t>
            </a:r>
            <a:r>
              <a:rPr lang="zh-CN" altLang="en-US" sz="800"/>
              <a:t>。</a:t>
            </a:r>
            <a:endParaRPr lang="en-US" altLang="zh-CN" sz="800"/>
          </a:p>
          <a:p>
            <a:r>
              <a:rPr lang="en-US" altLang="zh-CN" sz="800"/>
              <a:t>CommonActivatableWidget.h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395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4D953B-C3A5-26EC-20D7-9DF32A051A8D}"/>
              </a:ext>
            </a:extLst>
          </p:cNvPr>
          <p:cNvSpPr txBox="1"/>
          <p:nvPr/>
        </p:nvSpPr>
        <p:spPr>
          <a:xfrm>
            <a:off x="738665" y="1038284"/>
            <a:ext cx="1252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2B91AF"/>
                </a:solidFill>
                <a:latin typeface="Cascadia Mono" panose="020B0609020000020004" pitchFamily="49" charset="0"/>
              </a:rPr>
              <a:t>UCommonUserWidget</a:t>
            </a:r>
            <a:endParaRPr lang="en-US" sz="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2F0CBF-C61D-C8D6-FF06-0AD20E18B94D}"/>
              </a:ext>
            </a:extLst>
          </p:cNvPr>
          <p:cNvSpPr txBox="1"/>
          <p:nvPr/>
        </p:nvSpPr>
        <p:spPr>
          <a:xfrm>
            <a:off x="917258" y="433507"/>
            <a:ext cx="8667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>
                <a:solidFill>
                  <a:srgbClr val="2B91AF"/>
                </a:solidFill>
                <a:latin typeface="Cascadia Mono" panose="020B0609020000020004" pitchFamily="49" charset="0"/>
              </a:rPr>
              <a:t>UUserWidget</a:t>
            </a:r>
            <a:endParaRPr lang="en-US" sz="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45138-DE3F-F72A-81C7-80C72BEA9D17}"/>
              </a:ext>
            </a:extLst>
          </p:cNvPr>
          <p:cNvSpPr txBox="1"/>
          <p:nvPr/>
        </p:nvSpPr>
        <p:spPr>
          <a:xfrm>
            <a:off x="807721" y="1253728"/>
            <a:ext cx="323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这个基类主要完成三件事：</a:t>
            </a:r>
            <a:endParaRPr lang="en-US" sz="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1. bConsumePointerInput</a:t>
            </a:r>
            <a:endParaRPr lang="en-US" altLang="zh-CN" sz="600"/>
          </a:p>
          <a:p>
            <a:r>
              <a:rPr lang="zh-CN" altLang="en-US" sz="600"/>
              <a:t>这个类中重载了所有处理指针输入的函数，用一个自定义的</a:t>
            </a:r>
            <a:r>
              <a:rPr lang="en-US" altLang="zh-CN" sz="600"/>
              <a:t>bool</a:t>
            </a:r>
            <a:r>
              <a:rPr lang="zh-CN" altLang="en-US" sz="600"/>
              <a:t>值控制是否要接受指针输入</a:t>
            </a:r>
            <a:endParaRPr lang="en-US" altLang="zh-CN" sz="600"/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2. TArray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FUIActionBindingHandle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 ActionBindings;</a:t>
            </a:r>
          </a:p>
          <a:p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定义了这个</a:t>
            </a:r>
            <a:r>
              <a:rPr lang="en-US" altLang="zh-CN" sz="600">
                <a:solidFill>
                  <a:srgbClr val="000000"/>
                </a:solidFill>
                <a:latin typeface="Cascadia Mono" panose="020B0609020000020004" pitchFamily="49" charset="0"/>
              </a:rPr>
              <a:t>Widget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的</a:t>
            </a:r>
            <a:r>
              <a:rPr lang="en-US" altLang="zh-CN" sz="600">
                <a:solidFill>
                  <a:srgbClr val="000000"/>
                </a:solidFill>
                <a:latin typeface="Cascadia Mono" panose="020B0609020000020004" pitchFamily="49" charset="0"/>
              </a:rPr>
              <a:t>Action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，通用输入</a:t>
            </a:r>
            <a:r>
              <a:rPr lang="en-US" altLang="zh-CN" sz="600">
                <a:solidFill>
                  <a:srgbClr val="000000"/>
                </a:solidFill>
                <a:latin typeface="Cascadia Mono" panose="020B0609020000020004" pitchFamily="49" charset="0"/>
              </a:rPr>
              <a:t>Action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，通常可以显示在固定的</a:t>
            </a:r>
            <a:r>
              <a:rPr lang="en-US" altLang="zh-CN" sz="600">
                <a:solidFill>
                  <a:srgbClr val="000000"/>
                </a:solidFill>
                <a:latin typeface="Cascadia Mono" panose="020B0609020000020004" pitchFamily="49" charset="0"/>
              </a:rPr>
              <a:t>ActionBar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上。</a:t>
            </a:r>
            <a:endParaRPr lang="en-US" altLang="zh-CN" sz="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3. TArray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TWeakObjectPtr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UWidget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&gt;&gt; ScrollRecipients;</a:t>
            </a:r>
            <a:r>
              <a:rPr lang="zh-CN" alt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？？？？</a:t>
            </a:r>
            <a:endParaRPr lang="en-US" sz="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DF029F-7670-AE6F-47F8-0FCC3703055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350646" y="648951"/>
            <a:ext cx="14288" cy="38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4356</TotalTime>
  <Words>724</Words>
  <Application>Microsoft Office PowerPoint</Application>
  <PresentationFormat>A4 纸张(210x297 毫米)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刘垣渝</dc:creator>
  <cp:lastModifiedBy>刘垣渝</cp:lastModifiedBy>
  <cp:revision>9</cp:revision>
  <dcterms:created xsi:type="dcterms:W3CDTF">2023-02-24T11:59:43Z</dcterms:created>
  <dcterms:modified xsi:type="dcterms:W3CDTF">2023-03-05T01:00:46Z</dcterms:modified>
</cp:coreProperties>
</file>