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57" r:id="rId4"/>
    <p:sldId id="319" r:id="rId5"/>
    <p:sldId id="320" r:id="rId6"/>
    <p:sldId id="321" r:id="rId7"/>
    <p:sldId id="308" r:id="rId8"/>
    <p:sldId id="288" r:id="rId9"/>
    <p:sldId id="287" r:id="rId10"/>
    <p:sldId id="268" r:id="rId11"/>
    <p:sldId id="275" r:id="rId12"/>
    <p:sldId id="322" r:id="rId13"/>
    <p:sldId id="323" r:id="rId14"/>
    <p:sldId id="297" r:id="rId15"/>
    <p:sldId id="293" r:id="rId16"/>
    <p:sldId id="299" r:id="rId17"/>
    <p:sldId id="300" r:id="rId18"/>
    <p:sldId id="324" r:id="rId19"/>
    <p:sldId id="316" r:id="rId20"/>
    <p:sldId id="315" r:id="rId21"/>
    <p:sldId id="317" r:id="rId22"/>
    <p:sldId id="318" r:id="rId23"/>
    <p:sldId id="313" r:id="rId24"/>
    <p:sldId id="271" r:id="rId25"/>
    <p:sldId id="311" r:id="rId26"/>
    <p:sldId id="282" r:id="rId27"/>
    <p:sldId id="298" r:id="rId28"/>
    <p:sldId id="291" r:id="rId29"/>
    <p:sldId id="296" r:id="rId30"/>
    <p:sldId id="27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2F2F2"/>
    <a:srgbClr val="FFFFFF"/>
    <a:srgbClr val="309E09"/>
    <a:srgbClr val="E6F9D3"/>
    <a:srgbClr val="E1F5D6"/>
    <a:srgbClr val="6CC932"/>
    <a:srgbClr val="C4EAAC"/>
    <a:srgbClr val="B9E8A8"/>
    <a:srgbClr val="E4E5E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01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1200" b="1" dirty="0">
                <a:solidFill>
                  <a:srgbClr val="002060"/>
                </a:solidFill>
              </a:rPr>
              <a:t>국내 경작가능면적</a:t>
            </a:r>
          </a:p>
        </c:rich>
      </c:tx>
      <c:layout>
        <c:manualLayout>
          <c:xMode val="edge"/>
          <c:yMode val="edge"/>
          <c:x val="0.388721018177080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1265571461259937E-2"/>
          <c:y val="0.11693064493171386"/>
          <c:w val="0.89310937499999998"/>
          <c:h val="0.7320571646126251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경작가능면적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Sheet1!$B$2:$G$2</c:f>
              <c:numCache>
                <c:formatCode>#,##0</c:formatCode>
                <c:ptCount val="6"/>
                <c:pt idx="0">
                  <c:v>1556294</c:v>
                </c:pt>
                <c:pt idx="1">
                  <c:v>1532578</c:v>
                </c:pt>
                <c:pt idx="2">
                  <c:v>1517488</c:v>
                </c:pt>
                <c:pt idx="3">
                  <c:v>1503582</c:v>
                </c:pt>
                <c:pt idx="4">
                  <c:v>1497025</c:v>
                </c:pt>
                <c:pt idx="5">
                  <c:v>1478790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119-44B5-AA39-E38594032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836041663"/>
        <c:axId val="836022463"/>
      </c:lineChart>
      <c:catAx>
        <c:axId val="836041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836022463"/>
        <c:crosses val="autoZero"/>
        <c:auto val="1"/>
        <c:lblAlgn val="ctr"/>
        <c:lblOffset val="100"/>
        <c:noMultiLvlLbl val="0"/>
      </c:catAx>
      <c:valAx>
        <c:axId val="83602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836041663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73141837807219334"/>
          <c:y val="2.1995333700233675E-3"/>
          <c:w val="0.26594459078467664"/>
          <c:h val="7.76368004171077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sv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635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2937123" y="2030156"/>
            <a:ext cx="6317755" cy="279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스마트팜</a:t>
            </a: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활성화를</a:t>
            </a:r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</a:t>
            </a:r>
            <a:endParaRPr lang="en-US" altLang="ko-KR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항만 입지 선정</a:t>
            </a:r>
            <a:endParaRPr lang="en-US" altLang="ko-KR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아이디어 제안서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DD486-09AB-BF63-303C-9D2932F75EA7}"/>
              </a:ext>
            </a:extLst>
          </p:cNvPr>
          <p:cNvSpPr txBox="1"/>
          <p:nvPr/>
        </p:nvSpPr>
        <p:spPr>
          <a:xfrm>
            <a:off x="184658" y="346271"/>
            <a:ext cx="878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Blue Farm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7710A4-A0DC-BDB1-BA9F-59D882B7D59B}"/>
              </a:ext>
            </a:extLst>
          </p:cNvPr>
          <p:cNvCxnSpPr>
            <a:cxnSpLocks/>
          </p:cNvCxnSpPr>
          <p:nvPr/>
        </p:nvCxnSpPr>
        <p:spPr>
          <a:xfrm>
            <a:off x="211873" y="260495"/>
            <a:ext cx="14608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6BC692-6DD7-1F26-7BCE-3932022B759C}"/>
              </a:ext>
            </a:extLst>
          </p:cNvPr>
          <p:cNvSpPr txBox="1"/>
          <p:nvPr/>
        </p:nvSpPr>
        <p:spPr>
          <a:xfrm>
            <a:off x="10271296" y="6403936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이윤서 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신동혁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김도연</a:t>
            </a: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식물을 든 펼친 손 단색으로 채워진">
            <a:extLst>
              <a:ext uri="{FF2B5EF4-FFF2-40B4-BE49-F238E27FC236}">
                <a16:creationId xmlns:a16="http://schemas.microsoft.com/office/drawing/2014/main" id="{AB4F8F51-FA73-50B9-A900-04CAA97A56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48793" y="-1707341"/>
            <a:ext cx="5010265" cy="501026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6DD422-72BF-8E4B-124C-14AC2F5C9D13}"/>
              </a:ext>
            </a:extLst>
          </p:cNvPr>
          <p:cNvSpPr/>
          <p:nvPr/>
        </p:nvSpPr>
        <p:spPr>
          <a:xfrm>
            <a:off x="522389" y="2205643"/>
            <a:ext cx="11147222" cy="41593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24000" rIns="360000" bIns="180000" rtlCol="0" anchor="t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2024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농산물 물가 상승률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전년 대비 </a:t>
            </a:r>
            <a:r>
              <a:rPr lang="en-US" altLang="ko-KR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10%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품목 중에서도 높은 수치 기록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특히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2023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러시아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우크라이나 전쟁으로 인해 전 세계적으로 농산물 가격 급등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꾸준한 농산물 가격 상승으로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소비자</a:t>
            </a:r>
            <a:r>
              <a:rPr lang="en-US" altLang="ko-KR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부담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증가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판매량 감소 및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농업의 지속 가능성을 저해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요인으로 적용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E363F-07C8-BE96-1544-7D67E350795C}"/>
              </a:ext>
            </a:extLst>
          </p:cNvPr>
          <p:cNvSpPr txBox="1"/>
          <p:nvPr/>
        </p:nvSpPr>
        <p:spPr>
          <a:xfrm>
            <a:off x="721086" y="49305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문제 제기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D25AFB-CCE1-F4D8-DFB3-13A6C2CDD146}"/>
              </a:ext>
            </a:extLst>
          </p:cNvPr>
          <p:cNvSpPr/>
          <p:nvPr/>
        </p:nvSpPr>
        <p:spPr>
          <a:xfrm>
            <a:off x="4788021" y="1867872"/>
            <a:ext cx="2615958" cy="652227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물가 상승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19B04D-BFF3-D3AB-302A-93C73401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24827"/>
              </p:ext>
            </p:extLst>
          </p:nvPr>
        </p:nvGraphicFramePr>
        <p:xfrm>
          <a:off x="1099140" y="4756150"/>
          <a:ext cx="7054261" cy="1110978"/>
        </p:xfrm>
        <a:graphic>
          <a:graphicData uri="http://schemas.openxmlformats.org/drawingml/2006/table">
            <a:tbl>
              <a:tblPr/>
              <a:tblGrid>
                <a:gridCol w="1512677">
                  <a:extLst>
                    <a:ext uri="{9D8B030D-6E8A-4147-A177-3AD203B41FA5}">
                      <a16:colId xmlns:a16="http://schemas.microsoft.com/office/drawing/2014/main" val="3688672134"/>
                    </a:ext>
                  </a:extLst>
                </a:gridCol>
                <a:gridCol w="906597">
                  <a:extLst>
                    <a:ext uri="{9D8B030D-6E8A-4147-A177-3AD203B41FA5}">
                      <a16:colId xmlns:a16="http://schemas.microsoft.com/office/drawing/2014/main" val="2143274314"/>
                    </a:ext>
                  </a:extLst>
                </a:gridCol>
                <a:gridCol w="940599">
                  <a:extLst>
                    <a:ext uri="{9D8B030D-6E8A-4147-A177-3AD203B41FA5}">
                      <a16:colId xmlns:a16="http://schemas.microsoft.com/office/drawing/2014/main" val="350641223"/>
                    </a:ext>
                  </a:extLst>
                </a:gridCol>
                <a:gridCol w="923597">
                  <a:extLst>
                    <a:ext uri="{9D8B030D-6E8A-4147-A177-3AD203B41FA5}">
                      <a16:colId xmlns:a16="http://schemas.microsoft.com/office/drawing/2014/main" val="859841629"/>
                    </a:ext>
                  </a:extLst>
                </a:gridCol>
                <a:gridCol w="923597">
                  <a:extLst>
                    <a:ext uri="{9D8B030D-6E8A-4147-A177-3AD203B41FA5}">
                      <a16:colId xmlns:a16="http://schemas.microsoft.com/office/drawing/2014/main" val="2044256194"/>
                    </a:ext>
                  </a:extLst>
                </a:gridCol>
                <a:gridCol w="923597">
                  <a:extLst>
                    <a:ext uri="{9D8B030D-6E8A-4147-A177-3AD203B41FA5}">
                      <a16:colId xmlns:a16="http://schemas.microsoft.com/office/drawing/2014/main" val="323631992"/>
                    </a:ext>
                  </a:extLst>
                </a:gridCol>
                <a:gridCol w="923597">
                  <a:extLst>
                    <a:ext uri="{9D8B030D-6E8A-4147-A177-3AD203B41FA5}">
                      <a16:colId xmlns:a16="http://schemas.microsoft.com/office/drawing/2014/main" val="1090574820"/>
                    </a:ext>
                  </a:extLst>
                </a:gridCol>
              </a:tblGrid>
              <a:tr h="314984"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rgbClr val="171717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rgbClr val="171717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rgbClr val="171717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rgbClr val="171717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rgbClr val="171717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rgbClr val="171717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rgbClr val="171717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8350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171717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소비자물가지수</a:t>
                      </a:r>
                      <a:endParaRPr lang="en-US" altLang="ko-KR" sz="1000" dirty="0">
                        <a:solidFill>
                          <a:srgbClr val="171717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99.1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99.5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100.0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102.5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107.7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111.6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01954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171717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농축수산물 물가지수	</a:t>
                      </a:r>
                      <a:endParaRPr lang="en-US" altLang="ko-KR" sz="1000" dirty="0">
                        <a:solidFill>
                          <a:srgbClr val="171717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95.3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93.7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100.0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108.7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112.8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116.3</a:t>
                      </a:r>
                    </a:p>
                  </a:txBody>
                  <a:tcPr marL="22169" marR="22169" marT="22169" marB="22169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845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AC698-4671-45B2-8939-04FCC95B8BA4}"/>
              </a:ext>
            </a:extLst>
          </p:cNvPr>
          <p:cNvSpPr txBox="1"/>
          <p:nvPr/>
        </p:nvSpPr>
        <p:spPr>
          <a:xfrm>
            <a:off x="8316069" y="5214964"/>
            <a:ext cx="319087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지표누리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“</a:t>
            </a:r>
            <a:r>
              <a:rPr lang="ko-KR" altLang="en-US" sz="80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소비자</a:t>
            </a:r>
            <a:r>
              <a:rPr lang="en-US" altLang="ko-KR" sz="80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농축수산물 </a:t>
            </a:r>
            <a:r>
              <a:rPr lang="ko-KR" altLang="en-US" sz="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물가지수</a:t>
            </a:r>
            <a:r>
              <a:rPr lang="en-US" altLang="ko-KR" sz="800" i="0" dirty="0">
                <a:solidFill>
                  <a:srgbClr val="44444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” /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지표누리</a:t>
            </a:r>
            <a:r>
              <a:rPr lang="en-US" altLang="ko-KR" sz="8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800" i="0" dirty="0" err="1">
                <a:solidFill>
                  <a:srgbClr val="44444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소비자물가총지수와</a:t>
            </a:r>
            <a:r>
              <a:rPr lang="en-US" altLang="ko-KR" sz="800" dirty="0">
                <a:solidFill>
                  <a:srgbClr val="44444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i="0" dirty="0">
                <a:solidFill>
                  <a:srgbClr val="44444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주요 품목별 소비자물가상승률</a:t>
            </a:r>
            <a:r>
              <a:rPr lang="en-US" altLang="ko-KR" sz="800" i="0" dirty="0">
                <a:solidFill>
                  <a:srgbClr val="44444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” /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농산물 물가 동향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1FD6B-38C2-BD80-817A-511D7D18424B}"/>
              </a:ext>
            </a:extLst>
          </p:cNvPr>
          <p:cNvSpPr txBox="1"/>
          <p:nvPr/>
        </p:nvSpPr>
        <p:spPr>
          <a:xfrm>
            <a:off x="8316069" y="4756150"/>
            <a:ext cx="3190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단위 </a:t>
            </a:r>
            <a:r>
              <a:rPr lang="en-US" altLang="ko-KR" sz="80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지수</a:t>
            </a:r>
            <a:r>
              <a:rPr lang="en-US" altLang="ko-KR" sz="80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(2020=100, %)]</a:t>
            </a:r>
          </a:p>
        </p:txBody>
      </p:sp>
    </p:spTree>
    <p:extLst>
      <p:ext uri="{BB962C8B-B14F-4D97-AF65-F5344CB8AC3E}">
        <p14:creationId xmlns:p14="http://schemas.microsoft.com/office/powerpoint/2010/main" val="369687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CC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건배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F419A-9002-BBE3-B4CA-5DD2607EB5B8}"/>
              </a:ext>
            </a:extLst>
          </p:cNvPr>
          <p:cNvSpPr txBox="1"/>
          <p:nvPr/>
        </p:nvSpPr>
        <p:spPr>
          <a:xfrm>
            <a:off x="721086" y="459804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dirty="0"/>
              <a:t>문제 해결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0DD8E-5E81-B8D1-E149-A7C63C1695A1}"/>
              </a:ext>
            </a:extLst>
          </p:cNvPr>
          <p:cNvSpPr txBox="1"/>
          <p:nvPr/>
        </p:nvSpPr>
        <p:spPr>
          <a:xfrm>
            <a:off x="721086" y="1609043"/>
            <a:ext cx="4732364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indent="0">
              <a:lnSpc>
                <a:spcPct val="150000"/>
              </a:lnSpc>
              <a:buFontTx/>
              <a:buNone/>
              <a:defRPr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800" b="1" dirty="0"/>
              <a:t>항만 수상 </a:t>
            </a:r>
            <a:r>
              <a:rPr lang="ko-KR" altLang="en-US" sz="1800" b="1" dirty="0" err="1"/>
              <a:t>스마트팜</a:t>
            </a:r>
            <a:r>
              <a:rPr lang="ko-KR" altLang="en-US" sz="1800" b="1" dirty="0"/>
              <a:t> 설치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5B57E-811E-3CF7-6B6B-A95ED9D38A0C}"/>
              </a:ext>
            </a:extLst>
          </p:cNvPr>
          <p:cNvSpPr txBox="1"/>
          <p:nvPr/>
        </p:nvSpPr>
        <p:spPr>
          <a:xfrm>
            <a:off x="721086" y="2334860"/>
            <a:ext cx="4942654" cy="338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indent="0">
              <a:lnSpc>
                <a:spcPct val="150000"/>
              </a:lnSpc>
              <a:buFontTx/>
              <a:buNone/>
              <a:defRPr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플로팅팜</a:t>
            </a:r>
            <a:r>
              <a:rPr lang="ko-KR" altLang="en-US" sz="1200" dirty="0" err="1"/>
              <a:t>에서</a:t>
            </a:r>
            <a:r>
              <a:rPr lang="ko-KR" altLang="en-US" sz="1200" dirty="0"/>
              <a:t> 아이디어 일부 반영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플로팅팜</a:t>
            </a:r>
            <a:r>
              <a:rPr lang="en-US" altLang="ko-KR" sz="1200" dirty="0"/>
              <a:t>(floating farm):</a:t>
            </a:r>
            <a:r>
              <a:rPr lang="ko-KR" altLang="en-US" sz="1200" dirty="0"/>
              <a:t> 우리말로 옮기면 ‘떠다니는 목장’</a:t>
            </a:r>
            <a:r>
              <a:rPr lang="en-US" altLang="ko-KR" sz="1200" dirty="0"/>
              <a:t>, </a:t>
            </a:r>
            <a:r>
              <a:rPr lang="ko-KR" altLang="en-US" sz="1200" dirty="0"/>
              <a:t>세계 최초의 수상 농장인 네덜란드 </a:t>
            </a:r>
            <a:r>
              <a:rPr lang="ko-KR" altLang="en-US" sz="1200" dirty="0" err="1"/>
              <a:t>플로팅팜은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층 구조물로 설계 </a:t>
            </a:r>
            <a:r>
              <a:rPr lang="en-US" altLang="ko-KR" sz="1200" dirty="0"/>
              <a:t>(</a:t>
            </a:r>
            <a:r>
              <a:rPr lang="ko-KR" altLang="en-US" sz="1200" dirty="0"/>
              <a:t>각 층은 치즈 </a:t>
            </a:r>
            <a:r>
              <a:rPr lang="ko-KR" altLang="en-US" sz="1200" dirty="0" err="1"/>
              <a:t>숙성실</a:t>
            </a:r>
            <a:r>
              <a:rPr lang="en-US" altLang="ko-KR" sz="1200" dirty="0"/>
              <a:t>, </a:t>
            </a:r>
            <a:r>
              <a:rPr lang="ko-KR" altLang="en-US" sz="1200" dirty="0"/>
              <a:t>우유 </a:t>
            </a:r>
            <a:r>
              <a:rPr lang="ko-KR" altLang="en-US" sz="1200" dirty="0" err="1"/>
              <a:t>가공실</a:t>
            </a:r>
            <a:r>
              <a:rPr lang="en-US" altLang="ko-KR" sz="1200" dirty="0"/>
              <a:t>, </a:t>
            </a:r>
            <a:r>
              <a:rPr lang="ko-KR" altLang="en-US" sz="1200" dirty="0"/>
              <a:t>젖소 사육실로 사용</a:t>
            </a:r>
            <a:r>
              <a:rPr lang="en-US" altLang="ko-KR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지속적인 전력 공급이 필수인 식품 숙성실과</a:t>
            </a:r>
            <a:r>
              <a:rPr lang="en-US" altLang="ko-KR" sz="1200" dirty="0"/>
              <a:t> </a:t>
            </a:r>
            <a:r>
              <a:rPr lang="ko-KR" altLang="en-US" sz="1200" dirty="0"/>
              <a:t>가공실을 유지 중인 </a:t>
            </a:r>
            <a:r>
              <a:rPr lang="ko-KR" altLang="en-US" sz="1200" dirty="0" err="1"/>
              <a:t>네덜라드의</a:t>
            </a:r>
            <a:r>
              <a:rPr lang="ko-KR" altLang="en-US" sz="1200" dirty="0"/>
              <a:t> 사례로부터 본 아이디어 </a:t>
            </a:r>
            <a:r>
              <a:rPr lang="ko-KR" altLang="en-US" sz="1200" b="1" dirty="0"/>
              <a:t>실현 가능성</a:t>
            </a:r>
            <a:r>
              <a:rPr lang="ko-KR" altLang="en-US" sz="1200" dirty="0"/>
              <a:t> 발견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항만수상부의 지침에 따르면 </a:t>
            </a:r>
            <a:r>
              <a:rPr lang="ko-KR" altLang="en-US" sz="1200" b="1" dirty="0"/>
              <a:t>항만 설계 시 </a:t>
            </a:r>
            <a:r>
              <a:rPr lang="ko-KR" altLang="en-US" sz="1200" dirty="0"/>
              <a:t>이미 다양한 </a:t>
            </a:r>
            <a:r>
              <a:rPr lang="ko-KR" altLang="en-US" sz="1200" b="1" dirty="0"/>
              <a:t>해양 조건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파도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조류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바람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을 포함하여 분석</a:t>
            </a:r>
            <a:r>
              <a:rPr lang="ko-KR" altLang="en-US" sz="1200" dirty="0"/>
              <a:t>하도록 요구하고 있어</a:t>
            </a:r>
            <a:r>
              <a:rPr lang="en-US" altLang="ko-KR" sz="1200" dirty="0"/>
              <a:t>, </a:t>
            </a:r>
            <a:r>
              <a:rPr lang="ko-KR" altLang="en-US" sz="1200" b="1" dirty="0"/>
              <a:t>파도로 인한 </a:t>
            </a:r>
            <a:r>
              <a:rPr lang="ko-KR" altLang="en-US" sz="1200" b="1" dirty="0" err="1"/>
              <a:t>손상최소화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건배 윤곽선">
            <a:extLst>
              <a:ext uri="{FF2B5EF4-FFF2-40B4-BE49-F238E27FC236}">
                <a16:creationId xmlns:a16="http://schemas.microsoft.com/office/drawing/2014/main" id="{A7762BE3-4A89-85BB-945E-B82CEB309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75070" y="-188418"/>
            <a:ext cx="3281685" cy="3281685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69833F7-AF4A-3074-A22D-A959AB624C0B}"/>
              </a:ext>
            </a:extLst>
          </p:cNvPr>
          <p:cNvSpPr/>
          <p:nvPr/>
        </p:nvSpPr>
        <p:spPr>
          <a:xfrm>
            <a:off x="539992" y="3762983"/>
            <a:ext cx="2615958" cy="652227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막대한 운영 비용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15B5D93-EB85-A080-D270-C5357A12C039}"/>
              </a:ext>
            </a:extLst>
          </p:cNvPr>
          <p:cNvSpPr/>
          <p:nvPr/>
        </p:nvSpPr>
        <p:spPr>
          <a:xfrm>
            <a:off x="539992" y="5274122"/>
            <a:ext cx="2615958" cy="652227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물가 상승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E363F-07C8-BE96-1544-7D67E350795C}"/>
              </a:ext>
            </a:extLst>
          </p:cNvPr>
          <p:cNvSpPr txBox="1"/>
          <p:nvPr/>
        </p:nvSpPr>
        <p:spPr>
          <a:xfrm>
            <a:off x="721086" y="49305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문제 해결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D25AFB-CCE1-F4D8-DFB3-13A6C2CDD146}"/>
              </a:ext>
            </a:extLst>
          </p:cNvPr>
          <p:cNvSpPr/>
          <p:nvPr/>
        </p:nvSpPr>
        <p:spPr>
          <a:xfrm>
            <a:off x="539992" y="2265190"/>
            <a:ext cx="2615958" cy="652227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경지 면적 감소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96DD422-72BF-8E4B-124C-14AC2F5C9D13}"/>
              </a:ext>
            </a:extLst>
          </p:cNvPr>
          <p:cNvSpPr/>
          <p:nvPr/>
        </p:nvSpPr>
        <p:spPr>
          <a:xfrm>
            <a:off x="3404772" y="2026919"/>
            <a:ext cx="3605815" cy="10663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수상 구조물 위에서 농작물을 재배함으로써</a:t>
            </a:r>
            <a:r>
              <a:rPr lang="en-US" altLang="ko-KR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기존의 농경지와는 별도로 공간을 활용</a:t>
            </a:r>
            <a:endParaRPr lang="en-US" altLang="ko-KR" sz="12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94AE6DF-3934-4675-D4F3-ECE25AAAA67E}"/>
              </a:ext>
            </a:extLst>
          </p:cNvPr>
          <p:cNvSpPr/>
          <p:nvPr/>
        </p:nvSpPr>
        <p:spPr>
          <a:xfrm>
            <a:off x="7259409" y="2390191"/>
            <a:ext cx="524332" cy="33980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410188-047F-A9CC-DBA7-EA89A03D74DC}"/>
              </a:ext>
            </a:extLst>
          </p:cNvPr>
          <p:cNvSpPr/>
          <p:nvPr/>
        </p:nvSpPr>
        <p:spPr>
          <a:xfrm>
            <a:off x="8059616" y="3575774"/>
            <a:ext cx="3605815" cy="10663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자립적인 전력 공급 체계를 구축함으로써</a:t>
            </a:r>
            <a:r>
              <a:rPr lang="en-US" altLang="ko-KR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 친화적인 운영과  에너지 비용 절감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E10CBAE-934C-35D2-DFB2-CEDD7E70B348}"/>
              </a:ext>
            </a:extLst>
          </p:cNvPr>
          <p:cNvSpPr/>
          <p:nvPr/>
        </p:nvSpPr>
        <p:spPr>
          <a:xfrm>
            <a:off x="3404772" y="3575774"/>
            <a:ext cx="3605815" cy="10663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항만은 개방된 구조를 가지고 있어</a:t>
            </a:r>
            <a:r>
              <a:rPr lang="en-US" altLang="ko-KR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태양광 패널을 설치하기 적합</a:t>
            </a:r>
            <a:endParaRPr lang="en-US" altLang="ko-KR" sz="12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AE2DC00-1894-87A4-119E-1E4C829BE9F4}"/>
              </a:ext>
            </a:extLst>
          </p:cNvPr>
          <p:cNvSpPr/>
          <p:nvPr/>
        </p:nvSpPr>
        <p:spPr>
          <a:xfrm>
            <a:off x="8059616" y="2026919"/>
            <a:ext cx="3605815" cy="10663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농업 생산성을 높이고</a:t>
            </a:r>
            <a:r>
              <a:rPr lang="en-US" altLang="ko-KR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동시에 도시화로 인해 감소하는 </a:t>
            </a:r>
            <a:r>
              <a:rPr lang="ko-KR" altLang="en-US" sz="1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경지 면적 문제 완화</a:t>
            </a:r>
            <a:endParaRPr lang="en-US" altLang="ko-KR" sz="1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0803DE7-0BE2-3DED-F425-EDE4C033E2B5}"/>
              </a:ext>
            </a:extLst>
          </p:cNvPr>
          <p:cNvSpPr/>
          <p:nvPr/>
        </p:nvSpPr>
        <p:spPr>
          <a:xfrm>
            <a:off x="7286462" y="3894072"/>
            <a:ext cx="524332" cy="33980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AC7A84-C0D4-CD2E-F38A-73F543035243}"/>
              </a:ext>
            </a:extLst>
          </p:cNvPr>
          <p:cNvSpPr/>
          <p:nvPr/>
        </p:nvSpPr>
        <p:spPr>
          <a:xfrm>
            <a:off x="3404772" y="5067061"/>
            <a:ext cx="3605815" cy="10663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항만과 유통 업체 간의 거리를 비교하여 입지를 선정하여 소비자와의 물리적 거리를 단축</a:t>
            </a:r>
            <a:endParaRPr lang="en-US" altLang="ko-KR" sz="12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2927BF-A985-DCED-712A-5E48FE8292C6}"/>
              </a:ext>
            </a:extLst>
          </p:cNvPr>
          <p:cNvSpPr/>
          <p:nvPr/>
        </p:nvSpPr>
        <p:spPr>
          <a:xfrm>
            <a:off x="8059616" y="5041938"/>
            <a:ext cx="3605815" cy="10663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유통비를 대폭 절감할 수 있도록 하며</a:t>
            </a:r>
            <a:r>
              <a:rPr lang="en-US" altLang="ko-KR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 </a:t>
            </a:r>
            <a:r>
              <a:rPr lang="ko-KR" altLang="en-US" sz="1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가격 안정화</a:t>
            </a: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기여</a:t>
            </a:r>
            <a:endParaRPr lang="en-US" altLang="ko-KR" sz="12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D59BD4F-D4EA-A501-A99A-551AF0349503}"/>
              </a:ext>
            </a:extLst>
          </p:cNvPr>
          <p:cNvSpPr/>
          <p:nvPr/>
        </p:nvSpPr>
        <p:spPr>
          <a:xfrm>
            <a:off x="7259409" y="5405211"/>
            <a:ext cx="524332" cy="33980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F984C70-FE14-08F6-DB8B-B1341B115B28}"/>
              </a:ext>
            </a:extLst>
          </p:cNvPr>
          <p:cNvSpPr/>
          <p:nvPr/>
        </p:nvSpPr>
        <p:spPr>
          <a:xfrm>
            <a:off x="244470" y="2080814"/>
            <a:ext cx="848397" cy="834459"/>
          </a:xfrm>
          <a:prstGeom prst="ellipse">
            <a:avLst/>
          </a:prstGeom>
          <a:solidFill>
            <a:srgbClr val="6CC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C5B79B-4748-3496-E1A4-ED8D83670914}"/>
              </a:ext>
            </a:extLst>
          </p:cNvPr>
          <p:cNvSpPr txBox="1"/>
          <p:nvPr/>
        </p:nvSpPr>
        <p:spPr>
          <a:xfrm>
            <a:off x="378427" y="2236432"/>
            <a:ext cx="714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u="sng" dirty="0">
                <a:solidFill>
                  <a:schemeClr val="bg1">
                    <a:lumMod val="95000"/>
                  </a:schemeClr>
                </a:solidFill>
              </a:rPr>
              <a:t>01</a:t>
            </a:r>
            <a:endParaRPr lang="ko-KR" altLang="en-US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D4F17C5-B25D-2AE5-4E43-B8AB0475CE09}"/>
              </a:ext>
            </a:extLst>
          </p:cNvPr>
          <p:cNvSpPr/>
          <p:nvPr/>
        </p:nvSpPr>
        <p:spPr>
          <a:xfrm>
            <a:off x="244471" y="3581682"/>
            <a:ext cx="848397" cy="834459"/>
          </a:xfrm>
          <a:prstGeom prst="ellipse">
            <a:avLst/>
          </a:prstGeom>
          <a:solidFill>
            <a:srgbClr val="6CC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4FFFB98-0D26-21B8-5AE2-81A0CA2A9614}"/>
              </a:ext>
            </a:extLst>
          </p:cNvPr>
          <p:cNvSpPr/>
          <p:nvPr/>
        </p:nvSpPr>
        <p:spPr>
          <a:xfrm>
            <a:off x="228771" y="5091890"/>
            <a:ext cx="848397" cy="834459"/>
          </a:xfrm>
          <a:prstGeom prst="ellipse">
            <a:avLst/>
          </a:prstGeom>
          <a:solidFill>
            <a:srgbClr val="6CC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7E09C4-8293-C60D-846A-00DF5A44E535}"/>
              </a:ext>
            </a:extLst>
          </p:cNvPr>
          <p:cNvSpPr txBox="1"/>
          <p:nvPr/>
        </p:nvSpPr>
        <p:spPr>
          <a:xfrm>
            <a:off x="398413" y="3737300"/>
            <a:ext cx="714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u="sng" dirty="0">
                <a:solidFill>
                  <a:schemeClr val="bg1">
                    <a:lumMod val="95000"/>
                  </a:schemeClr>
                </a:solidFill>
              </a:rPr>
              <a:t>02</a:t>
            </a:r>
            <a:endParaRPr lang="ko-KR" altLang="en-US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E9F5B3-CD92-69BC-8412-F2EE40AB4B55}"/>
              </a:ext>
            </a:extLst>
          </p:cNvPr>
          <p:cNvSpPr txBox="1"/>
          <p:nvPr/>
        </p:nvSpPr>
        <p:spPr>
          <a:xfrm>
            <a:off x="378427" y="5247508"/>
            <a:ext cx="714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u="sng" dirty="0">
                <a:solidFill>
                  <a:schemeClr val="bg1">
                    <a:lumMod val="95000"/>
                  </a:schemeClr>
                </a:solidFill>
              </a:rPr>
              <a:t>03</a:t>
            </a:r>
            <a:endParaRPr lang="ko-KR" altLang="en-US" u="sng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199CF82-467F-D7E4-D831-F73C446670B1}"/>
              </a:ext>
            </a:extLst>
          </p:cNvPr>
          <p:cNvCxnSpPr>
            <a:cxnSpLocks/>
          </p:cNvCxnSpPr>
          <p:nvPr/>
        </p:nvCxnSpPr>
        <p:spPr>
          <a:xfrm>
            <a:off x="206310" y="3321050"/>
            <a:ext cx="11744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EE530B-B037-60DC-0D67-D7B80FD5DB76}"/>
              </a:ext>
            </a:extLst>
          </p:cNvPr>
          <p:cNvCxnSpPr>
            <a:cxnSpLocks/>
          </p:cNvCxnSpPr>
          <p:nvPr/>
        </p:nvCxnSpPr>
        <p:spPr>
          <a:xfrm>
            <a:off x="206310" y="4845050"/>
            <a:ext cx="11744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건배 윤곽선">
            <a:extLst>
              <a:ext uri="{FF2B5EF4-FFF2-40B4-BE49-F238E27FC236}">
                <a16:creationId xmlns:a16="http://schemas.microsoft.com/office/drawing/2014/main" id="{5C1A7A18-CFAC-8C0A-D8F6-7A848586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75070" y="-188418"/>
            <a:ext cx="3281685" cy="3281685"/>
          </a:xfrm>
          <a:prstGeom prst="rect">
            <a:avLst/>
          </a:prstGeom>
        </p:spPr>
      </p:pic>
      <p:sp>
        <p:nvSpPr>
          <p:cNvPr id="11" name="갈매기형 수장 5">
            <a:extLst>
              <a:ext uri="{FF2B5EF4-FFF2-40B4-BE49-F238E27FC236}">
                <a16:creationId xmlns:a16="http://schemas.microsoft.com/office/drawing/2014/main" id="{44D22DDC-9A3A-48A6-60E0-2D98A68D0285}"/>
              </a:ext>
            </a:extLst>
          </p:cNvPr>
          <p:cNvSpPr/>
          <p:nvPr/>
        </p:nvSpPr>
        <p:spPr>
          <a:xfrm>
            <a:off x="7743824" y="3674808"/>
            <a:ext cx="3933825" cy="1399868"/>
          </a:xfrm>
          <a:prstGeom prst="chevron">
            <a:avLst/>
          </a:prstGeom>
          <a:solidFill>
            <a:srgbClr val="14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갈매기형 수장 4">
            <a:extLst>
              <a:ext uri="{FF2B5EF4-FFF2-40B4-BE49-F238E27FC236}">
                <a16:creationId xmlns:a16="http://schemas.microsoft.com/office/drawing/2014/main" id="{40940C12-8EEB-9A06-3F48-1013556F49FB}"/>
              </a:ext>
            </a:extLst>
          </p:cNvPr>
          <p:cNvSpPr/>
          <p:nvPr/>
        </p:nvSpPr>
        <p:spPr>
          <a:xfrm>
            <a:off x="4105275" y="3674808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오각형 3">
            <a:extLst>
              <a:ext uri="{FF2B5EF4-FFF2-40B4-BE49-F238E27FC236}">
                <a16:creationId xmlns:a16="http://schemas.microsoft.com/office/drawing/2014/main" id="{C376C3CF-7D4D-73BB-E9A7-F6B495D603D9}"/>
              </a:ext>
            </a:extLst>
          </p:cNvPr>
          <p:cNvSpPr/>
          <p:nvPr/>
        </p:nvSpPr>
        <p:spPr>
          <a:xfrm>
            <a:off x="514350" y="3674808"/>
            <a:ext cx="3933825" cy="1399868"/>
          </a:xfrm>
          <a:prstGeom prst="homePlate">
            <a:avLst/>
          </a:prstGeom>
          <a:solidFill>
            <a:srgbClr val="B9E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71409B2F-6E6D-FFA9-70D1-24AEAD70D91B}"/>
              </a:ext>
            </a:extLst>
          </p:cNvPr>
          <p:cNvSpPr/>
          <p:nvPr/>
        </p:nvSpPr>
        <p:spPr>
          <a:xfrm rot="16200000">
            <a:off x="5520931" y="3918576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220162F8-E9AD-5FD6-E403-9F32B8EEDF04}"/>
              </a:ext>
            </a:extLst>
          </p:cNvPr>
          <p:cNvSpPr/>
          <p:nvPr/>
        </p:nvSpPr>
        <p:spPr>
          <a:xfrm rot="5400000" flipV="1">
            <a:off x="1930006" y="176430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64F8C1DD-2FB9-DACE-6563-25841BC79978}"/>
              </a:ext>
            </a:extLst>
          </p:cNvPr>
          <p:cNvSpPr/>
          <p:nvPr/>
        </p:nvSpPr>
        <p:spPr>
          <a:xfrm rot="5400000" flipV="1">
            <a:off x="9159480" y="1760296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0CB505-6EDC-F94A-E38C-20AE92A2C8D8}"/>
              </a:ext>
            </a:extLst>
          </p:cNvPr>
          <p:cNvSpPr txBox="1"/>
          <p:nvPr/>
        </p:nvSpPr>
        <p:spPr>
          <a:xfrm>
            <a:off x="7058021" y="2324220"/>
            <a:ext cx="4594073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/>
              <a:t>선별된 항만의 근처 </a:t>
            </a:r>
            <a:r>
              <a:rPr lang="ko-KR" altLang="en-US" b="1" dirty="0"/>
              <a:t>시장 수요</a:t>
            </a:r>
            <a:r>
              <a:rPr lang="en-US" altLang="ko-KR" b="1" dirty="0"/>
              <a:t> </a:t>
            </a:r>
            <a:r>
              <a:rPr lang="ko-KR" altLang="en-US" b="1" dirty="0"/>
              <a:t>데이터</a:t>
            </a:r>
            <a:r>
              <a:rPr lang="ko-KR" altLang="en-US" dirty="0"/>
              <a:t>와 </a:t>
            </a:r>
            <a:r>
              <a:rPr lang="en-US" altLang="ko-KR" dirty="0"/>
              <a:t> </a:t>
            </a:r>
            <a:r>
              <a:rPr lang="ko-KR" altLang="en-US" dirty="0"/>
              <a:t>수상 농장에서</a:t>
            </a:r>
            <a:endParaRPr lang="en-US" altLang="ko-KR" dirty="0"/>
          </a:p>
          <a:p>
            <a:pPr algn="r">
              <a:lnSpc>
                <a:spcPct val="150000"/>
              </a:lnSpc>
            </a:pPr>
            <a:r>
              <a:rPr lang="ko-KR" altLang="en-US" dirty="0"/>
              <a:t>재배 가능한 농산물 데이터를</a:t>
            </a:r>
            <a:r>
              <a:rPr lang="en-US" altLang="ko-KR" dirty="0"/>
              <a:t> </a:t>
            </a:r>
            <a:r>
              <a:rPr lang="ko-KR" altLang="en-US" dirty="0"/>
              <a:t>분석해 재배 품목 추천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83CDA-A07A-EBE8-80F5-5B170CAE91D0}"/>
              </a:ext>
            </a:extLst>
          </p:cNvPr>
          <p:cNvSpPr txBox="1"/>
          <p:nvPr/>
        </p:nvSpPr>
        <p:spPr>
          <a:xfrm>
            <a:off x="4207670" y="5681404"/>
            <a:ext cx="3066865" cy="70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차로 선별된 지역 내에서 유통 거리를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최소화할 수 있는 </a:t>
            </a:r>
            <a:r>
              <a:rPr lang="ko-KR" altLang="en-US" b="1" dirty="0"/>
              <a:t>항만</a:t>
            </a:r>
            <a:r>
              <a:rPr lang="en-US" altLang="ko-KR" dirty="0"/>
              <a:t> 2</a:t>
            </a:r>
            <a:r>
              <a:rPr lang="ko-KR" altLang="en-US" dirty="0"/>
              <a:t>차 선별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AAA58F-A9C0-BF66-1470-C418C4721CBF}"/>
              </a:ext>
            </a:extLst>
          </p:cNvPr>
          <p:cNvSpPr txBox="1"/>
          <p:nvPr/>
        </p:nvSpPr>
        <p:spPr>
          <a:xfrm>
            <a:off x="802350" y="4158509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지역별 유동 인구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E69BD2-7992-4FC5-F21A-4A1B72722878}"/>
              </a:ext>
            </a:extLst>
          </p:cNvPr>
          <p:cNvSpPr txBox="1"/>
          <p:nvPr/>
        </p:nvSpPr>
        <p:spPr>
          <a:xfrm>
            <a:off x="8714018" y="4158509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재배 품목 추천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57FEC2-0FA5-F07F-BA24-7DBCF0213509}"/>
              </a:ext>
            </a:extLst>
          </p:cNvPr>
          <p:cNvSpPr txBox="1"/>
          <p:nvPr/>
        </p:nvSpPr>
        <p:spPr>
          <a:xfrm>
            <a:off x="5486698" y="4158509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유통 거리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8D8FD-AB30-AD4F-44D4-1D5D00A63C32}"/>
              </a:ext>
            </a:extLst>
          </p:cNvPr>
          <p:cNvSpPr txBox="1"/>
          <p:nvPr/>
        </p:nvSpPr>
        <p:spPr>
          <a:xfrm>
            <a:off x="721086" y="493056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항만 선정 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4A34F-9AB4-3507-B975-4C08FD017056}"/>
              </a:ext>
            </a:extLst>
          </p:cNvPr>
          <p:cNvSpPr txBox="1"/>
          <p:nvPr/>
        </p:nvSpPr>
        <p:spPr>
          <a:xfrm>
            <a:off x="528115" y="2333523"/>
            <a:ext cx="4872559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/>
              <a:t>지역별 유동 인구</a:t>
            </a:r>
            <a:r>
              <a:rPr lang="en-US" altLang="ko-KR" dirty="0"/>
              <a:t>(</a:t>
            </a:r>
            <a:r>
              <a:rPr lang="ko-KR" altLang="en-US" dirty="0"/>
              <a:t>관광객</a:t>
            </a:r>
            <a:r>
              <a:rPr lang="en-US" altLang="ko-KR" dirty="0"/>
              <a:t>) </a:t>
            </a:r>
            <a:r>
              <a:rPr lang="ko-KR" altLang="en-US" dirty="0"/>
              <a:t>분석을 통해</a:t>
            </a:r>
            <a:r>
              <a:rPr lang="en-US" altLang="ko-KR" dirty="0"/>
              <a:t> </a:t>
            </a:r>
            <a:r>
              <a:rPr lang="ko-KR" altLang="en-US" dirty="0" err="1"/>
              <a:t>스마트팜</a:t>
            </a:r>
            <a:r>
              <a:rPr lang="ko-KR" altLang="en-US" dirty="0"/>
              <a:t> 활성화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사회적으로 선순환이</a:t>
            </a:r>
            <a:r>
              <a:rPr lang="en-US" altLang="ko-KR" dirty="0"/>
              <a:t> </a:t>
            </a:r>
            <a:r>
              <a:rPr lang="ko-KR" altLang="en-US" dirty="0"/>
              <a:t>예상되는 </a:t>
            </a:r>
            <a:r>
              <a:rPr lang="ko-KR" altLang="en-US" b="1" dirty="0"/>
              <a:t>지역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선별</a:t>
            </a:r>
          </a:p>
        </p:txBody>
      </p:sp>
    </p:spTree>
    <p:extLst>
      <p:ext uri="{BB962C8B-B14F-4D97-AF65-F5344CB8AC3E}">
        <p14:creationId xmlns:p14="http://schemas.microsoft.com/office/powerpoint/2010/main" val="56620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CC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F0363-C03A-9622-585F-6B7E06076085}"/>
              </a:ext>
            </a:extLst>
          </p:cNvPr>
          <p:cNvSpPr txBox="1"/>
          <p:nvPr/>
        </p:nvSpPr>
        <p:spPr>
          <a:xfrm>
            <a:off x="1058836" y="2543391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4400" dirty="0"/>
              <a:t>활용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F7C6B-E72A-10A4-0924-5196CE6AF38F}"/>
              </a:ext>
            </a:extLst>
          </p:cNvPr>
          <p:cNvSpPr txBox="1"/>
          <p:nvPr/>
        </p:nvSpPr>
        <p:spPr>
          <a:xfrm>
            <a:off x="1058836" y="3489430"/>
            <a:ext cx="2116285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indent="0">
              <a:lnSpc>
                <a:spcPct val="150000"/>
              </a:lnSpc>
              <a:buFontTx/>
              <a:buNone/>
              <a:defRPr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사용 예정 데이터</a:t>
            </a:r>
            <a:endParaRPr lang="en-US" altLang="ko-KR" sz="1800" dirty="0"/>
          </a:p>
        </p:txBody>
      </p:sp>
      <p:pic>
        <p:nvPicPr>
          <p:cNvPr id="8" name="그래픽 7" descr="폴더 검색 단색으로 채워진">
            <a:extLst>
              <a:ext uri="{FF2B5EF4-FFF2-40B4-BE49-F238E27FC236}">
                <a16:creationId xmlns:a16="http://schemas.microsoft.com/office/drawing/2014/main" id="{AF378722-61F7-C690-3CD7-153BF09E6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169616" y="1898032"/>
            <a:ext cx="3332714" cy="33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79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폴더 검색 윤곽선">
            <a:extLst>
              <a:ext uri="{FF2B5EF4-FFF2-40B4-BE49-F238E27FC236}">
                <a16:creationId xmlns:a16="http://schemas.microsoft.com/office/drawing/2014/main" id="{A84704BE-EFB1-8AE5-E0D5-8E7882971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216761" y="-344365"/>
            <a:ext cx="2578705" cy="2578705"/>
          </a:xfrm>
          <a:prstGeom prst="rect">
            <a:avLst/>
          </a:prstGeom>
        </p:spPr>
      </p:pic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73DA1687-945B-A20E-B35D-0E989FCE2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33245"/>
              </p:ext>
            </p:extLst>
          </p:nvPr>
        </p:nvGraphicFramePr>
        <p:xfrm>
          <a:off x="769893" y="1816100"/>
          <a:ext cx="10652213" cy="44778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116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1816242">
                  <a:extLst>
                    <a:ext uri="{9D8B030D-6E8A-4147-A177-3AD203B41FA5}">
                      <a16:colId xmlns:a16="http://schemas.microsoft.com/office/drawing/2014/main" val="1361826551"/>
                    </a:ext>
                  </a:extLst>
                </a:gridCol>
                <a:gridCol w="6354806">
                  <a:extLst>
                    <a:ext uri="{9D8B030D-6E8A-4147-A177-3AD203B41FA5}">
                      <a16:colId xmlns:a16="http://schemas.microsoft.com/office/drawing/2014/main" val="534228152"/>
                    </a:ext>
                  </a:extLst>
                </a:gridCol>
              </a:tblGrid>
              <a:tr h="792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구분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출처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설명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916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지역별 방문자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한국관광공사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광역지자체명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기초지자체명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광역지자체방문자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 수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광역지자체방문자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 비율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기초지자체방문자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 수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기초지자체방문자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 비율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  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ADLaM Display" panose="020F0502020204030204" pitchFamily="2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916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지역별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행정동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성별 연령별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ADLaM Display" panose="020F0502020204030204" pitchFamily="2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주민등록 인구수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ADLaM Display" panose="020F0502020204030204" pitchFamily="2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행정안전부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행정기관코드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기준연월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시도명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시군구명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읍면동명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 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남자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 여자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0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세남자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~109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세남자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110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세이상남자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0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세여자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~109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세여자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110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세이상여자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916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항만정보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ADLaM Display" panose="020F0502020204030204" pitchFamily="2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해양수산부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국가관리구분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항구분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항만명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관리청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항만위치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항구역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수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물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)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면적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부지면적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설계파고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설계파향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최고조위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평균해면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해저지질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방파제길이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안벽길이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물양장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소형선부두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)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길이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잔교수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기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),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상옥수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동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),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야적장면적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접안능력수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선석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),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하역능력수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기타시설물현황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주요취급화물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916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지역간품목유통량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ADLaM Display" panose="020F0502020204030204" pitchFamily="2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농림축산식품교육문화정보원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데이터 안심구역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기준일자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농식품품목명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발송지우편번호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도착지우편번호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유통량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적재일시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적재사용자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ID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ADLaM Display" panose="020F0502020204030204" pitchFamily="2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0CD7CD-B926-EBD6-D9A2-D4F68E170E0A}"/>
              </a:ext>
            </a:extLst>
          </p:cNvPr>
          <p:cNvSpPr txBox="1"/>
          <p:nvPr/>
        </p:nvSpPr>
        <p:spPr>
          <a:xfrm>
            <a:off x="721086" y="493056"/>
            <a:ext cx="938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활용 데이터 </a:t>
            </a:r>
            <a:r>
              <a:rPr lang="en-US" altLang="ko-KR" sz="1800" b="1" dirty="0">
                <a:solidFill>
                  <a:srgbClr val="6CC932"/>
                </a:solidFill>
              </a:rPr>
              <a:t>  </a:t>
            </a:r>
            <a:r>
              <a:rPr lang="ko-KR" altLang="en-US" sz="1800" dirty="0">
                <a:solidFill>
                  <a:srgbClr val="6CC932"/>
                </a:solidFill>
              </a:rPr>
              <a:t>사용 예정 데이터</a:t>
            </a:r>
            <a:endParaRPr lang="ko-KR" altLang="en-US" sz="3600" dirty="0">
              <a:solidFill>
                <a:srgbClr val="6CC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폴더 검색 윤곽선">
            <a:extLst>
              <a:ext uri="{FF2B5EF4-FFF2-40B4-BE49-F238E27FC236}">
                <a16:creationId xmlns:a16="http://schemas.microsoft.com/office/drawing/2014/main" id="{6EE0C4E4-F904-F8C3-0118-C0DFCC600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275376" y="-379534"/>
            <a:ext cx="2578705" cy="2578705"/>
          </a:xfrm>
          <a:prstGeom prst="rect">
            <a:avLst/>
          </a:prstGeom>
        </p:spPr>
      </p:pic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73DA1687-945B-A20E-B35D-0E989FCE2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03653"/>
              </p:ext>
            </p:extLst>
          </p:nvPr>
        </p:nvGraphicFramePr>
        <p:xfrm>
          <a:off x="769893" y="1004349"/>
          <a:ext cx="10652213" cy="53106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1907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361826551"/>
                    </a:ext>
                  </a:extLst>
                </a:gridCol>
                <a:gridCol w="6215106">
                  <a:extLst>
                    <a:ext uri="{9D8B030D-6E8A-4147-A177-3AD203B41FA5}">
                      <a16:colId xmlns:a16="http://schemas.microsoft.com/office/drawing/2014/main" val="2036616241"/>
                    </a:ext>
                  </a:extLst>
                </a:gridCol>
              </a:tblGrid>
              <a:tr h="859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구분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출처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ADLaM Display" panose="020F0502020204030204" pitchFamily="2" charset="0"/>
                        </a:rPr>
                        <a:t>설명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40141883"/>
                  </a:ext>
                </a:extLst>
              </a:tr>
              <a:tr h="859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한국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시군구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 경계 데이터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GIS DEVELOPER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SIG_CD, SIG_ENG_NM, SIG_KOR_NM, geometry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ADLaM Display" panose="020F0502020204030204" pitchFamily="2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521816444"/>
                  </a:ext>
                </a:extLst>
              </a:tr>
              <a:tr h="943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도소매 품목 가격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ADLaM Display" panose="020F0502020204030204" pitchFamily="2" charset="0"/>
                      </a:endParaRPr>
                    </a:p>
                  </a:txBody>
                  <a:tcPr marL="100584" marR="100584" marT="41564" marB="41564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농림축산식품교육문화정보원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데이터 안심구역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가격등록일자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시장고유번호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시장코드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시장명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시도코드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시도명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시군구코드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시군구명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품목코드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품목명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품종코드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품종명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도소매조사구분코드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조사구분명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산물등급코드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산물등급명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품목가격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산지출하단위크기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산지출하단위명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도매출하단위크기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도매출하단위명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소매출하단위크기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소매출하단위명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친환경농산물출하단위크기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친환경농산물출하단위명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할인가격여부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ETL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적재일시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적재일시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적재사용자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ID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ADLaM Display" panose="020F0502020204030204" pitchFamily="2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3517527524"/>
                  </a:ext>
                </a:extLst>
              </a:tr>
              <a:tr h="9870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스마트팜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 우수농가 정보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시설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ADLaM Display" panose="020F0502020204030204" pitchFamily="2" charset="0"/>
                      </a:endParaRPr>
                    </a:p>
                  </a:txBody>
                  <a:tcPr marL="100584" marR="100584" marT="41564" marB="41564"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작기일련번호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작기연도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시설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ID,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품목명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지역명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단동연동구분명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온실규모내용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작기시작일자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작기종료일자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온실면적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적재일시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적재사용자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ID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ADLaM Display" panose="020F0502020204030204" pitchFamily="2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145525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농산물 소득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총괄표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ADLaM Display" panose="020F0502020204030204" pitchFamily="2" charset="0"/>
                      </a:endParaRPr>
                    </a:p>
                  </a:txBody>
                  <a:tcPr marL="100584" marR="100584" marT="41564" marB="41564"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기준연도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품목대분류명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품목중분류명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품목수량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총수입금액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경영비용금액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소득금액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소득금비율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적재일시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적재사용자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ID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ADLaM Display" panose="020F0502020204030204" pitchFamily="2" charset="0"/>
                      </a:endParaRP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1CCB4AB-D33F-6FA7-B71F-56CAD19C12D2}"/>
              </a:ext>
            </a:extLst>
          </p:cNvPr>
          <p:cNvSpPr txBox="1"/>
          <p:nvPr/>
        </p:nvSpPr>
        <p:spPr>
          <a:xfrm>
            <a:off x="606786" y="219857"/>
            <a:ext cx="938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활용 데이터 </a:t>
            </a:r>
            <a:r>
              <a:rPr lang="en-US" altLang="ko-KR" sz="1800" b="1" dirty="0">
                <a:solidFill>
                  <a:srgbClr val="6CC932"/>
                </a:solidFill>
              </a:rPr>
              <a:t>  </a:t>
            </a:r>
            <a:r>
              <a:rPr lang="ko-KR" altLang="en-US" sz="1800" dirty="0">
                <a:solidFill>
                  <a:srgbClr val="6CC932"/>
                </a:solidFill>
              </a:rPr>
              <a:t>사용 예정 데이터</a:t>
            </a:r>
            <a:endParaRPr lang="ko-KR" altLang="en-US" sz="3600" dirty="0">
              <a:solidFill>
                <a:srgbClr val="6CC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8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CC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F0363-C03A-9622-585F-6B7E06076085}"/>
              </a:ext>
            </a:extLst>
          </p:cNvPr>
          <p:cNvSpPr txBox="1"/>
          <p:nvPr/>
        </p:nvSpPr>
        <p:spPr>
          <a:xfrm>
            <a:off x="1058836" y="2543391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4400" dirty="0"/>
              <a:t>분석 및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F7C6B-E72A-10A4-0924-5196CE6AF38F}"/>
              </a:ext>
            </a:extLst>
          </p:cNvPr>
          <p:cNvSpPr txBox="1"/>
          <p:nvPr/>
        </p:nvSpPr>
        <p:spPr>
          <a:xfrm>
            <a:off x="1058836" y="3489430"/>
            <a:ext cx="2396810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indent="0">
              <a:lnSpc>
                <a:spcPct val="150000"/>
              </a:lnSpc>
              <a:buFontTx/>
              <a:buNone/>
              <a:defRPr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분석 및 시각화 계획</a:t>
            </a:r>
            <a:endParaRPr lang="en-US" altLang="ko-KR" sz="1800" dirty="0"/>
          </a:p>
        </p:txBody>
      </p:sp>
      <p:pic>
        <p:nvPicPr>
          <p:cNvPr id="8" name="그래픽 7" descr="Bar chart">
            <a:extLst>
              <a:ext uri="{FF2B5EF4-FFF2-40B4-BE49-F238E27FC236}">
                <a16:creationId xmlns:a16="http://schemas.microsoft.com/office/drawing/2014/main" id="{AF378722-61F7-C690-3CD7-153BF09E6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9616" y="1898032"/>
            <a:ext cx="3332714" cy="33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35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CA09D04-FE36-6C15-34F0-D15B9193D2A1}"/>
              </a:ext>
            </a:extLst>
          </p:cNvPr>
          <p:cNvSpPr txBox="1"/>
          <p:nvPr/>
        </p:nvSpPr>
        <p:spPr>
          <a:xfrm>
            <a:off x="1267994" y="2353554"/>
            <a:ext cx="13308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데이터</a:t>
            </a:r>
          </a:p>
        </p:txBody>
      </p:sp>
      <p:pic>
        <p:nvPicPr>
          <p:cNvPr id="7" name="그래픽 42" descr="Bar chart">
            <a:extLst>
              <a:ext uri="{FF2B5EF4-FFF2-40B4-BE49-F238E27FC236}">
                <a16:creationId xmlns:a16="http://schemas.microsoft.com/office/drawing/2014/main" id="{F8B8E338-21ED-3BB8-871D-8F36E932A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69164" y="-1016631"/>
            <a:ext cx="3602467" cy="3602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522F8A-3C6C-DECD-6694-FD8E3CAACF03}"/>
              </a:ext>
            </a:extLst>
          </p:cNvPr>
          <p:cNvSpPr txBox="1"/>
          <p:nvPr/>
        </p:nvSpPr>
        <p:spPr>
          <a:xfrm>
            <a:off x="441685" y="264183"/>
            <a:ext cx="1076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분석 및 시각화 </a:t>
            </a:r>
            <a:r>
              <a:rPr lang="en-US" altLang="ko-KR" sz="1800" dirty="0">
                <a:solidFill>
                  <a:srgbClr val="6CC932"/>
                </a:solidFill>
              </a:rPr>
              <a:t>1. </a:t>
            </a:r>
            <a:r>
              <a:rPr lang="ko-KR" altLang="en-US" sz="1800" dirty="0">
                <a:solidFill>
                  <a:srgbClr val="6CC932"/>
                </a:solidFill>
              </a:rPr>
              <a:t>지역별 유동인구</a:t>
            </a:r>
            <a:r>
              <a:rPr lang="en-US" altLang="ko-KR" sz="1800" dirty="0">
                <a:solidFill>
                  <a:srgbClr val="6CC932"/>
                </a:solidFill>
              </a:rPr>
              <a:t>(</a:t>
            </a:r>
            <a:r>
              <a:rPr lang="ko-KR" altLang="en-US" sz="1800" dirty="0">
                <a:solidFill>
                  <a:srgbClr val="6CC932"/>
                </a:solidFill>
              </a:rPr>
              <a:t>관광객</a:t>
            </a:r>
            <a:r>
              <a:rPr lang="en-US" altLang="ko-KR" sz="1800" dirty="0">
                <a:solidFill>
                  <a:srgbClr val="6CC932"/>
                </a:solidFill>
              </a:rPr>
              <a:t>) </a:t>
            </a:r>
            <a:r>
              <a:rPr lang="ko-KR" altLang="en-US" sz="1800" dirty="0">
                <a:solidFill>
                  <a:srgbClr val="6CC932"/>
                </a:solidFill>
              </a:rPr>
              <a:t>분석을 통한 </a:t>
            </a:r>
            <a:r>
              <a:rPr lang="ko-KR" altLang="en-US" sz="1800" dirty="0" err="1">
                <a:solidFill>
                  <a:srgbClr val="6CC932"/>
                </a:solidFill>
              </a:rPr>
              <a:t>스마트팜</a:t>
            </a:r>
            <a:r>
              <a:rPr lang="ko-KR" altLang="en-US" sz="1800" dirty="0">
                <a:solidFill>
                  <a:srgbClr val="6CC932"/>
                </a:solidFill>
              </a:rPr>
              <a:t> 설치 지역 </a:t>
            </a:r>
            <a:r>
              <a:rPr lang="en-US" altLang="ko-KR" sz="1800" dirty="0">
                <a:solidFill>
                  <a:srgbClr val="6CC932"/>
                </a:solidFill>
              </a:rPr>
              <a:t>1</a:t>
            </a:r>
            <a:r>
              <a:rPr lang="ko-KR" altLang="en-US" sz="1800" dirty="0">
                <a:solidFill>
                  <a:srgbClr val="6CC932"/>
                </a:solidFill>
              </a:rPr>
              <a:t>차 선별</a:t>
            </a:r>
            <a:endParaRPr lang="ko-KR" altLang="en-US" sz="3600" dirty="0">
              <a:solidFill>
                <a:srgbClr val="6CC93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E21991-42BC-F62D-0A0D-C6AE65C5786B}"/>
              </a:ext>
            </a:extLst>
          </p:cNvPr>
          <p:cNvSpPr/>
          <p:nvPr/>
        </p:nvSpPr>
        <p:spPr>
          <a:xfrm>
            <a:off x="0" y="2070551"/>
            <a:ext cx="5048250" cy="4743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06F9B8-DCBD-2844-D068-D8C87DE07840}"/>
              </a:ext>
            </a:extLst>
          </p:cNvPr>
          <p:cNvSpPr/>
          <p:nvPr/>
        </p:nvSpPr>
        <p:spPr>
          <a:xfrm>
            <a:off x="5315372" y="1355287"/>
            <a:ext cx="3194050" cy="1746250"/>
          </a:xfrm>
          <a:prstGeom prst="rect">
            <a:avLst/>
          </a:prstGeom>
          <a:solidFill>
            <a:srgbClr val="FFFFFF"/>
          </a:solidFill>
          <a:ln>
            <a:solidFill>
              <a:srgbClr val="309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88000" rIns="180000"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데이터셋에서 지역별 방문자수와 지역별 인구수 데이터를 제외한 불필요한 데이터 삭제</a:t>
            </a:r>
            <a:endParaRPr lang="en-US" altLang="ko-KR" sz="11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dirty="0" err="1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지역별인구수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데이터에서 </a:t>
            </a:r>
            <a:r>
              <a:rPr lang="ko-KR" altLang="en-US" sz="1100" dirty="0" err="1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시군구명이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공백인 데이터</a:t>
            </a: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세종특별자치시</a:t>
            </a: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시도명으로 대체</a:t>
            </a:r>
            <a:endParaRPr lang="en-US" altLang="ko-KR" sz="11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1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C302D3-518D-A5DA-7EDB-F3928187F331}"/>
              </a:ext>
            </a:extLst>
          </p:cNvPr>
          <p:cNvSpPr/>
          <p:nvPr/>
        </p:nvSpPr>
        <p:spPr>
          <a:xfrm>
            <a:off x="5931322" y="1139387"/>
            <a:ext cx="1968500" cy="4381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처리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5762CD-6E4F-8445-F0B3-EC66C2609BC7}"/>
              </a:ext>
            </a:extLst>
          </p:cNvPr>
          <p:cNvSpPr/>
          <p:nvPr/>
        </p:nvSpPr>
        <p:spPr>
          <a:xfrm>
            <a:off x="5356647" y="3749573"/>
            <a:ext cx="3194050" cy="2728304"/>
          </a:xfrm>
          <a:prstGeom prst="rect">
            <a:avLst/>
          </a:prstGeom>
          <a:solidFill>
            <a:srgbClr val="FFFFFF"/>
          </a:solidFill>
          <a:ln>
            <a:solidFill>
              <a:srgbClr val="309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88000" rIns="180000"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 </a:t>
            </a:r>
            <a:r>
              <a:rPr lang="ko-KR" altLang="en-US" sz="1100" dirty="0" err="1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시군구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경계 데이터를 불러와 </a:t>
            </a:r>
            <a:r>
              <a:rPr lang="en-US" altLang="ko-KR" sz="1100" dirty="0" err="1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Geopandas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지도 시각화</a:t>
            </a:r>
            <a:endParaRPr lang="en-US" altLang="ko-KR" sz="11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‘SIG_KOR_NM’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인덱스를 설정하여 병합</a:t>
            </a: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이때</a:t>
            </a: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인덱스를 </a:t>
            </a:r>
            <a:r>
              <a:rPr lang="ko-KR" altLang="en-US" sz="1100" dirty="0" err="1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리셋하여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dirty="0" err="1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시군구명</a:t>
            </a: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열을 일반 열로 만듦</a:t>
            </a: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경계 데이터에서 </a:t>
            </a: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‘SIG_KOR_NM’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sz="1100" dirty="0" err="1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정규화된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데이터를 병합</a:t>
            </a:r>
            <a:endParaRPr lang="en-US" altLang="ko-KR" sz="11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경계선을 그린 후 유동인구밀도 값에 따라 색상 매핑</a:t>
            </a:r>
            <a:endParaRPr lang="en-US" altLang="ko-KR" sz="11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5065F59-A96A-D976-3B4A-11875D4740C1}"/>
              </a:ext>
            </a:extLst>
          </p:cNvPr>
          <p:cNvSpPr/>
          <p:nvPr/>
        </p:nvSpPr>
        <p:spPr>
          <a:xfrm>
            <a:off x="5931322" y="3461482"/>
            <a:ext cx="1968500" cy="4381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r>
              <a:rPr lang="en-US" altLang="ko-KR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52736F1-B1A3-A77F-BF80-D58057F821C8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8509422" y="2228412"/>
            <a:ext cx="1162050" cy="327463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3C465CA-1A76-D71E-E41D-8315E6766B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53672" y="3173391"/>
            <a:ext cx="1155700" cy="288091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775F93-8A61-B656-382A-2D9CE004F3C2}"/>
              </a:ext>
            </a:extLst>
          </p:cNvPr>
          <p:cNvSpPr txBox="1"/>
          <p:nvPr/>
        </p:nvSpPr>
        <p:spPr>
          <a:xfrm>
            <a:off x="565572" y="2993295"/>
            <a:ext cx="3975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데이터셋 </a:t>
            </a:r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</a:p>
          <a:p>
            <a:r>
              <a:rPr lang="ko-KR" altLang="en-US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지역별 방문자</a:t>
            </a:r>
            <a:endParaRPr lang="en-US" altLang="ko-KR" sz="14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지역별</a:t>
            </a:r>
            <a:r>
              <a:rPr lang="en-US" altLang="ko-KR" sz="1400" b="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400" b="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행정동</a:t>
            </a:r>
            <a:r>
              <a:rPr lang="en-US" altLang="ko-KR" sz="1400" b="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</a:t>
            </a:r>
            <a:r>
              <a:rPr lang="ko-KR" altLang="en-US" sz="1400" b="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성별 연령별</a:t>
            </a:r>
            <a:r>
              <a:rPr lang="en-US" altLang="ko-KR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400" b="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주민등록 인구수</a:t>
            </a:r>
            <a:endParaRPr lang="en-US" altLang="ko-KR" sz="14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한국 </a:t>
            </a:r>
            <a:r>
              <a:rPr lang="ko-KR" altLang="en-US" sz="14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시군구</a:t>
            </a:r>
            <a:r>
              <a:rPr lang="ko-KR" altLang="en-US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경계 데이터</a:t>
            </a:r>
            <a:endParaRPr lang="en-US" altLang="ko-KR" sz="1400" b="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언어 </a:t>
            </a:r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</a:t>
            </a:r>
          </a:p>
          <a:p>
            <a:r>
              <a:rPr lang="en-US" altLang="ko-KR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Python</a:t>
            </a:r>
          </a:p>
          <a:p>
            <a:endParaRPr lang="en-US" altLang="ko-KR" sz="16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분석방법 </a:t>
            </a:r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</a:p>
          <a:p>
            <a:r>
              <a:rPr lang="ko-KR" altLang="en-US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지도 시각화</a:t>
            </a:r>
            <a:r>
              <a:rPr lang="en-US" altLang="ko-KR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4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Geopandas</a:t>
            </a:r>
            <a:r>
              <a:rPr lang="en-US" altLang="ko-KR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), </a:t>
            </a:r>
            <a:r>
              <a:rPr lang="en-US" altLang="ko-KR" sz="14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HeatMap</a:t>
            </a:r>
            <a:r>
              <a:rPr lang="en-US" altLang="ko-KR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</a:p>
          <a:p>
            <a:r>
              <a:rPr lang="en-US" altLang="ko-KR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K-Means</a:t>
            </a:r>
            <a:endParaRPr lang="ko-KR" altLang="en-US" sz="14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ko-KR" altLang="en-US" sz="1600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FAAED9FE-7749-CDA8-2080-333E5525CE31}"/>
              </a:ext>
            </a:extLst>
          </p:cNvPr>
          <p:cNvSpPr/>
          <p:nvPr/>
        </p:nvSpPr>
        <p:spPr>
          <a:xfrm>
            <a:off x="8597900" y="5067300"/>
            <a:ext cx="438150" cy="3238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77C1416-66C8-0E17-9BD8-89C99E247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077" y="4324350"/>
            <a:ext cx="2715623" cy="24793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BF192D6-8991-C3B3-80B8-5E5340C4C606}"/>
              </a:ext>
            </a:extLst>
          </p:cNvPr>
          <p:cNvSpPr/>
          <p:nvPr/>
        </p:nvSpPr>
        <p:spPr>
          <a:xfrm>
            <a:off x="8071272" y="2771775"/>
            <a:ext cx="3194050" cy="1452482"/>
          </a:xfrm>
          <a:prstGeom prst="rect">
            <a:avLst/>
          </a:prstGeom>
          <a:solidFill>
            <a:srgbClr val="FFFFFF"/>
          </a:solidFill>
          <a:ln>
            <a:solidFill>
              <a:srgbClr val="309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88000" rIns="180000"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데이터를 각각 그룹화한 뒤  </a:t>
            </a: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 유동인구밀도</a:t>
            </a: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방문자수</a:t>
            </a: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인구수</a:t>
            </a: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계산</a:t>
            </a:r>
            <a:endParaRPr lang="en-US" altLang="ko-KR" sz="11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dirty="0" err="1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히트맵을</a:t>
            </a:r>
            <a:r>
              <a:rPr lang="ko-KR" altLang="en-US" sz="11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사용하므로 유동인구밀도 값에 대해 정규화 진행</a:t>
            </a:r>
            <a:endParaRPr lang="en-US" altLang="ko-KR" sz="11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331ADE1-18BE-3D58-D4DB-F117FA5B2268}"/>
              </a:ext>
            </a:extLst>
          </p:cNvPr>
          <p:cNvSpPr/>
          <p:nvPr/>
        </p:nvSpPr>
        <p:spPr>
          <a:xfrm>
            <a:off x="8687222" y="2555875"/>
            <a:ext cx="1968500" cy="4381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2285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42" descr="Bar chart">
            <a:extLst>
              <a:ext uri="{FF2B5EF4-FFF2-40B4-BE49-F238E27FC236}">
                <a16:creationId xmlns:a16="http://schemas.microsoft.com/office/drawing/2014/main" id="{F8B8E338-21ED-3BB8-871D-8F36E932A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69164" y="-1016631"/>
            <a:ext cx="3602467" cy="3602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522F8A-3C6C-DECD-6694-FD8E3CAACF03}"/>
              </a:ext>
            </a:extLst>
          </p:cNvPr>
          <p:cNvSpPr txBox="1"/>
          <p:nvPr/>
        </p:nvSpPr>
        <p:spPr>
          <a:xfrm>
            <a:off x="441685" y="264183"/>
            <a:ext cx="1076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분석 및 시각화 </a:t>
            </a:r>
            <a:r>
              <a:rPr lang="en-US" altLang="ko-KR" sz="1800" dirty="0">
                <a:solidFill>
                  <a:srgbClr val="6CC932"/>
                </a:solidFill>
              </a:rPr>
              <a:t>1. </a:t>
            </a:r>
            <a:r>
              <a:rPr lang="ko-KR" altLang="en-US" sz="1800" dirty="0">
                <a:solidFill>
                  <a:srgbClr val="6CC932"/>
                </a:solidFill>
              </a:rPr>
              <a:t>지역별 유동인구</a:t>
            </a:r>
            <a:r>
              <a:rPr lang="en-US" altLang="ko-KR" sz="1800" dirty="0">
                <a:solidFill>
                  <a:srgbClr val="6CC932"/>
                </a:solidFill>
              </a:rPr>
              <a:t>(</a:t>
            </a:r>
            <a:r>
              <a:rPr lang="ko-KR" altLang="en-US" sz="1800" dirty="0">
                <a:solidFill>
                  <a:srgbClr val="6CC932"/>
                </a:solidFill>
              </a:rPr>
              <a:t>관광객</a:t>
            </a:r>
            <a:r>
              <a:rPr lang="en-US" altLang="ko-KR" sz="1800" dirty="0">
                <a:solidFill>
                  <a:srgbClr val="6CC932"/>
                </a:solidFill>
              </a:rPr>
              <a:t>) </a:t>
            </a:r>
            <a:r>
              <a:rPr lang="ko-KR" altLang="en-US" sz="1800" dirty="0">
                <a:solidFill>
                  <a:srgbClr val="6CC932"/>
                </a:solidFill>
              </a:rPr>
              <a:t>분석을 통한 </a:t>
            </a:r>
            <a:r>
              <a:rPr lang="ko-KR" altLang="en-US" sz="1800" dirty="0" err="1">
                <a:solidFill>
                  <a:srgbClr val="6CC932"/>
                </a:solidFill>
              </a:rPr>
              <a:t>스마트팜</a:t>
            </a:r>
            <a:r>
              <a:rPr lang="ko-KR" altLang="en-US" sz="1800" dirty="0">
                <a:solidFill>
                  <a:srgbClr val="6CC932"/>
                </a:solidFill>
              </a:rPr>
              <a:t> 설치 지역 </a:t>
            </a:r>
            <a:r>
              <a:rPr lang="en-US" altLang="ko-KR" sz="1800" dirty="0">
                <a:solidFill>
                  <a:srgbClr val="6CC932"/>
                </a:solidFill>
              </a:rPr>
              <a:t>1</a:t>
            </a:r>
            <a:r>
              <a:rPr lang="ko-KR" altLang="en-US" sz="1800" dirty="0">
                <a:solidFill>
                  <a:srgbClr val="6CC932"/>
                </a:solidFill>
              </a:rPr>
              <a:t>차 선별</a:t>
            </a:r>
            <a:r>
              <a:rPr lang="en-US" altLang="ko-KR" sz="1800" dirty="0">
                <a:solidFill>
                  <a:srgbClr val="6CC932"/>
                </a:solidFill>
              </a:rPr>
              <a:t>(2)</a:t>
            </a:r>
            <a:endParaRPr lang="ko-KR" altLang="en-US" sz="3600" dirty="0">
              <a:solidFill>
                <a:srgbClr val="6CC932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B43DD1-5984-0F1B-0B68-C523EF690777}"/>
              </a:ext>
            </a:extLst>
          </p:cNvPr>
          <p:cNvSpPr/>
          <p:nvPr/>
        </p:nvSpPr>
        <p:spPr>
          <a:xfrm>
            <a:off x="672092" y="1864385"/>
            <a:ext cx="4822403" cy="2336847"/>
          </a:xfrm>
          <a:prstGeom prst="rect">
            <a:avLst/>
          </a:prstGeom>
          <a:solidFill>
            <a:srgbClr val="FFFFFF"/>
          </a:solidFill>
          <a:ln>
            <a:solidFill>
              <a:srgbClr val="309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K-Means </a:t>
            </a:r>
            <a:r>
              <a:rPr lang="ko-KR" altLang="en-US" sz="16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클러스트링</a:t>
            </a:r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시각화를 위한 </a:t>
            </a:r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</a:t>
            </a:r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지정하기 위해 </a:t>
            </a:r>
            <a:r>
              <a:rPr lang="ko-KR" altLang="en-US" sz="16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엘보우</a:t>
            </a:r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기법과 실루엣계수를 사용</a:t>
            </a:r>
            <a:endParaRPr lang="en-US" altLang="ko-KR" sz="16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</a:t>
            </a:r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 결과 </a:t>
            </a:r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k=2</a:t>
            </a:r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 때 가장 적절</a:t>
            </a:r>
            <a:endParaRPr lang="en-US" altLang="ko-KR" sz="16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k=2</a:t>
            </a:r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군집화 하여 클러스터링 시각화</a:t>
            </a:r>
            <a:endParaRPr lang="en-US" altLang="ko-KR" sz="16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=&gt; </a:t>
            </a:r>
            <a:r>
              <a:rPr lang="en-US" altLang="ko-KR" sz="1600" u="sng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</a:t>
            </a:r>
            <a:r>
              <a:rPr lang="ko-KR" altLang="en-US" sz="1600" u="sng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개의 지역 선별</a:t>
            </a:r>
            <a:r>
              <a:rPr lang="en-US" altLang="ko-KR" sz="1600" u="sng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600" u="sng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연천</a:t>
            </a:r>
            <a:r>
              <a:rPr lang="en-US" altLang="ko-KR" sz="1600" u="sng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  <a:r>
              <a:rPr lang="ko-KR" altLang="en-US" sz="1600" u="sng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가평</a:t>
            </a:r>
            <a:r>
              <a:rPr lang="en-US" altLang="ko-KR" sz="1600" u="sng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  <a:r>
              <a:rPr lang="ko-KR" altLang="en-US" sz="1600" u="sng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영양</a:t>
            </a:r>
            <a:r>
              <a:rPr lang="en-US" altLang="ko-KR" sz="1600" u="sng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  <a:r>
              <a:rPr lang="ko-KR" altLang="en-US" sz="1600" u="sng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울릉도</a:t>
            </a:r>
            <a:r>
              <a:rPr lang="en-US" altLang="ko-KR" sz="1600" u="sng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6C38E93-66E1-299A-2AB9-500B53CB2CA4}"/>
              </a:ext>
            </a:extLst>
          </p:cNvPr>
          <p:cNvSpPr/>
          <p:nvPr/>
        </p:nvSpPr>
        <p:spPr>
          <a:xfrm>
            <a:off x="2099043" y="1624470"/>
            <a:ext cx="1968500" cy="4381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시각화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(2)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D162E37-99FA-94FF-EDFD-661D02C3D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92" y="4256970"/>
            <a:ext cx="4762641" cy="2336848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0CE036-78CA-FF59-5BD9-7F3AB6F23B6A}"/>
              </a:ext>
            </a:extLst>
          </p:cNvPr>
          <p:cNvGrpSpPr/>
          <p:nvPr/>
        </p:nvGrpSpPr>
        <p:grpSpPr>
          <a:xfrm>
            <a:off x="6289359" y="1250534"/>
            <a:ext cx="5521186" cy="5156616"/>
            <a:chOff x="6289359" y="1250534"/>
            <a:chExt cx="5521186" cy="515661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7B4E722-45AC-00A0-C208-74E6E8367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9359" y="1276142"/>
              <a:ext cx="5521186" cy="5131008"/>
            </a:xfrm>
            <a:prstGeom prst="rect">
              <a:avLst/>
            </a:prstGeom>
          </p:spPr>
        </p:pic>
        <p:sp>
          <p:nvSpPr>
            <p:cNvPr id="19" name="말풍선: 타원형 18">
              <a:extLst>
                <a:ext uri="{FF2B5EF4-FFF2-40B4-BE49-F238E27FC236}">
                  <a16:creationId xmlns:a16="http://schemas.microsoft.com/office/drawing/2014/main" id="{0015049F-7604-B38B-B9D9-C566BB3F1D92}"/>
                </a:ext>
              </a:extLst>
            </p:cNvPr>
            <p:cNvSpPr/>
            <p:nvPr/>
          </p:nvSpPr>
          <p:spPr>
            <a:xfrm>
              <a:off x="7080250" y="1250534"/>
              <a:ext cx="838200" cy="646331"/>
            </a:xfrm>
            <a:prstGeom prst="wedgeEllipseCallout">
              <a:avLst>
                <a:gd name="adj1" fmla="val 110228"/>
                <a:gd name="adj2" fmla="val 47763"/>
              </a:avLst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0206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연천</a:t>
              </a:r>
            </a:p>
          </p:txBody>
        </p:sp>
        <p:sp>
          <p:nvSpPr>
            <p:cNvPr id="20" name="말풍선: 타원형 19">
              <a:extLst>
                <a:ext uri="{FF2B5EF4-FFF2-40B4-BE49-F238E27FC236}">
                  <a16:creationId xmlns:a16="http://schemas.microsoft.com/office/drawing/2014/main" id="{1D5D3CF6-E519-354B-96CB-0CE4930E753A}"/>
                </a:ext>
              </a:extLst>
            </p:cNvPr>
            <p:cNvSpPr/>
            <p:nvPr/>
          </p:nvSpPr>
          <p:spPr>
            <a:xfrm>
              <a:off x="9302750" y="1425009"/>
              <a:ext cx="838200" cy="646331"/>
            </a:xfrm>
            <a:prstGeom prst="wedgeEllipseCallout">
              <a:avLst>
                <a:gd name="adj1" fmla="val -126893"/>
                <a:gd name="adj2" fmla="val 47763"/>
              </a:avLst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0206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가평</a:t>
              </a:r>
            </a:p>
          </p:txBody>
        </p:sp>
        <p:sp>
          <p:nvSpPr>
            <p:cNvPr id="21" name="말풍선: 타원형 20">
              <a:extLst>
                <a:ext uri="{FF2B5EF4-FFF2-40B4-BE49-F238E27FC236}">
                  <a16:creationId xmlns:a16="http://schemas.microsoft.com/office/drawing/2014/main" id="{74D1CD29-A7FE-2D0F-A7ED-E63F98A2F74C}"/>
                </a:ext>
              </a:extLst>
            </p:cNvPr>
            <p:cNvSpPr/>
            <p:nvPr/>
          </p:nvSpPr>
          <p:spPr>
            <a:xfrm>
              <a:off x="9931400" y="3032809"/>
              <a:ext cx="838200" cy="646331"/>
            </a:xfrm>
            <a:prstGeom prst="wedgeEllipseCallout">
              <a:avLst>
                <a:gd name="adj1" fmla="val -102651"/>
                <a:gd name="adj2" fmla="val -91747"/>
              </a:avLst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00206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영양</a:t>
              </a:r>
            </a:p>
          </p:txBody>
        </p:sp>
        <p:sp>
          <p:nvSpPr>
            <p:cNvPr id="22" name="말풍선: 타원형 21">
              <a:extLst>
                <a:ext uri="{FF2B5EF4-FFF2-40B4-BE49-F238E27FC236}">
                  <a16:creationId xmlns:a16="http://schemas.microsoft.com/office/drawing/2014/main" id="{B7F2BBEF-D321-82D8-F565-9FD7FF922353}"/>
                </a:ext>
              </a:extLst>
            </p:cNvPr>
            <p:cNvSpPr/>
            <p:nvPr/>
          </p:nvSpPr>
          <p:spPr>
            <a:xfrm>
              <a:off x="10769600" y="2050509"/>
              <a:ext cx="895350" cy="646331"/>
            </a:xfrm>
            <a:prstGeom prst="wedgeEllipseCallout">
              <a:avLst>
                <a:gd name="adj1" fmla="val -95075"/>
                <a:gd name="adj2" fmla="val -20027"/>
              </a:avLst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002060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울릉도</a:t>
              </a:r>
              <a:endParaRPr lang="ko-KR" altLang="en-US" sz="1400" b="1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DC69753-561A-C385-20E9-0A48C6E2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2288" y="1276142"/>
              <a:ext cx="191294" cy="12002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1718430-906B-DACC-3D22-79FBCB6EA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77502" y="1446280"/>
              <a:ext cx="133373" cy="90224"/>
            </a:xfrm>
            <a:prstGeom prst="rect">
              <a:avLst/>
            </a:prstGeom>
          </p:spPr>
        </p:pic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A32AFCB-5D9C-0A4C-4FF3-7C970DCC790C}"/>
              </a:ext>
            </a:extLst>
          </p:cNvPr>
          <p:cNvSpPr/>
          <p:nvPr/>
        </p:nvSpPr>
        <p:spPr>
          <a:xfrm>
            <a:off x="5718175" y="2839133"/>
            <a:ext cx="755650" cy="3873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래픽 15" descr="식물을 든 펼친 손 단색으로 채워진">
            <a:extLst>
              <a:ext uri="{FF2B5EF4-FFF2-40B4-BE49-F238E27FC236}">
                <a16:creationId xmlns:a16="http://schemas.microsoft.com/office/drawing/2014/main" id="{FB80F9AD-EFF9-E0FE-8A92-2CA5A2A59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48793" y="-1707341"/>
            <a:ext cx="5010265" cy="501026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86E3B5D5-C826-CD33-4DE2-6C9D4C03033B}"/>
              </a:ext>
            </a:extLst>
          </p:cNvPr>
          <p:cNvSpPr/>
          <p:nvPr/>
        </p:nvSpPr>
        <p:spPr>
          <a:xfrm>
            <a:off x="1493327" y="2412095"/>
            <a:ext cx="1598792" cy="1598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u="sng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3A8B0A-52F7-D333-3C21-41C88D2B78BC}"/>
              </a:ext>
            </a:extLst>
          </p:cNvPr>
          <p:cNvSpPr txBox="1"/>
          <p:nvPr/>
        </p:nvSpPr>
        <p:spPr>
          <a:xfrm>
            <a:off x="2298159" y="3422118"/>
            <a:ext cx="18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배경</a:t>
            </a:r>
            <a:endParaRPr lang="en-US" altLang="ko-KR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85380E0-80B8-2E79-1073-3A5416D1D632}"/>
              </a:ext>
            </a:extLst>
          </p:cNvPr>
          <p:cNvSpPr/>
          <p:nvPr/>
        </p:nvSpPr>
        <p:spPr>
          <a:xfrm>
            <a:off x="3878775" y="2412095"/>
            <a:ext cx="1598792" cy="1598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B459FB-0DC1-566B-3100-0F0F0FECB514}"/>
              </a:ext>
            </a:extLst>
          </p:cNvPr>
          <p:cNvSpPr txBox="1"/>
          <p:nvPr/>
        </p:nvSpPr>
        <p:spPr>
          <a:xfrm>
            <a:off x="4683607" y="3422118"/>
            <a:ext cx="18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제기</a:t>
            </a:r>
            <a:endParaRPr lang="en-US" altLang="ko-KR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D868362-3D73-57FD-B937-E1E527C6E3C0}"/>
              </a:ext>
            </a:extLst>
          </p:cNvPr>
          <p:cNvSpPr/>
          <p:nvPr/>
        </p:nvSpPr>
        <p:spPr>
          <a:xfrm>
            <a:off x="6264223" y="2412095"/>
            <a:ext cx="1598792" cy="1598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ACCFB9-51B4-835A-8B34-9C5CEDBF40C1}"/>
              </a:ext>
            </a:extLst>
          </p:cNvPr>
          <p:cNvSpPr txBox="1"/>
          <p:nvPr/>
        </p:nvSpPr>
        <p:spPr>
          <a:xfrm>
            <a:off x="7069055" y="3422118"/>
            <a:ext cx="18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  <a:endParaRPr lang="en-US" altLang="ko-KR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E202557-2D30-3E3F-6082-CEB2ED6EC1E1}"/>
              </a:ext>
            </a:extLst>
          </p:cNvPr>
          <p:cNvSpPr/>
          <p:nvPr/>
        </p:nvSpPr>
        <p:spPr>
          <a:xfrm>
            <a:off x="8649671" y="2412095"/>
            <a:ext cx="1598792" cy="1598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DA8524-F217-4DB0-9325-9F24985EDE7E}"/>
              </a:ext>
            </a:extLst>
          </p:cNvPr>
          <p:cNvSpPr txBox="1"/>
          <p:nvPr/>
        </p:nvSpPr>
        <p:spPr>
          <a:xfrm>
            <a:off x="9454503" y="3422118"/>
            <a:ext cx="15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 데이터</a:t>
            </a:r>
            <a:endParaRPr lang="en-US" altLang="ko-KR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32160D7-DC4A-99DA-BCD9-6F6D9E6F0C93}"/>
              </a:ext>
            </a:extLst>
          </p:cNvPr>
          <p:cNvSpPr/>
          <p:nvPr/>
        </p:nvSpPr>
        <p:spPr>
          <a:xfrm>
            <a:off x="2733586" y="4709814"/>
            <a:ext cx="1553449" cy="15534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AA0C548-415A-1D89-092E-C5F8623305D4}"/>
              </a:ext>
            </a:extLst>
          </p:cNvPr>
          <p:cNvSpPr txBox="1"/>
          <p:nvPr/>
        </p:nvSpPr>
        <p:spPr>
          <a:xfrm>
            <a:off x="3589218" y="5739807"/>
            <a:ext cx="18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  <a:endParaRPr lang="en-US" altLang="ko-KR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33A1555-6783-1B81-22CE-66081510C2C5}"/>
              </a:ext>
            </a:extLst>
          </p:cNvPr>
          <p:cNvSpPr/>
          <p:nvPr/>
        </p:nvSpPr>
        <p:spPr>
          <a:xfrm>
            <a:off x="5119034" y="4709814"/>
            <a:ext cx="1553449" cy="15534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288A846-40A6-EB8D-57F4-F155FF3EDF21}"/>
              </a:ext>
            </a:extLst>
          </p:cNvPr>
          <p:cNvSpPr txBox="1"/>
          <p:nvPr/>
        </p:nvSpPr>
        <p:spPr>
          <a:xfrm>
            <a:off x="5923867" y="5739807"/>
            <a:ext cx="18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발전 가능성</a:t>
            </a:r>
            <a:endParaRPr lang="en-US" altLang="ko-KR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85E2004-EF86-DB36-9BEA-2C685E54F5A6}"/>
              </a:ext>
            </a:extLst>
          </p:cNvPr>
          <p:cNvSpPr/>
          <p:nvPr/>
        </p:nvSpPr>
        <p:spPr>
          <a:xfrm>
            <a:off x="7687040" y="4709814"/>
            <a:ext cx="1553449" cy="15534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AF5664-1D4E-D191-F75A-5F03FD1355A6}"/>
              </a:ext>
            </a:extLst>
          </p:cNvPr>
          <p:cNvSpPr txBox="1"/>
          <p:nvPr/>
        </p:nvSpPr>
        <p:spPr>
          <a:xfrm>
            <a:off x="8309315" y="5739807"/>
            <a:ext cx="18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5E48D-09D1-8BF7-9CF7-CB64BB25265F}"/>
              </a:ext>
            </a:extLst>
          </p:cNvPr>
          <p:cNvSpPr txBox="1"/>
          <p:nvPr/>
        </p:nvSpPr>
        <p:spPr>
          <a:xfrm>
            <a:off x="1446723" y="3113855"/>
            <a:ext cx="931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</a:rPr>
              <a:t>01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20C69-BE7A-4DE3-1F07-7A5A787B12AF}"/>
              </a:ext>
            </a:extLst>
          </p:cNvPr>
          <p:cNvSpPr txBox="1"/>
          <p:nvPr/>
        </p:nvSpPr>
        <p:spPr>
          <a:xfrm>
            <a:off x="8592098" y="3113855"/>
            <a:ext cx="931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</a:rPr>
              <a:t>04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4930D-4EA0-8975-1EE9-30435D063B14}"/>
              </a:ext>
            </a:extLst>
          </p:cNvPr>
          <p:cNvSpPr txBox="1"/>
          <p:nvPr/>
        </p:nvSpPr>
        <p:spPr>
          <a:xfrm>
            <a:off x="3828515" y="3113855"/>
            <a:ext cx="931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</a:rPr>
              <a:t>02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46014-854D-84E7-F126-CD38E30A353D}"/>
              </a:ext>
            </a:extLst>
          </p:cNvPr>
          <p:cNvSpPr txBox="1"/>
          <p:nvPr/>
        </p:nvSpPr>
        <p:spPr>
          <a:xfrm>
            <a:off x="6210307" y="3113855"/>
            <a:ext cx="931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</a:rPr>
              <a:t>03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80E64-988C-2059-AB95-D904905381CD}"/>
              </a:ext>
            </a:extLst>
          </p:cNvPr>
          <p:cNvSpPr txBox="1"/>
          <p:nvPr/>
        </p:nvSpPr>
        <p:spPr>
          <a:xfrm>
            <a:off x="2740898" y="5432266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</a:rPr>
              <a:t>06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AEA86-1802-B859-3429-FC8F77A7A02A}"/>
              </a:ext>
            </a:extLst>
          </p:cNvPr>
          <p:cNvSpPr txBox="1"/>
          <p:nvPr/>
        </p:nvSpPr>
        <p:spPr>
          <a:xfrm>
            <a:off x="5122690" y="5432266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</a:rPr>
              <a:t>07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1AF72-186A-BD0A-A400-454D80024526}"/>
              </a:ext>
            </a:extLst>
          </p:cNvPr>
          <p:cNvSpPr txBox="1"/>
          <p:nvPr/>
        </p:nvSpPr>
        <p:spPr>
          <a:xfrm>
            <a:off x="7687040" y="5432266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</a:rPr>
              <a:t>08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595CE-BEA2-E4F9-86CF-44D255F7570C}"/>
              </a:ext>
            </a:extLst>
          </p:cNvPr>
          <p:cNvSpPr txBox="1"/>
          <p:nvPr/>
        </p:nvSpPr>
        <p:spPr>
          <a:xfrm>
            <a:off x="721086" y="4930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목차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7905184-3F2A-F685-620B-D2786E0E6211}"/>
              </a:ext>
            </a:extLst>
          </p:cNvPr>
          <p:cNvSpPr/>
          <p:nvPr/>
        </p:nvSpPr>
        <p:spPr>
          <a:xfrm>
            <a:off x="279432" y="4703925"/>
            <a:ext cx="1598792" cy="1598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09385-FE53-7821-9760-94232F42CCBC}"/>
              </a:ext>
            </a:extLst>
          </p:cNvPr>
          <p:cNvSpPr txBox="1"/>
          <p:nvPr/>
        </p:nvSpPr>
        <p:spPr>
          <a:xfrm>
            <a:off x="1084264" y="5713948"/>
            <a:ext cx="15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및 시각화</a:t>
            </a:r>
            <a:endParaRPr lang="en-US" altLang="ko-KR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159FE-A12D-CFC0-219B-F77B1F93C5FC}"/>
              </a:ext>
            </a:extLst>
          </p:cNvPr>
          <p:cNvSpPr txBox="1"/>
          <p:nvPr/>
        </p:nvSpPr>
        <p:spPr>
          <a:xfrm>
            <a:off x="221859" y="5405685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</a:rPr>
              <a:t>05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F11D81-EDD1-2A2E-AB65-034F1BAD4368}"/>
              </a:ext>
            </a:extLst>
          </p:cNvPr>
          <p:cNvSpPr/>
          <p:nvPr/>
        </p:nvSpPr>
        <p:spPr>
          <a:xfrm>
            <a:off x="9053094" y="910514"/>
            <a:ext cx="2884906" cy="5204536"/>
          </a:xfrm>
          <a:prstGeom prst="rect">
            <a:avLst/>
          </a:prstGeom>
          <a:solidFill>
            <a:srgbClr val="FFFFFF"/>
          </a:solidFill>
          <a:ln>
            <a:solidFill>
              <a:srgbClr val="309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09D04-FE36-6C15-34F0-D15B9193D2A1}"/>
              </a:ext>
            </a:extLst>
          </p:cNvPr>
          <p:cNvSpPr txBox="1"/>
          <p:nvPr/>
        </p:nvSpPr>
        <p:spPr>
          <a:xfrm>
            <a:off x="1267994" y="2353554"/>
            <a:ext cx="13308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데이터</a:t>
            </a:r>
          </a:p>
        </p:txBody>
      </p:sp>
      <p:pic>
        <p:nvPicPr>
          <p:cNvPr id="7" name="그래픽 42" descr="Bar chart">
            <a:extLst>
              <a:ext uri="{FF2B5EF4-FFF2-40B4-BE49-F238E27FC236}">
                <a16:creationId xmlns:a16="http://schemas.microsoft.com/office/drawing/2014/main" id="{F8B8E338-21ED-3BB8-871D-8F36E932A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69164" y="-1016631"/>
            <a:ext cx="3602467" cy="3602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522F8A-3C6C-DECD-6694-FD8E3CAACF03}"/>
              </a:ext>
            </a:extLst>
          </p:cNvPr>
          <p:cNvSpPr txBox="1"/>
          <p:nvPr/>
        </p:nvSpPr>
        <p:spPr>
          <a:xfrm>
            <a:off x="441685" y="264183"/>
            <a:ext cx="1076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분석 및 시각화 </a:t>
            </a:r>
            <a:r>
              <a:rPr lang="en-US" altLang="ko-KR" sz="1800" dirty="0">
                <a:solidFill>
                  <a:srgbClr val="6CC932"/>
                </a:solidFill>
              </a:rPr>
              <a:t>2. </a:t>
            </a:r>
            <a:r>
              <a:rPr lang="ko-KR" altLang="en-US" sz="1800" dirty="0">
                <a:solidFill>
                  <a:srgbClr val="6CC932"/>
                </a:solidFill>
              </a:rPr>
              <a:t>유동인구밀도가 낮은 지역과 가까운 항만 </a:t>
            </a:r>
            <a:r>
              <a:rPr lang="en-US" altLang="ko-KR" sz="1800" dirty="0">
                <a:solidFill>
                  <a:srgbClr val="6CC932"/>
                </a:solidFill>
              </a:rPr>
              <a:t>2</a:t>
            </a:r>
            <a:r>
              <a:rPr lang="ko-KR" altLang="en-US" sz="1800" dirty="0">
                <a:solidFill>
                  <a:srgbClr val="6CC932"/>
                </a:solidFill>
              </a:rPr>
              <a:t>차 선별</a:t>
            </a:r>
            <a:endParaRPr lang="ko-KR" altLang="en-US" sz="3600" dirty="0">
              <a:solidFill>
                <a:srgbClr val="6CC93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E21991-42BC-F62D-0A0D-C6AE65C5786B}"/>
              </a:ext>
            </a:extLst>
          </p:cNvPr>
          <p:cNvSpPr/>
          <p:nvPr/>
        </p:nvSpPr>
        <p:spPr>
          <a:xfrm>
            <a:off x="14298" y="2059237"/>
            <a:ext cx="5048250" cy="4743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06F9B8-DCBD-2844-D068-D8C87DE07840}"/>
              </a:ext>
            </a:extLst>
          </p:cNvPr>
          <p:cNvSpPr/>
          <p:nvPr/>
        </p:nvSpPr>
        <p:spPr>
          <a:xfrm>
            <a:off x="5243094" y="2070551"/>
            <a:ext cx="3194050" cy="1452481"/>
          </a:xfrm>
          <a:prstGeom prst="rect">
            <a:avLst/>
          </a:prstGeom>
          <a:solidFill>
            <a:srgbClr val="FFFFFF"/>
          </a:solidFill>
          <a:ln>
            <a:solidFill>
              <a:srgbClr val="309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항만정보 데이터에서 수</a:t>
            </a:r>
            <a:r>
              <a:rPr lang="en-US" altLang="ko-KR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물</a:t>
            </a:r>
            <a:r>
              <a:rPr lang="en-US" altLang="ko-KR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r>
              <a:rPr lang="ko-KR" altLang="en-US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면적</a:t>
            </a:r>
            <a:r>
              <a:rPr lang="en-US" altLang="ko-KR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부지면적</a:t>
            </a:r>
            <a:r>
              <a:rPr lang="en-US" altLang="ko-KR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1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항만명</a:t>
            </a:r>
            <a:r>
              <a:rPr lang="ko-KR" altLang="en-US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외 불필요 데이터 삭제</a:t>
            </a:r>
            <a:r>
              <a:rPr lang="en-US" altLang="ko-KR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  <a:p>
            <a:pPr algn="ctr"/>
            <a:r>
              <a:rPr lang="en-US" altLang="ko-KR" sz="11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NaN</a:t>
            </a:r>
            <a:r>
              <a:rPr lang="ko-KR" altLang="en-US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값이 있는 행 삭제</a:t>
            </a:r>
            <a:endParaRPr lang="ko-KR" altLang="en-US" sz="11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C302D3-518D-A5DA-7EDB-F3928187F331}"/>
              </a:ext>
            </a:extLst>
          </p:cNvPr>
          <p:cNvSpPr/>
          <p:nvPr/>
        </p:nvSpPr>
        <p:spPr>
          <a:xfrm>
            <a:off x="5859044" y="1898942"/>
            <a:ext cx="1968500" cy="4381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F192D6-8991-C3B3-80B8-5E5340C4C606}"/>
              </a:ext>
            </a:extLst>
          </p:cNvPr>
          <p:cNvSpPr/>
          <p:nvPr/>
        </p:nvSpPr>
        <p:spPr>
          <a:xfrm>
            <a:off x="5256002" y="4460767"/>
            <a:ext cx="3194050" cy="1452482"/>
          </a:xfrm>
          <a:prstGeom prst="rect">
            <a:avLst/>
          </a:prstGeom>
          <a:solidFill>
            <a:srgbClr val="FFFFFF"/>
          </a:solidFill>
          <a:ln>
            <a:solidFill>
              <a:srgbClr val="309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엘보우기법과</a:t>
            </a:r>
            <a:r>
              <a:rPr lang="ko-KR" altLang="en-US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실루엣계수를 사용하여 최적의 </a:t>
            </a:r>
            <a:r>
              <a:rPr lang="en-US" altLang="ko-KR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</a:t>
            </a:r>
            <a:r>
              <a:rPr lang="ko-KR" altLang="en-US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값을 구한 뒤 </a:t>
            </a:r>
            <a:r>
              <a:rPr lang="en-US" altLang="ko-KR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K-Means</a:t>
            </a:r>
            <a:r>
              <a:rPr lang="ko-KR" altLang="en-US" sz="11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알고리즘을 사용하여 데이터를 클러스터로 나누고 각 클러스터 내 데이터 출력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331ADE1-18BE-3D58-D4DB-F117FA5B2268}"/>
              </a:ext>
            </a:extLst>
          </p:cNvPr>
          <p:cNvSpPr/>
          <p:nvPr/>
        </p:nvSpPr>
        <p:spPr>
          <a:xfrm>
            <a:off x="5871952" y="4244867"/>
            <a:ext cx="1968500" cy="4381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분석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775F93-8A61-B656-382A-2D9CE004F3C2}"/>
              </a:ext>
            </a:extLst>
          </p:cNvPr>
          <p:cNvSpPr txBox="1"/>
          <p:nvPr/>
        </p:nvSpPr>
        <p:spPr>
          <a:xfrm>
            <a:off x="403962" y="2587222"/>
            <a:ext cx="43896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데이터셋 </a:t>
            </a:r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항만정보</a:t>
            </a:r>
            <a:endParaRPr lang="en-US" altLang="ko-KR" sz="16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분석방법 </a:t>
            </a:r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K-Means, Folium, Scatter Plot</a:t>
            </a:r>
          </a:p>
          <a:p>
            <a:endParaRPr lang="en-US" altLang="ko-KR" sz="16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분석기준 </a:t>
            </a:r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 </a:t>
            </a:r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우리나라 항만 중 조건을 충족하는 항만 상위 </a:t>
            </a:r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</a:t>
            </a:r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 분류 및 선별</a:t>
            </a:r>
            <a:endParaRPr lang="en-US" altLang="ko-KR" sz="16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b="1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 </a:t>
            </a:r>
            <a:r>
              <a:rPr lang="ko-KR" altLang="en-US" sz="1600" b="1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조건 </a:t>
            </a:r>
            <a:r>
              <a:rPr lang="en-US" altLang="ko-KR" sz="1600" b="1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&gt;</a:t>
            </a:r>
            <a:endParaRPr lang="ko-KR" altLang="en-US" sz="1600" b="0" dirty="0">
              <a:solidFill>
                <a:srgbClr val="00206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 </a:t>
            </a:r>
            <a:r>
              <a:rPr lang="ko-KR" altLang="en-US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수상 </a:t>
            </a:r>
            <a:r>
              <a:rPr lang="ko-KR" altLang="en-US" sz="1600" b="0" dirty="0" err="1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스마트팜과</a:t>
            </a:r>
            <a:r>
              <a:rPr lang="ko-KR" altLang="en-US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태양광 패널 설치를 위해 </a:t>
            </a:r>
            <a:r>
              <a:rPr lang="en-US" altLang="ko-KR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'</a:t>
            </a:r>
            <a:r>
              <a:rPr lang="ko-KR" altLang="en-US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</a:t>
            </a:r>
            <a:r>
              <a:rPr lang="en-US" altLang="ko-KR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물</a:t>
            </a:r>
            <a:r>
              <a:rPr lang="en-US" altLang="ko-KR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  </a:t>
            </a:r>
            <a:r>
              <a:rPr lang="ko-KR" altLang="en-US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면적</a:t>
            </a:r>
            <a:r>
              <a:rPr lang="en-US" altLang="ko-KR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'</a:t>
            </a:r>
            <a:r>
              <a:rPr lang="ko-KR" altLang="en-US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 충분해야 하며</a:t>
            </a:r>
            <a:r>
              <a:rPr lang="en-US" altLang="ko-KR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그에 준하는 </a:t>
            </a:r>
            <a:r>
              <a:rPr lang="en-US" altLang="ko-KR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'</a:t>
            </a:r>
            <a:r>
              <a:rPr lang="ko-KR" altLang="en-US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부지면적</a:t>
            </a:r>
            <a:r>
              <a:rPr lang="en-US" altLang="ko-KR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' </a:t>
            </a:r>
            <a:r>
              <a:rPr lang="ko-KR" altLang="en-US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역시 갖춰야 함</a:t>
            </a:r>
            <a:r>
              <a:rPr lang="en-US" altLang="ko-KR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② </a:t>
            </a:r>
            <a:r>
              <a:rPr lang="ko-KR" altLang="en-US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위 조건으로 </a:t>
            </a:r>
            <a:r>
              <a:rPr lang="ko-KR" altLang="en-US" sz="1600" b="0" dirty="0" err="1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엘보우</a:t>
            </a:r>
            <a:r>
              <a:rPr lang="ko-KR" altLang="en-US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기법 및 실루엣 기법을 적용했을 때 나오는 결과 </a:t>
            </a:r>
            <a:r>
              <a:rPr lang="en-US" altLang="ko-KR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 </a:t>
            </a:r>
            <a:r>
              <a:rPr lang="ko-KR" altLang="en-US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값에 포함되는 항만이어야 함</a:t>
            </a:r>
          </a:p>
          <a:p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ko-KR" altLang="en-US" sz="1600" b="0" dirty="0">
                <a:solidFill>
                  <a:srgbClr val="00206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유통 거리를 현 농장들보다 단축 시킬 수 있어야 함</a:t>
            </a:r>
            <a:endParaRPr lang="en-US" altLang="ko-KR" sz="1600" b="0" dirty="0">
              <a:solidFill>
                <a:srgbClr val="00206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FAAED9FE-7749-CDA8-2080-333E5525CE31}"/>
              </a:ext>
            </a:extLst>
          </p:cNvPr>
          <p:cNvSpPr/>
          <p:nvPr/>
        </p:nvSpPr>
        <p:spPr>
          <a:xfrm>
            <a:off x="8363864" y="5100507"/>
            <a:ext cx="780136" cy="3238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C9ABF7D-8905-980D-E2A5-DD4AD229F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186" y="1140644"/>
            <a:ext cx="2170856" cy="2266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58C5A4B-5E44-5217-1465-BD0AB2B71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056" y="3407594"/>
            <a:ext cx="2181690" cy="2501899"/>
          </a:xfrm>
          <a:prstGeom prst="rect">
            <a:avLst/>
          </a:prstGeom>
        </p:spPr>
      </p:pic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A0B1B1B9-C565-EA0E-1694-9D565C84292D}"/>
              </a:ext>
            </a:extLst>
          </p:cNvPr>
          <p:cNvSpPr/>
          <p:nvPr/>
        </p:nvSpPr>
        <p:spPr>
          <a:xfrm>
            <a:off x="6652794" y="3429000"/>
            <a:ext cx="374650" cy="81586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1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42" descr="Bar chart">
            <a:extLst>
              <a:ext uri="{FF2B5EF4-FFF2-40B4-BE49-F238E27FC236}">
                <a16:creationId xmlns:a16="http://schemas.microsoft.com/office/drawing/2014/main" id="{F8B8E338-21ED-3BB8-871D-8F36E932A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69164" y="-1016631"/>
            <a:ext cx="3602467" cy="360246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5D5A1E-1B86-9F7C-6E57-AFF5FDC8DBF2}"/>
              </a:ext>
            </a:extLst>
          </p:cNvPr>
          <p:cNvSpPr/>
          <p:nvPr/>
        </p:nvSpPr>
        <p:spPr>
          <a:xfrm>
            <a:off x="955984" y="1463409"/>
            <a:ext cx="5628966" cy="513040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309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산점도</a:t>
            </a:r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(Scatter Plot)</a:t>
            </a:r>
            <a:r>
              <a:rPr lang="ko-KR" altLang="en-US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사용하여 클러스터와 관련된 변수</a:t>
            </a:r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</a:t>
            </a:r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물</a:t>
            </a:r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r>
              <a:rPr lang="ko-KR" altLang="en-US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면적</a:t>
            </a:r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r>
              <a:rPr lang="ko-KR" altLang="en-US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시각화</a:t>
            </a:r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시각화를 위해 </a:t>
            </a:r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seaborn</a:t>
            </a:r>
            <a:r>
              <a:rPr lang="ko-KR" altLang="en-US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사용하여 </a:t>
            </a:r>
            <a:r>
              <a:rPr lang="ko-KR" altLang="en-US" sz="12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산점도를</a:t>
            </a:r>
            <a:r>
              <a:rPr lang="ko-KR" altLang="en-US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그림</a:t>
            </a:r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B60D82-0553-CE15-0120-0E846D7EA6A0}"/>
              </a:ext>
            </a:extLst>
          </p:cNvPr>
          <p:cNvSpPr/>
          <p:nvPr/>
        </p:nvSpPr>
        <p:spPr>
          <a:xfrm>
            <a:off x="6584948" y="1463409"/>
            <a:ext cx="4651066" cy="5130407"/>
          </a:xfrm>
          <a:prstGeom prst="rect">
            <a:avLst/>
          </a:prstGeom>
          <a:solidFill>
            <a:srgbClr val="FFFFFF"/>
          </a:solidFill>
          <a:ln>
            <a:solidFill>
              <a:srgbClr val="309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Folium</a:t>
            </a:r>
            <a:r>
              <a:rPr lang="ko-KR" altLang="en-US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사용하여 선택된 항만의 위치를 지도에 마커로 표시</a:t>
            </a:r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항만의 위치 정보를 얻기 위해 </a:t>
            </a:r>
            <a:r>
              <a:rPr lang="en-US" altLang="ko-KR" sz="12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Nominatim</a:t>
            </a:r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API </a:t>
            </a:r>
            <a:r>
              <a:rPr lang="ko-KR" altLang="en-US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</a:t>
            </a:r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부산항</a:t>
            </a:r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인천항</a:t>
            </a:r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군산항</a:t>
            </a:r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2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포항항</a:t>
            </a:r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2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울산항</a:t>
            </a:r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2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대산항</a:t>
            </a:r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2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광양항</a:t>
            </a:r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2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평택당진항</a:t>
            </a:r>
            <a:r>
              <a:rPr lang="en-US" altLang="ko-KR" sz="12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endParaRPr lang="ko-KR" altLang="en-US" sz="12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09D04-FE36-6C15-34F0-D15B9193D2A1}"/>
              </a:ext>
            </a:extLst>
          </p:cNvPr>
          <p:cNvSpPr txBox="1"/>
          <p:nvPr/>
        </p:nvSpPr>
        <p:spPr>
          <a:xfrm>
            <a:off x="3960684" y="1463410"/>
            <a:ext cx="13308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데이터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22F8A-3C6C-DECD-6694-FD8E3CAACF03}"/>
              </a:ext>
            </a:extLst>
          </p:cNvPr>
          <p:cNvSpPr txBox="1"/>
          <p:nvPr/>
        </p:nvSpPr>
        <p:spPr>
          <a:xfrm>
            <a:off x="441685" y="264183"/>
            <a:ext cx="1076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분석 및 시각화 </a:t>
            </a:r>
            <a:r>
              <a:rPr lang="en-US" altLang="ko-KR" sz="1800" dirty="0">
                <a:solidFill>
                  <a:srgbClr val="6CC932"/>
                </a:solidFill>
              </a:rPr>
              <a:t>2. </a:t>
            </a:r>
            <a:r>
              <a:rPr lang="ko-KR" altLang="en-US" sz="1800" dirty="0">
                <a:solidFill>
                  <a:srgbClr val="6CC932"/>
                </a:solidFill>
              </a:rPr>
              <a:t>유동인구밀도가 낮은 지역과 가까운 항만 </a:t>
            </a:r>
            <a:r>
              <a:rPr lang="en-US" altLang="ko-KR" sz="1800" dirty="0">
                <a:solidFill>
                  <a:srgbClr val="6CC932"/>
                </a:solidFill>
              </a:rPr>
              <a:t>2</a:t>
            </a:r>
            <a:r>
              <a:rPr lang="ko-KR" altLang="en-US" sz="1800" dirty="0">
                <a:solidFill>
                  <a:srgbClr val="6CC932"/>
                </a:solidFill>
              </a:rPr>
              <a:t>차 선별</a:t>
            </a:r>
            <a:r>
              <a:rPr lang="en-US" altLang="ko-KR" sz="1800" dirty="0">
                <a:solidFill>
                  <a:srgbClr val="6CC932"/>
                </a:solidFill>
              </a:rPr>
              <a:t>(2)</a:t>
            </a:r>
            <a:endParaRPr lang="ko-KR" altLang="en-US" sz="3600" dirty="0">
              <a:solidFill>
                <a:srgbClr val="6CC932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7A2D208-5B9E-B04F-8978-49E637B34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154" y="2902141"/>
            <a:ext cx="5452623" cy="340477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741EC4-C97F-F208-8967-1A703117B304}"/>
              </a:ext>
            </a:extLst>
          </p:cNvPr>
          <p:cNvSpPr/>
          <p:nvPr/>
        </p:nvSpPr>
        <p:spPr>
          <a:xfrm>
            <a:off x="2786216" y="1226819"/>
            <a:ext cx="1968500" cy="4381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클러스트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시각화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1FD2253-30F6-5DB5-15BC-CFE3DEE7BA13}"/>
              </a:ext>
            </a:extLst>
          </p:cNvPr>
          <p:cNvSpPr/>
          <p:nvPr/>
        </p:nvSpPr>
        <p:spPr>
          <a:xfrm>
            <a:off x="7926232" y="1244334"/>
            <a:ext cx="1968500" cy="4381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지도 시각화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35279D9-974E-7E3E-8B78-7E95E8159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370" y="2902141"/>
            <a:ext cx="4293330" cy="36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6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CA09D04-FE36-6C15-34F0-D15B9193D2A1}"/>
              </a:ext>
            </a:extLst>
          </p:cNvPr>
          <p:cNvSpPr txBox="1"/>
          <p:nvPr/>
        </p:nvSpPr>
        <p:spPr>
          <a:xfrm>
            <a:off x="3960684" y="1463410"/>
            <a:ext cx="13308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데이터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래픽 42" descr="Bar chart">
            <a:extLst>
              <a:ext uri="{FF2B5EF4-FFF2-40B4-BE49-F238E27FC236}">
                <a16:creationId xmlns:a16="http://schemas.microsoft.com/office/drawing/2014/main" id="{F8B8E338-21ED-3BB8-871D-8F36E932A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69164" y="-1016631"/>
            <a:ext cx="3602467" cy="3602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522F8A-3C6C-DECD-6694-FD8E3CAACF03}"/>
              </a:ext>
            </a:extLst>
          </p:cNvPr>
          <p:cNvSpPr txBox="1"/>
          <p:nvPr/>
        </p:nvSpPr>
        <p:spPr>
          <a:xfrm>
            <a:off x="441685" y="264183"/>
            <a:ext cx="1206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분석 및 시각화 </a:t>
            </a:r>
            <a:r>
              <a:rPr lang="en-US" altLang="ko-KR" sz="1600" dirty="0">
                <a:solidFill>
                  <a:srgbClr val="6CC932"/>
                </a:solidFill>
              </a:rPr>
              <a:t>2. </a:t>
            </a:r>
            <a:r>
              <a:rPr lang="ko-KR" altLang="en-US" sz="1600" dirty="0">
                <a:solidFill>
                  <a:srgbClr val="6CC932"/>
                </a:solidFill>
              </a:rPr>
              <a:t>선정된 항만 중 </a:t>
            </a:r>
            <a:r>
              <a:rPr lang="en-US" altLang="ko-KR" sz="1600" dirty="0">
                <a:solidFill>
                  <a:srgbClr val="6CC932"/>
                </a:solidFill>
              </a:rPr>
              <a:t>1</a:t>
            </a:r>
            <a:r>
              <a:rPr lang="ko-KR" altLang="en-US" sz="1600" dirty="0">
                <a:solidFill>
                  <a:srgbClr val="6CC932"/>
                </a:solidFill>
              </a:rPr>
              <a:t>차 선별에서 선정된 지역과 물리적 거리가 가까운 항만 </a:t>
            </a:r>
            <a:r>
              <a:rPr lang="en-US" altLang="ko-KR" sz="1600" dirty="0">
                <a:solidFill>
                  <a:srgbClr val="6CC932"/>
                </a:solidFill>
              </a:rPr>
              <a:t>2</a:t>
            </a:r>
            <a:r>
              <a:rPr lang="ko-KR" altLang="en-US" sz="1600" dirty="0">
                <a:solidFill>
                  <a:srgbClr val="6CC932"/>
                </a:solidFill>
              </a:rPr>
              <a:t>차 선별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2D9A12-48EF-1A2E-64A3-8ABA3411AE9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2000"/>
          </a:blip>
          <a:stretch>
            <a:fillRect/>
          </a:stretch>
        </p:blipFill>
        <p:spPr>
          <a:xfrm>
            <a:off x="1842860" y="1414636"/>
            <a:ext cx="8545740" cy="79418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44AF6D-B68D-D11B-8A50-74BB0AD83B5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2000"/>
          </a:blip>
          <a:stretch>
            <a:fillRect/>
          </a:stretch>
        </p:blipFill>
        <p:spPr>
          <a:xfrm>
            <a:off x="4295590" y="1998837"/>
            <a:ext cx="4816660" cy="40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CA09D04-FE36-6C15-34F0-D15B9193D2A1}"/>
              </a:ext>
            </a:extLst>
          </p:cNvPr>
          <p:cNvSpPr txBox="1"/>
          <p:nvPr/>
        </p:nvSpPr>
        <p:spPr>
          <a:xfrm>
            <a:off x="1267994" y="2353554"/>
            <a:ext cx="13308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데이터</a:t>
            </a:r>
          </a:p>
        </p:txBody>
      </p:sp>
      <p:pic>
        <p:nvPicPr>
          <p:cNvPr id="7" name="그래픽 42" descr="Bar chart">
            <a:extLst>
              <a:ext uri="{FF2B5EF4-FFF2-40B4-BE49-F238E27FC236}">
                <a16:creationId xmlns:a16="http://schemas.microsoft.com/office/drawing/2014/main" id="{F8B8E338-21ED-3BB8-871D-8F36E932A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69164" y="-1016631"/>
            <a:ext cx="3602467" cy="3602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522F8A-3C6C-DECD-6694-FD8E3CAACF03}"/>
              </a:ext>
            </a:extLst>
          </p:cNvPr>
          <p:cNvSpPr txBox="1"/>
          <p:nvPr/>
        </p:nvSpPr>
        <p:spPr>
          <a:xfrm>
            <a:off x="441685" y="264183"/>
            <a:ext cx="1111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분석 및 시각화 </a:t>
            </a:r>
            <a:r>
              <a:rPr lang="en-US" altLang="ko-KR" sz="1800" dirty="0">
                <a:solidFill>
                  <a:srgbClr val="6CC932"/>
                </a:solidFill>
              </a:rPr>
              <a:t>3</a:t>
            </a:r>
            <a:r>
              <a:rPr lang="en-US" altLang="ko-KR" sz="1800" dirty="0">
                <a:solidFill>
                  <a:schemeClr val="accent2"/>
                </a:solidFill>
              </a:rPr>
              <a:t>.</a:t>
            </a:r>
            <a:r>
              <a:rPr lang="ko-KR" altLang="en-US" sz="1800" dirty="0">
                <a:solidFill>
                  <a:schemeClr val="accent2"/>
                </a:solidFill>
              </a:rPr>
              <a:t> 선형회귀 예측 분석을 통해 최대 이윤을 남기는 재배 품목 결정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E21991-42BC-F62D-0A0D-C6AE65C5786B}"/>
              </a:ext>
            </a:extLst>
          </p:cNvPr>
          <p:cNvSpPr/>
          <p:nvPr/>
        </p:nvSpPr>
        <p:spPr>
          <a:xfrm>
            <a:off x="0" y="2070551"/>
            <a:ext cx="5048250" cy="4743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06F9B8-DCBD-2844-D068-D8C87DE07840}"/>
              </a:ext>
            </a:extLst>
          </p:cNvPr>
          <p:cNvSpPr/>
          <p:nvPr/>
        </p:nvSpPr>
        <p:spPr>
          <a:xfrm>
            <a:off x="4585122" y="1270404"/>
            <a:ext cx="3295228" cy="2269010"/>
          </a:xfrm>
          <a:prstGeom prst="rect">
            <a:avLst/>
          </a:prstGeom>
          <a:solidFill>
            <a:srgbClr val="FFFFFF"/>
          </a:solidFill>
          <a:ln>
            <a:solidFill>
              <a:srgbClr val="309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도소매품목가격 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100" dirty="0" err="1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시군구명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품목명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품목 가격</a:t>
            </a:r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1100" dirty="0" err="1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스마트팜우수농가정보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시설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100" dirty="0" err="1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지역명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품목명</a:t>
            </a:r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농산물소득총괄표 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100" dirty="0" err="1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품목대분류명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총수입금액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소득금액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품목수량</a:t>
            </a:r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데이터 외 불필요 데이터 삭제</a:t>
            </a:r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도소매품목가격 데이터와 </a:t>
            </a:r>
            <a:r>
              <a:rPr lang="ko-KR" altLang="en-US" sz="1100" dirty="0" err="1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농산물소득총괄표데이터를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품목명을 기준으로 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merge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하여 데이터프레임 생성</a:t>
            </a:r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C302D3-518D-A5DA-7EDB-F3928187F331}"/>
              </a:ext>
            </a:extLst>
          </p:cNvPr>
          <p:cNvSpPr/>
          <p:nvPr/>
        </p:nvSpPr>
        <p:spPr>
          <a:xfrm>
            <a:off x="5201072" y="1054504"/>
            <a:ext cx="1968500" cy="4381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F192D6-8991-C3B3-80B8-5E5340C4C606}"/>
              </a:ext>
            </a:extLst>
          </p:cNvPr>
          <p:cNvSpPr/>
          <p:nvPr/>
        </p:nvSpPr>
        <p:spPr>
          <a:xfrm>
            <a:off x="8630072" y="1270404"/>
            <a:ext cx="3194050" cy="3649190"/>
          </a:xfrm>
          <a:prstGeom prst="rect">
            <a:avLst/>
          </a:prstGeom>
          <a:solidFill>
            <a:srgbClr val="FFFFFF"/>
          </a:solidFill>
          <a:ln>
            <a:solidFill>
              <a:srgbClr val="309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상관분석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가격분석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품목 가격과 소득금액 간의 상관관계를 선형회귀모델을 사용하여 분석</a:t>
            </a:r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sz="1100" dirty="0" err="1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statsmodels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라이브러리의 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OLS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함수를 사용하여  품목가격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(x),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소득금액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(y)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대해 선형회귀모델 생성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품목 가격에 따른 소득금액의 변화 분석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.fit()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사용하여 모델을 데이터에 맞춰 </a:t>
            </a:r>
            <a:r>
              <a:rPr lang="ko-KR" altLang="en-US" sz="1100" dirty="0" err="1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적합시킨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후 </a:t>
            </a:r>
            <a:r>
              <a:rPr lang="en-US" altLang="ko-KR" sz="1100" dirty="0" err="1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model.summary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()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함수를 사용하여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모델의 적합도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통계적 검정 결과 등을 포함한 정보 분석</a:t>
            </a:r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선형회귀모델의 </a:t>
            </a:r>
            <a:r>
              <a:rPr lang="ko-KR" altLang="en-US" sz="1100" dirty="0" err="1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잔차를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확인하여 각 품목별 적합성평가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100" dirty="0" err="1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잔차가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적을수록 적합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경제적 가치 평가 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소득 대비 가격의 비율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소득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가격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유통량 분석 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품목의 품목수량을 분석하여 유통량 분석</a:t>
            </a:r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331ADE1-18BE-3D58-D4DB-F117FA5B2268}"/>
              </a:ext>
            </a:extLst>
          </p:cNvPr>
          <p:cNvSpPr/>
          <p:nvPr/>
        </p:nvSpPr>
        <p:spPr>
          <a:xfrm>
            <a:off x="9246022" y="1054504"/>
            <a:ext cx="1968500" cy="4381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분석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775F93-8A61-B656-382A-2D9CE004F3C2}"/>
              </a:ext>
            </a:extLst>
          </p:cNvPr>
          <p:cNvSpPr txBox="1"/>
          <p:nvPr/>
        </p:nvSpPr>
        <p:spPr>
          <a:xfrm>
            <a:off x="530647" y="3296564"/>
            <a:ext cx="3975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데이터셋 </a:t>
            </a:r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</a:p>
          <a:p>
            <a:r>
              <a:rPr lang="ko-KR" altLang="en-US" sz="1600" b="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도소매 품목 가격</a:t>
            </a:r>
            <a:endParaRPr lang="en-US" altLang="ko-KR" sz="1600" b="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600" dirty="0" err="1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스마트팜</a:t>
            </a:r>
            <a:r>
              <a:rPr lang="ko-KR" altLang="en-US" sz="16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우수 농가 정보</a:t>
            </a:r>
            <a:r>
              <a:rPr lang="en-US" altLang="ko-KR" sz="16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시설</a:t>
            </a:r>
            <a:r>
              <a:rPr lang="en-US" altLang="ko-KR" sz="16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r>
              <a:rPr lang="ko-KR" altLang="en-US" sz="1600" b="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농산물 소득 </a:t>
            </a:r>
            <a:r>
              <a:rPr lang="ko-KR" altLang="en-US" sz="1600" b="0" dirty="0" err="1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총괄표</a:t>
            </a:r>
            <a:endParaRPr lang="en-US" altLang="ko-KR" sz="1600" b="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분석방법 </a:t>
            </a:r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상관분석</a:t>
            </a:r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선형회귀모델</a:t>
            </a:r>
            <a:r>
              <a:rPr lang="en-US" altLang="ko-KR" sz="16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(OLS)</a:t>
            </a:r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165858-CE19-B77A-A80F-1A73E27941A4}"/>
              </a:ext>
            </a:extLst>
          </p:cNvPr>
          <p:cNvSpPr/>
          <p:nvPr/>
        </p:nvSpPr>
        <p:spPr>
          <a:xfrm>
            <a:off x="4579194" y="4081394"/>
            <a:ext cx="3295228" cy="2069696"/>
          </a:xfrm>
          <a:prstGeom prst="rect">
            <a:avLst/>
          </a:prstGeom>
          <a:solidFill>
            <a:srgbClr val="FFFFFF"/>
          </a:solidFill>
          <a:ln>
            <a:solidFill>
              <a:srgbClr val="309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품목 가격과 소득금액의 </a:t>
            </a:r>
            <a:r>
              <a:rPr lang="ko-KR" altLang="en-US" sz="1100" dirty="0" err="1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산점도를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그리고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분석과정에서 나온 선형회귀모델의 회귀선을 추가하여 시각화</a:t>
            </a:r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경제적가치평가 데이터를 기반으로 </a:t>
            </a:r>
            <a:r>
              <a:rPr lang="en-US" altLang="ko-KR" sz="1100" dirty="0" err="1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barplot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막대그래프</a:t>
            </a:r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사용하여 시각화</a:t>
            </a:r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1100" dirty="0">
                <a:solidFill>
                  <a:schemeClr val="tx2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유통량 분석 데이터를 기반으로 막대그래프 시각화</a:t>
            </a:r>
            <a:endParaRPr lang="en-US" altLang="ko-KR" sz="1100" dirty="0">
              <a:solidFill>
                <a:schemeClr val="tx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27DFFD2-490A-98CE-6364-AE597045047C}"/>
              </a:ext>
            </a:extLst>
          </p:cNvPr>
          <p:cNvSpPr/>
          <p:nvPr/>
        </p:nvSpPr>
        <p:spPr>
          <a:xfrm>
            <a:off x="5195144" y="3865494"/>
            <a:ext cx="1968500" cy="4381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시각화</a:t>
            </a: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50BBFCE5-F783-8CB5-56EE-5ACB9E0BD73F}"/>
              </a:ext>
            </a:extLst>
          </p:cNvPr>
          <p:cNvSpPr/>
          <p:nvPr/>
        </p:nvSpPr>
        <p:spPr>
          <a:xfrm>
            <a:off x="8630072" y="5351956"/>
            <a:ext cx="2780493" cy="799134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경제적 가치가 높으면서 유통량이 많고 시장 수요가 높은 품목을 결정</a:t>
            </a:r>
            <a:endParaRPr lang="en-US" altLang="ko-KR" sz="14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77547C5-992F-0C49-378D-9D60E178646E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880350" y="2404909"/>
            <a:ext cx="749722" cy="690090"/>
          </a:xfrm>
          <a:prstGeom prst="bentConnector3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71B4DA2-2F4F-A535-2D69-E52C781FB878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6179394" y="3651250"/>
            <a:ext cx="2450678" cy="214244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C9285FF-4B6E-0255-6E37-EBEC1194C468}"/>
              </a:ext>
            </a:extLst>
          </p:cNvPr>
          <p:cNvSpPr/>
          <p:nvPr/>
        </p:nvSpPr>
        <p:spPr>
          <a:xfrm>
            <a:off x="8052644" y="5541894"/>
            <a:ext cx="520700" cy="3302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5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CC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그룹 성공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F0363-C03A-9622-585F-6B7E06076085}"/>
              </a:ext>
            </a:extLst>
          </p:cNvPr>
          <p:cNvSpPr txBox="1"/>
          <p:nvPr/>
        </p:nvSpPr>
        <p:spPr>
          <a:xfrm>
            <a:off x="1058836" y="2543391"/>
            <a:ext cx="2465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4400" dirty="0"/>
              <a:t>기대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F7C6B-E72A-10A4-0924-5196CE6AF38F}"/>
              </a:ext>
            </a:extLst>
          </p:cNvPr>
          <p:cNvSpPr txBox="1"/>
          <p:nvPr/>
        </p:nvSpPr>
        <p:spPr>
          <a:xfrm>
            <a:off x="1058836" y="3489430"/>
            <a:ext cx="2116285" cy="1266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indent="0">
              <a:lnSpc>
                <a:spcPct val="150000"/>
              </a:lnSpc>
              <a:buFontTx/>
              <a:buNone/>
              <a:defRPr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탄소 배출량 감소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지역 경제 활성화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식량 자급률 상승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그룹 성공 윤곽선">
            <a:extLst>
              <a:ext uri="{FF2B5EF4-FFF2-40B4-BE49-F238E27FC236}">
                <a16:creationId xmlns:a16="http://schemas.microsoft.com/office/drawing/2014/main" id="{46F34B92-7798-720D-41C7-9C5A8AFD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823" y="-497579"/>
            <a:ext cx="3248604" cy="3248604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4BACF30-D9BD-1D0C-495F-20923D1D8E4C}"/>
              </a:ext>
            </a:extLst>
          </p:cNvPr>
          <p:cNvSpPr/>
          <p:nvPr/>
        </p:nvSpPr>
        <p:spPr>
          <a:xfrm>
            <a:off x="522389" y="2205643"/>
            <a:ext cx="11147222" cy="41593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t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B5DB0FC-34A4-1D7A-D5FC-C9392476547B}"/>
              </a:ext>
            </a:extLst>
          </p:cNvPr>
          <p:cNvSpPr/>
          <p:nvPr/>
        </p:nvSpPr>
        <p:spPr>
          <a:xfrm>
            <a:off x="108855" y="1654629"/>
            <a:ext cx="7329840" cy="2828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t"/>
          <a:lstStyle/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4A7D9-314A-F67E-3C15-F464F637901C}"/>
              </a:ext>
            </a:extLst>
          </p:cNvPr>
          <p:cNvSpPr txBox="1"/>
          <p:nvPr/>
        </p:nvSpPr>
        <p:spPr>
          <a:xfrm>
            <a:off x="721086" y="493056"/>
            <a:ext cx="938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dirty="0">
                <a:solidFill>
                  <a:srgbClr val="6CC932"/>
                </a:solidFill>
              </a:rPr>
              <a:t>기대 효과 </a:t>
            </a:r>
            <a:r>
              <a:rPr lang="en-US" altLang="ko-KR" sz="1800" dirty="0">
                <a:solidFill>
                  <a:srgbClr val="6CC932"/>
                </a:solidFill>
              </a:rPr>
              <a:t>  </a:t>
            </a:r>
            <a:r>
              <a:rPr lang="ko-KR" altLang="en-US" sz="1800" dirty="0">
                <a:solidFill>
                  <a:srgbClr val="6CC932"/>
                </a:solidFill>
              </a:rPr>
              <a:t>온실가스 배출량 감소</a:t>
            </a:r>
            <a:endParaRPr lang="ko-KR" altLang="en-US" sz="3600" dirty="0">
              <a:solidFill>
                <a:srgbClr val="6CC9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B18D60-D9DF-EC2E-4E28-F64FF00E052E}"/>
              </a:ext>
            </a:extLst>
          </p:cNvPr>
          <p:cNvSpPr/>
          <p:nvPr/>
        </p:nvSpPr>
        <p:spPr>
          <a:xfrm>
            <a:off x="576038" y="2254992"/>
            <a:ext cx="1925434" cy="19254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E47DCA-923D-A121-84F9-E499485D4CA0}"/>
              </a:ext>
            </a:extLst>
          </p:cNvPr>
          <p:cNvSpPr/>
          <p:nvPr/>
        </p:nvSpPr>
        <p:spPr>
          <a:xfrm>
            <a:off x="5154559" y="2237656"/>
            <a:ext cx="1925434" cy="19254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77F1388-1D7B-DD06-12DF-CC736E0B82EA}"/>
              </a:ext>
            </a:extLst>
          </p:cNvPr>
          <p:cNvCxnSpPr>
            <a:cxnSpLocks/>
          </p:cNvCxnSpPr>
          <p:nvPr/>
        </p:nvCxnSpPr>
        <p:spPr>
          <a:xfrm flipV="1">
            <a:off x="2657139" y="2906872"/>
            <a:ext cx="2201467" cy="1"/>
          </a:xfrm>
          <a:prstGeom prst="bentConnector3">
            <a:avLst>
              <a:gd name="adj1" fmla="val 50000"/>
            </a:avLst>
          </a:prstGeom>
          <a:ln>
            <a:solidFill>
              <a:srgbClr val="309E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5271058-5C7C-025C-40AF-D6DB12BC199C}"/>
              </a:ext>
            </a:extLst>
          </p:cNvPr>
          <p:cNvCxnSpPr>
            <a:cxnSpLocks/>
          </p:cNvCxnSpPr>
          <p:nvPr/>
        </p:nvCxnSpPr>
        <p:spPr>
          <a:xfrm rot="10800000">
            <a:off x="2733925" y="2769685"/>
            <a:ext cx="2201467" cy="1"/>
          </a:xfrm>
          <a:prstGeom prst="bentConnector3">
            <a:avLst>
              <a:gd name="adj1" fmla="val 50000"/>
            </a:avLst>
          </a:prstGeom>
          <a:ln>
            <a:solidFill>
              <a:srgbClr val="6CC9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래픽 52" descr="농부 남성 단색으로 채워진">
            <a:extLst>
              <a:ext uri="{FF2B5EF4-FFF2-40B4-BE49-F238E27FC236}">
                <a16:creationId xmlns:a16="http://schemas.microsoft.com/office/drawing/2014/main" id="{6138B12F-1395-3461-1690-9387954FF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6570" y="2651049"/>
            <a:ext cx="934290" cy="934290"/>
          </a:xfrm>
          <a:prstGeom prst="rect">
            <a:avLst/>
          </a:prstGeom>
        </p:spPr>
      </p:pic>
      <p:pic>
        <p:nvPicPr>
          <p:cNvPr id="55" name="그래픽 54" descr="상점 단색으로 채워진">
            <a:extLst>
              <a:ext uri="{FF2B5EF4-FFF2-40B4-BE49-F238E27FC236}">
                <a16:creationId xmlns:a16="http://schemas.microsoft.com/office/drawing/2014/main" id="{B9E2D9E3-0FF8-FE48-5888-3E5EB4643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10516" y="2628667"/>
            <a:ext cx="995532" cy="99553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C3A2B01-24D4-F4D3-BD60-CCECCBD69535}"/>
              </a:ext>
            </a:extLst>
          </p:cNvPr>
          <p:cNvSpPr txBox="1"/>
          <p:nvPr/>
        </p:nvSpPr>
        <p:spPr>
          <a:xfrm>
            <a:off x="1004161" y="3562309"/>
            <a:ext cx="107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스마트팜</a:t>
            </a:r>
            <a:endParaRPr lang="ko-KR" altLang="en-US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3C134F-F119-552E-3943-9CC9ECDB7213}"/>
              </a:ext>
            </a:extLst>
          </p:cNvPr>
          <p:cNvSpPr txBox="1"/>
          <p:nvPr/>
        </p:nvSpPr>
        <p:spPr>
          <a:xfrm>
            <a:off x="5579035" y="3573824"/>
            <a:ext cx="107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유통 업체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2B468-E164-F054-01A0-5B07A594D3C8}"/>
              </a:ext>
            </a:extLst>
          </p:cNvPr>
          <p:cNvSpPr txBox="1"/>
          <p:nvPr/>
        </p:nvSpPr>
        <p:spPr>
          <a:xfrm flipH="1">
            <a:off x="2525253" y="3148957"/>
            <a:ext cx="2516625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유통 거리를 단축시켜</a:t>
            </a:r>
            <a:endParaRPr lang="en-US" altLang="ko-KR" sz="1400" spc="-15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온실가스 배출량 대폭 감소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3D04E6-E63E-0ED3-EA0E-AC1BF7B6467E}"/>
              </a:ext>
            </a:extLst>
          </p:cNvPr>
          <p:cNvSpPr txBox="1"/>
          <p:nvPr/>
        </p:nvSpPr>
        <p:spPr>
          <a:xfrm flipH="1">
            <a:off x="7850206" y="2625703"/>
            <a:ext cx="3337632" cy="13472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국가 온실가스 보고서에 따르면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2020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기준 국내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온실가스 배출의 </a:t>
            </a:r>
            <a:r>
              <a:rPr lang="en-US" altLang="ko-KR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16%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수송부문에서 발생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하며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중 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79.9%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화물차 운송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발생한 것으로 나타났다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A0D6D-8927-C951-3EEF-1DFDF7439BBD}"/>
              </a:ext>
            </a:extLst>
          </p:cNvPr>
          <p:cNvSpPr txBox="1"/>
          <p:nvPr/>
        </p:nvSpPr>
        <p:spPr>
          <a:xfrm>
            <a:off x="6018063" y="4087381"/>
            <a:ext cx="5169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상용차신문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"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화물차 친환경化 ‘소형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대형’ ‘전기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수소’가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핵심이다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A1513-4D55-6DA3-6633-E5C04BB747CB}"/>
              </a:ext>
            </a:extLst>
          </p:cNvPr>
          <p:cNvSpPr txBox="1"/>
          <p:nvPr/>
        </p:nvSpPr>
        <p:spPr>
          <a:xfrm>
            <a:off x="5713406" y="5829384"/>
            <a:ext cx="5474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한국농수산식품유통공사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주요국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농식품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분야 탄소중립 현황 조사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C8E39-C50A-F154-9402-8354779DAC42}"/>
              </a:ext>
            </a:extLst>
          </p:cNvPr>
          <p:cNvSpPr txBox="1"/>
          <p:nvPr/>
        </p:nvSpPr>
        <p:spPr>
          <a:xfrm flipH="1">
            <a:off x="1004160" y="4731440"/>
            <a:ext cx="10317431" cy="10241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한국농수산식품유통공사의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보고에 따르면 미국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영국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EU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주요국 모두 유통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수송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과정에서 발생하는 온실가스 배출량의 심각성을 인지하고 감축을 위한 탄소중립을 추진하겠다 선언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국내의 온실가스를 감축 정책에서도 </a:t>
            </a: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농식업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유통 분야에 관한 정책이 기재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유통 거리 단축으로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전세계적인 온실가스 감소를 위한 노력에 힘을 실어줄 것으로 예상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26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CDA159-05B8-FAB8-8174-D790145B1A52}"/>
              </a:ext>
            </a:extLst>
          </p:cNvPr>
          <p:cNvSpPr/>
          <p:nvPr/>
        </p:nvSpPr>
        <p:spPr>
          <a:xfrm>
            <a:off x="6231536" y="1920239"/>
            <a:ext cx="5588173" cy="4444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t"/>
          <a:lstStyle/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548BC-74BE-C50B-F011-834B9B0E35B4}"/>
              </a:ext>
            </a:extLst>
          </p:cNvPr>
          <p:cNvSpPr txBox="1"/>
          <p:nvPr/>
        </p:nvSpPr>
        <p:spPr>
          <a:xfrm>
            <a:off x="6648350" y="2263187"/>
            <a:ext cx="491816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고용 창출 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스마트팜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운영을 위한 다양한 기술 전문가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농업 전문가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 인력 등이 필요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이는 지역 주민들에게 새로운 일자리를 제공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관광 유치 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스마트팜은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혁신적인 농업 기술을 활용한 시설로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견학 프로그램이나 교육 투어를 통해 관광객을 유치하거나 농업 축제를 운영함으로써 지역 사회 발전에 이바지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연관 산업 발전 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스마트팜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운영에 필요한 자재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장비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등의 수요가 증가하면서 지역 내 관련 산업 활성화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/>
          </a:p>
        </p:txBody>
      </p:sp>
      <p:pic>
        <p:nvPicPr>
          <p:cNvPr id="5" name="그래픽 4" descr="그룹 성공 윤곽선">
            <a:extLst>
              <a:ext uri="{FF2B5EF4-FFF2-40B4-BE49-F238E27FC236}">
                <a16:creationId xmlns:a16="http://schemas.microsoft.com/office/drawing/2014/main" id="{5B4766A8-125D-5B49-695E-881E1507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823" y="-497579"/>
            <a:ext cx="3248604" cy="3248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7DFDA-FDC0-96A3-C002-0066AED5A439}"/>
              </a:ext>
            </a:extLst>
          </p:cNvPr>
          <p:cNvSpPr txBox="1"/>
          <p:nvPr/>
        </p:nvSpPr>
        <p:spPr>
          <a:xfrm>
            <a:off x="680544" y="493055"/>
            <a:ext cx="938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기대 효과 </a:t>
            </a:r>
            <a:r>
              <a:rPr lang="en-US" altLang="ko-KR" sz="1800" b="1" dirty="0">
                <a:solidFill>
                  <a:srgbClr val="6CC932"/>
                </a:solidFill>
              </a:rPr>
              <a:t>  </a:t>
            </a:r>
            <a:r>
              <a:rPr lang="ko-KR" altLang="en-US" sz="1800" dirty="0">
                <a:solidFill>
                  <a:srgbClr val="6CC932"/>
                </a:solidFill>
              </a:rPr>
              <a:t>지역 경제 활성화</a:t>
            </a:r>
            <a:endParaRPr lang="ko-KR" altLang="en-US" sz="3600" dirty="0">
              <a:solidFill>
                <a:srgbClr val="6CC932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4EAB9F-B023-127D-9E2D-3492808F577C}"/>
              </a:ext>
            </a:extLst>
          </p:cNvPr>
          <p:cNvSpPr/>
          <p:nvPr/>
        </p:nvSpPr>
        <p:spPr>
          <a:xfrm>
            <a:off x="372290" y="1920240"/>
            <a:ext cx="5588173" cy="44447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t"/>
          <a:lstStyle/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97ABC47-7573-3C46-CA8C-3AF136AEE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21" y="2400347"/>
            <a:ext cx="4802050" cy="27536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C00EC7-19C0-BE38-690A-96ADDCB119E2}"/>
              </a:ext>
            </a:extLst>
          </p:cNvPr>
          <p:cNvSpPr txBox="1"/>
          <p:nvPr/>
        </p:nvSpPr>
        <p:spPr>
          <a:xfrm>
            <a:off x="875211" y="5290457"/>
            <a:ext cx="474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부산 </a:t>
            </a:r>
            <a:r>
              <a:rPr lang="ko-KR" altLang="en-US" sz="1200" b="1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스마트팜에서</a:t>
            </a:r>
            <a:r>
              <a:rPr lang="ko-KR" altLang="en-US" sz="12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 동래교육지원청이 운영하는 </a:t>
            </a:r>
            <a:r>
              <a:rPr lang="en-US" altLang="ko-KR" sz="12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‘</a:t>
            </a:r>
            <a:r>
              <a:rPr lang="ko-KR" altLang="en-US" sz="1200" b="1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스마트팜</a:t>
            </a:r>
            <a:r>
              <a:rPr lang="ko-KR" altLang="en-US" sz="12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 농사 체험 프로그램</a:t>
            </a:r>
            <a:r>
              <a:rPr lang="en-US" altLang="ko-KR" sz="12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＇</a:t>
            </a:r>
            <a:r>
              <a:rPr lang="ko-KR" altLang="en-US" sz="12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에 참가한 학생들이 채소를 수확하는 모습</a:t>
            </a:r>
            <a:endParaRPr lang="en-US" altLang="ko-KR" sz="1200" b="1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</a:endParaRPr>
          </a:p>
          <a:p>
            <a:endParaRPr lang="ko-KR" altLang="en-US" sz="12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7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7659FC2-34AC-23EB-8F90-582016AD6811}"/>
              </a:ext>
            </a:extLst>
          </p:cNvPr>
          <p:cNvSpPr/>
          <p:nvPr/>
        </p:nvSpPr>
        <p:spPr>
          <a:xfrm>
            <a:off x="6095999" y="1920238"/>
            <a:ext cx="5520883" cy="44447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t"/>
          <a:lstStyle/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80A2C-5705-F399-9887-892DA125A601}"/>
              </a:ext>
            </a:extLst>
          </p:cNvPr>
          <p:cNvSpPr txBox="1"/>
          <p:nvPr/>
        </p:nvSpPr>
        <p:spPr>
          <a:xfrm>
            <a:off x="6263701" y="2232844"/>
            <a:ext cx="5238206" cy="3609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해외 수입품 의존도 감소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스마트팜에서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재배한 농산물을 지역 내에서 소비함으로써 해외에서 수입해오는 농산물에 대한 의존도를 줄임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안정적인 식량 공급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스마트팜은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환경 변화에 민감하지 않은 실내 농업을 통해 일년 내내 농산물을 생산할 수 있고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통해 날씨나 계절에 상관없이 지속적으로 신선한 식량 제공 가능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식량 안보 강화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스마트팜을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통해 지역에서 필요한 식량을 자체적으로 생산함으로써 식량 안보를 강화하고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이는 긴급 상황 발생 시에도 지역 사회가 자급자족할 수 있는 기반을 마련</a:t>
            </a:r>
          </a:p>
        </p:txBody>
      </p:sp>
      <p:pic>
        <p:nvPicPr>
          <p:cNvPr id="15" name="그래픽 14" descr="그룹 성공 윤곽선">
            <a:extLst>
              <a:ext uri="{FF2B5EF4-FFF2-40B4-BE49-F238E27FC236}">
                <a16:creationId xmlns:a16="http://schemas.microsoft.com/office/drawing/2014/main" id="{3CE08D58-0999-7C10-5DD4-BFE6DE8FD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823" y="-497579"/>
            <a:ext cx="3248604" cy="32486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B7DFDA-FDC0-96A3-C002-0066AED5A439}"/>
              </a:ext>
            </a:extLst>
          </p:cNvPr>
          <p:cNvSpPr txBox="1"/>
          <p:nvPr/>
        </p:nvSpPr>
        <p:spPr>
          <a:xfrm>
            <a:off x="690093" y="492861"/>
            <a:ext cx="938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기대 효과 </a:t>
            </a:r>
            <a:r>
              <a:rPr lang="en-US" altLang="ko-KR" sz="1800" b="1" dirty="0">
                <a:solidFill>
                  <a:srgbClr val="6CC932"/>
                </a:solidFill>
              </a:rPr>
              <a:t>  </a:t>
            </a:r>
            <a:r>
              <a:rPr lang="ko-KR" altLang="en-US" sz="1800" dirty="0">
                <a:solidFill>
                  <a:srgbClr val="6CC932"/>
                </a:solidFill>
              </a:rPr>
              <a:t>식량 자급률 상승</a:t>
            </a:r>
            <a:endParaRPr lang="ko-KR" altLang="en-US" sz="3600" dirty="0">
              <a:solidFill>
                <a:srgbClr val="6CC932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9AE4B1-F6F2-81D4-8B22-E396A0371AA4}"/>
              </a:ext>
            </a:extLst>
          </p:cNvPr>
          <p:cNvSpPr/>
          <p:nvPr/>
        </p:nvSpPr>
        <p:spPr>
          <a:xfrm>
            <a:off x="463731" y="1920239"/>
            <a:ext cx="5520883" cy="44338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t"/>
          <a:lstStyle/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4F14749-CFF7-2814-F7F6-D1BDFC1C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93" y="2667560"/>
            <a:ext cx="5126133" cy="28972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9685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래픽 9" descr="그룹 성공 윤곽선">
            <a:extLst>
              <a:ext uri="{FF2B5EF4-FFF2-40B4-BE49-F238E27FC236}">
                <a16:creationId xmlns:a16="http://schemas.microsoft.com/office/drawing/2014/main" id="{59F1B068-E660-1AB6-4ECD-AB496337B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031633"/>
            <a:ext cx="5066408" cy="506640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6DD422-72BF-8E4B-124C-14AC2F5C9D13}"/>
              </a:ext>
            </a:extLst>
          </p:cNvPr>
          <p:cNvSpPr/>
          <p:nvPr/>
        </p:nvSpPr>
        <p:spPr>
          <a:xfrm>
            <a:off x="5774284" y="759961"/>
            <a:ext cx="5528737" cy="53380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프로젝트를 통해 지역별 유동 인구 수를 기반으로 </a:t>
            </a: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스마트팜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활성화에 기여할 수 있는 최적의 항만 입지를 선별하고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지역 내 항만과 유통 업체 간의 거리 분석을 통해 </a:t>
            </a: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유통비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절감과 신선도 유지를 극대화할 수 있는 방안을 제시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항만 근처의 시장 수요 데이터를 분석하여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수요에 적합한 농산물 재배 품목을 추천함으로써 </a:t>
            </a: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스마트팜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운영의 경제성을 높이고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지속 가능한 농업 생태계 조성에 기여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최종적으로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프로젝트가 실현될 시 현 </a:t>
            </a: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스마트팜의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유지 비용 문제를 해결하고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나아가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경제 활성화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해양 쓰레기 활용에 이바지할 것으로 사료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E363F-07C8-BE96-1544-7D67E350795C}"/>
              </a:ext>
            </a:extLst>
          </p:cNvPr>
          <p:cNvSpPr txBox="1"/>
          <p:nvPr/>
        </p:nvSpPr>
        <p:spPr>
          <a:xfrm>
            <a:off x="1760047" y="3429000"/>
            <a:ext cx="218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예상 결과</a:t>
            </a:r>
          </a:p>
        </p:txBody>
      </p:sp>
    </p:spTree>
    <p:extLst>
      <p:ext uri="{BB962C8B-B14F-4D97-AF65-F5344CB8AC3E}">
        <p14:creationId xmlns:p14="http://schemas.microsoft.com/office/powerpoint/2010/main" val="131082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CC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F0363-C03A-9622-585F-6B7E06076085}"/>
              </a:ext>
            </a:extLst>
          </p:cNvPr>
          <p:cNvSpPr txBox="1"/>
          <p:nvPr/>
        </p:nvSpPr>
        <p:spPr>
          <a:xfrm>
            <a:off x="1058836" y="2543391"/>
            <a:ext cx="4216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4400" dirty="0"/>
              <a:t>향후 발전 가능성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F7C6B-E72A-10A4-0924-5196CE6AF38F}"/>
              </a:ext>
            </a:extLst>
          </p:cNvPr>
          <p:cNvSpPr txBox="1"/>
          <p:nvPr/>
        </p:nvSpPr>
        <p:spPr>
          <a:xfrm>
            <a:off x="1058836" y="3489430"/>
            <a:ext cx="4472699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indent="0">
              <a:lnSpc>
                <a:spcPct val="150000"/>
              </a:lnSpc>
              <a:buFontTx/>
              <a:buNone/>
              <a:defRPr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지리적 특성을 이용해 농산품 </a:t>
            </a:r>
            <a:r>
              <a:rPr lang="ko-KR" altLang="en-US" sz="1800" b="1" dirty="0"/>
              <a:t>수출량</a:t>
            </a:r>
            <a:r>
              <a:rPr lang="ko-KR" altLang="en-US" sz="1800" dirty="0"/>
              <a:t> 증가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/>
              <a:t>해양</a:t>
            </a:r>
            <a:r>
              <a:rPr lang="ko-KR" altLang="en-US" sz="1800" dirty="0"/>
              <a:t> </a:t>
            </a:r>
            <a:r>
              <a:rPr lang="ko-KR" altLang="en-US" sz="1800" b="1" dirty="0"/>
              <a:t>쓰레기</a:t>
            </a:r>
            <a:r>
              <a:rPr lang="ko-KR" altLang="en-US" sz="1800" dirty="0"/>
              <a:t> 활용 가능성 제시</a:t>
            </a:r>
            <a:endParaRPr lang="en-US" altLang="ko-KR" sz="1800" dirty="0"/>
          </a:p>
        </p:txBody>
      </p:sp>
      <p:pic>
        <p:nvPicPr>
          <p:cNvPr id="8" name="그래픽 7" descr="태양열 전지판 윤곽선">
            <a:extLst>
              <a:ext uri="{FF2B5EF4-FFF2-40B4-BE49-F238E27FC236}">
                <a16:creationId xmlns:a16="http://schemas.microsoft.com/office/drawing/2014/main" id="{AF378722-61F7-C690-3CD7-153BF09E6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42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CC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1058836" y="2464651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4400" dirty="0"/>
              <a:t>연구 배경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1058836" y="3410690"/>
            <a:ext cx="40941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indent="0">
              <a:lnSpc>
                <a:spcPct val="150000"/>
              </a:lnSpc>
              <a:buFontTx/>
              <a:buNone/>
              <a:defRPr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문제 상황</a:t>
            </a:r>
            <a:endParaRPr lang="en-US" altLang="ko-KR" sz="1800" dirty="0"/>
          </a:p>
        </p:txBody>
      </p:sp>
      <p:pic>
        <p:nvPicPr>
          <p:cNvPr id="6" name="그래픽 5" descr="연구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C5F989-5805-DAFA-14B7-60C9E522CC2C}"/>
              </a:ext>
            </a:extLst>
          </p:cNvPr>
          <p:cNvSpPr/>
          <p:nvPr/>
        </p:nvSpPr>
        <p:spPr>
          <a:xfrm>
            <a:off x="6698376" y="3762227"/>
            <a:ext cx="4646964" cy="1594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062B79-5ADD-F98C-E9D4-6DE0A1489F26}"/>
              </a:ext>
            </a:extLst>
          </p:cNvPr>
          <p:cNvSpPr/>
          <p:nvPr/>
        </p:nvSpPr>
        <p:spPr>
          <a:xfrm>
            <a:off x="6698376" y="2091750"/>
            <a:ext cx="4646964" cy="544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467560-2828-DF4A-BD14-064940C013AC}"/>
              </a:ext>
            </a:extLst>
          </p:cNvPr>
          <p:cNvSpPr/>
          <p:nvPr/>
        </p:nvSpPr>
        <p:spPr>
          <a:xfrm>
            <a:off x="6698376" y="2974514"/>
            <a:ext cx="4646964" cy="544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F1CEE4-8096-B791-ABB6-15AD359C1B3C}"/>
              </a:ext>
            </a:extLst>
          </p:cNvPr>
          <p:cNvSpPr/>
          <p:nvPr/>
        </p:nvSpPr>
        <p:spPr>
          <a:xfrm>
            <a:off x="6698376" y="5704058"/>
            <a:ext cx="4646964" cy="5443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106E6D3-B7CF-DDB5-43BD-E1ECA422CCB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021858" y="2636067"/>
            <a:ext cx="0" cy="338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94DDA5-DA48-3A71-2EB5-C3AFFF6510DB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021858" y="3518831"/>
            <a:ext cx="1" cy="253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3CE0A31-38BA-2632-C8CF-141D4C291B08}"/>
              </a:ext>
            </a:extLst>
          </p:cNvPr>
          <p:cNvCxnSpPr>
            <a:cxnSpLocks/>
          </p:cNvCxnSpPr>
          <p:nvPr/>
        </p:nvCxnSpPr>
        <p:spPr>
          <a:xfrm>
            <a:off x="9021859" y="5356847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872121-FAD1-F7C4-3575-EFA52DA3C95C}"/>
              </a:ext>
            </a:extLst>
          </p:cNvPr>
          <p:cNvSpPr txBox="1"/>
          <p:nvPr/>
        </p:nvSpPr>
        <p:spPr>
          <a:xfrm>
            <a:off x="7318088" y="2200610"/>
            <a:ext cx="340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비용 절감 및 경지 부족 문제 해결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A928E1-1F37-00D4-D5F0-32008A72BEB0}"/>
              </a:ext>
            </a:extLst>
          </p:cNvPr>
          <p:cNvSpPr txBox="1"/>
          <p:nvPr/>
        </p:nvSpPr>
        <p:spPr>
          <a:xfrm>
            <a:off x="7858162" y="3086132"/>
            <a:ext cx="239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국내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스마트팜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생산량 향상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75503E4-9A9D-00E2-55D7-241A340CAB44}"/>
              </a:ext>
            </a:extLst>
          </p:cNvPr>
          <p:cNvSpPr/>
          <p:nvPr/>
        </p:nvSpPr>
        <p:spPr>
          <a:xfrm>
            <a:off x="7107190" y="3950478"/>
            <a:ext cx="3829333" cy="5287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73CA857-6802-AD90-B643-43D8F60E50E7}"/>
              </a:ext>
            </a:extLst>
          </p:cNvPr>
          <p:cNvSpPr/>
          <p:nvPr/>
        </p:nvSpPr>
        <p:spPr>
          <a:xfrm>
            <a:off x="7107190" y="4664965"/>
            <a:ext cx="3829333" cy="5287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항만 주변 물류 센터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창고 활용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29C85D-0C5F-EDEB-ABF9-6105F83ABF3F}"/>
              </a:ext>
            </a:extLst>
          </p:cNvPr>
          <p:cNvSpPr txBox="1"/>
          <p:nvPr/>
        </p:nvSpPr>
        <p:spPr>
          <a:xfrm>
            <a:off x="7425883" y="4050766"/>
            <a:ext cx="319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항만이라는 지리적 특성 상 무역 용이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6A5DA-BBA1-C77F-1A63-36486D6ED1F0}"/>
              </a:ext>
            </a:extLst>
          </p:cNvPr>
          <p:cNvSpPr txBox="1"/>
          <p:nvPr/>
        </p:nvSpPr>
        <p:spPr>
          <a:xfrm>
            <a:off x="7602309" y="5821226"/>
            <a:ext cx="2839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농산품 수출을 통한 이윤 창출</a:t>
            </a:r>
          </a:p>
        </p:txBody>
      </p:sp>
      <p:pic>
        <p:nvPicPr>
          <p:cNvPr id="12" name="그래픽 11" descr="태양열 전지판 윤곽선">
            <a:extLst>
              <a:ext uri="{FF2B5EF4-FFF2-40B4-BE49-F238E27FC236}">
                <a16:creationId xmlns:a16="http://schemas.microsoft.com/office/drawing/2014/main" id="{92756FE4-E008-A684-0D7E-8902A887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-85308"/>
            <a:ext cx="2721375" cy="2721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E9E82B-E906-7276-F597-9D7E048E4D74}"/>
              </a:ext>
            </a:extLst>
          </p:cNvPr>
          <p:cNvSpPr txBox="1"/>
          <p:nvPr/>
        </p:nvSpPr>
        <p:spPr>
          <a:xfrm>
            <a:off x="721086" y="493056"/>
            <a:ext cx="938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향후 발전 가능성 </a:t>
            </a:r>
            <a:r>
              <a:rPr lang="en-US" altLang="ko-KR" sz="1800" b="1" dirty="0">
                <a:solidFill>
                  <a:srgbClr val="6CC932"/>
                </a:solidFill>
              </a:rPr>
              <a:t> </a:t>
            </a:r>
            <a:r>
              <a:rPr lang="ko-KR" altLang="en-US" sz="1800" dirty="0">
                <a:solidFill>
                  <a:srgbClr val="6CC932"/>
                </a:solidFill>
              </a:rPr>
              <a:t>해양 쓰레기 재활용 가능 </a:t>
            </a:r>
            <a:r>
              <a:rPr lang="en-US" altLang="ko-KR" sz="1800" dirty="0">
                <a:solidFill>
                  <a:srgbClr val="6CC932"/>
                </a:solidFill>
              </a:rPr>
              <a:t>&amp; </a:t>
            </a:r>
            <a:r>
              <a:rPr lang="ko-KR" altLang="en-US" sz="1800" dirty="0">
                <a:solidFill>
                  <a:srgbClr val="6CC932"/>
                </a:solidFill>
              </a:rPr>
              <a:t>농산품 수출량 증가 </a:t>
            </a:r>
            <a:endParaRPr lang="ko-KR" altLang="en-US" sz="3600" dirty="0">
              <a:solidFill>
                <a:srgbClr val="6CC93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01810A-5ED5-BEE6-06C3-8172C52CB51B}"/>
              </a:ext>
            </a:extLst>
          </p:cNvPr>
          <p:cNvSpPr/>
          <p:nvPr/>
        </p:nvSpPr>
        <p:spPr>
          <a:xfrm>
            <a:off x="1017605" y="3773033"/>
            <a:ext cx="4646964" cy="905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A6D6B7-E662-8A64-AB19-E56EB77048FC}"/>
              </a:ext>
            </a:extLst>
          </p:cNvPr>
          <p:cNvSpPr/>
          <p:nvPr/>
        </p:nvSpPr>
        <p:spPr>
          <a:xfrm>
            <a:off x="1017605" y="2091750"/>
            <a:ext cx="4646964" cy="1455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해양쓰레기로 인한 환경 오염 문제</a:t>
            </a:r>
            <a:endParaRPr lang="en-US" altLang="ko-KR" sz="1400" b="1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&amp;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부담스러운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스마트팜</a:t>
            </a:r>
            <a:r>
              <a:rPr lang="ko-KR" altLang="en-US" sz="1400" b="1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 건설 비용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DAF7D9-045A-A383-86C9-158A9691FE71}"/>
              </a:ext>
            </a:extLst>
          </p:cNvPr>
          <p:cNvSpPr/>
          <p:nvPr/>
        </p:nvSpPr>
        <p:spPr>
          <a:xfrm>
            <a:off x="1017605" y="4894602"/>
            <a:ext cx="4646964" cy="1382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786127E-9CE7-9ECF-0B2B-0B081AF02069}"/>
              </a:ext>
            </a:extLst>
          </p:cNvPr>
          <p:cNvCxnSpPr>
            <a:cxnSpLocks/>
          </p:cNvCxnSpPr>
          <p:nvPr/>
        </p:nvCxnSpPr>
        <p:spPr>
          <a:xfrm flipH="1">
            <a:off x="3341088" y="3542337"/>
            <a:ext cx="1" cy="258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4119F9-7577-A2F7-1DDF-04DFBAF7CE1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341084" y="4678345"/>
            <a:ext cx="3" cy="246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6FCFB7-7321-3E62-817D-CE9675999716}"/>
              </a:ext>
            </a:extLst>
          </p:cNvPr>
          <p:cNvSpPr/>
          <p:nvPr/>
        </p:nvSpPr>
        <p:spPr>
          <a:xfrm>
            <a:off x="1426419" y="3968468"/>
            <a:ext cx="3829333" cy="539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해양쓰레기를 건축 재료로 재활용하여</a:t>
            </a:r>
            <a:endParaRPr lang="en-US" altLang="ko-KR" sz="1400" b="1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스마트팜</a:t>
            </a:r>
            <a:r>
              <a:rPr lang="ko-KR" altLang="en-US" sz="1400" b="1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 건설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861291A-9316-A104-E60D-ABCD8B785365}"/>
              </a:ext>
            </a:extLst>
          </p:cNvPr>
          <p:cNvSpPr/>
          <p:nvPr/>
        </p:nvSpPr>
        <p:spPr>
          <a:xfrm>
            <a:off x="1426417" y="5005546"/>
            <a:ext cx="3829333" cy="539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해양쓰레기에 대한 지역사회의 인식 유도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57E3B1-3728-A299-3667-874228E7A451}"/>
              </a:ext>
            </a:extLst>
          </p:cNvPr>
          <p:cNvSpPr/>
          <p:nvPr/>
        </p:nvSpPr>
        <p:spPr>
          <a:xfrm>
            <a:off x="1426417" y="5625962"/>
            <a:ext cx="3829333" cy="5392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스마트팜</a:t>
            </a:r>
            <a:r>
              <a:rPr lang="ko-KR" altLang="en-US" sz="1400" b="1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 건축 비용 절감</a:t>
            </a:r>
          </a:p>
        </p:txBody>
      </p:sp>
    </p:spTree>
    <p:extLst>
      <p:ext uri="{BB962C8B-B14F-4D97-AF65-F5344CB8AC3E}">
        <p14:creationId xmlns:p14="http://schemas.microsoft.com/office/powerpoint/2010/main" val="1963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연구 단색으로 채워진">
            <a:extLst>
              <a:ext uri="{FF2B5EF4-FFF2-40B4-BE49-F238E27FC236}">
                <a16:creationId xmlns:a16="http://schemas.microsoft.com/office/drawing/2014/main" id="{EF5DEE62-CE68-6EE9-366F-4085EB18C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5256"/>
            <a:ext cx="2449286" cy="2449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7E363F-07C8-BE96-1544-7D67E350795C}"/>
              </a:ext>
            </a:extLst>
          </p:cNvPr>
          <p:cNvSpPr txBox="1"/>
          <p:nvPr/>
        </p:nvSpPr>
        <p:spPr>
          <a:xfrm>
            <a:off x="721086" y="49305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연구 배경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D85EC2A-958D-8B6F-C604-C9F500C1B360}"/>
              </a:ext>
            </a:extLst>
          </p:cNvPr>
          <p:cNvSpPr/>
          <p:nvPr/>
        </p:nvSpPr>
        <p:spPr>
          <a:xfrm>
            <a:off x="361950" y="1988411"/>
            <a:ext cx="5528086" cy="22373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스마트팜과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타 분야의 연계는 현대 농업과 이외에도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범용적인 </a:t>
            </a:r>
            <a:br>
              <a:rPr lang="en-US" altLang="ko-KR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분야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혁신적인 발전을 도모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스마트팜의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여러 </a:t>
            </a: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장점들에도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불구하고 비용적인 측면에서 접근성이 낮아 다소 비활성화 상태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8894ED4-2EE5-5635-1C03-DC7259606BCD}"/>
              </a:ext>
            </a:extLst>
          </p:cNvPr>
          <p:cNvSpPr/>
          <p:nvPr/>
        </p:nvSpPr>
        <p:spPr>
          <a:xfrm>
            <a:off x="6096000" y="1997634"/>
            <a:ext cx="5680533" cy="22285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항만 지역은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유휴 공간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많으며 단일 목적으로 사용됨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항만이라는 입지의 특성 상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교통과 인프라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좋아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탄소 중립 선언에도 항상 언급되듯 농업 및 유통 과정에서 발생하는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탄소 배출량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감축하기에 용이하다고 판단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598894-07BC-1D8D-ABCE-D81B9A45321A}"/>
              </a:ext>
            </a:extLst>
          </p:cNvPr>
          <p:cNvSpPr/>
          <p:nvPr/>
        </p:nvSpPr>
        <p:spPr>
          <a:xfrm>
            <a:off x="361949" y="4552086"/>
            <a:ext cx="11414583" cy="17906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항만에 </a:t>
            </a: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스마트팜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입지를 선정해 해수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담수화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필요한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펌프의 길이를</a:t>
            </a:r>
            <a:r>
              <a:rPr lang="en-US" altLang="ko-KR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물리적으로 단축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시키고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항만의 넓은 부지를 활용해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태양광 패널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설치함으로써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전력 소비량과 유지 비용 절감</a:t>
            </a:r>
            <a:endParaRPr lang="en-US" altLang="ko-KR" sz="14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유동 인구가 적은 곳을 입지로 선정하고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농산물 축제나 </a:t>
            </a: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스마트팜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체험과 같은 지역 행사 주최 가능 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접근성 증가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경제 활성화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r">
              <a:lnSpc>
                <a:spcPct val="20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항만 수상 농장 형식 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블루팜</a:t>
            </a:r>
            <a:r>
              <a:rPr lang="en-US" altLang="ko-KR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아이디어 제안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360A6B9-9E7B-FCF0-392C-7B1CE8325E07}"/>
              </a:ext>
            </a:extLst>
          </p:cNvPr>
          <p:cNvSpPr/>
          <p:nvPr/>
        </p:nvSpPr>
        <p:spPr>
          <a:xfrm>
            <a:off x="622872" y="1777582"/>
            <a:ext cx="1674013" cy="480955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EE8753-6367-C6E7-9F0C-24289BA6DD11}"/>
              </a:ext>
            </a:extLst>
          </p:cNvPr>
          <p:cNvSpPr/>
          <p:nvPr/>
        </p:nvSpPr>
        <p:spPr>
          <a:xfrm>
            <a:off x="622871" y="4412022"/>
            <a:ext cx="1674013" cy="480955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전략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15E1449-6F21-C529-87C2-6F2F4198254A}"/>
              </a:ext>
            </a:extLst>
          </p:cNvPr>
          <p:cNvSpPr/>
          <p:nvPr/>
        </p:nvSpPr>
        <p:spPr>
          <a:xfrm>
            <a:off x="6409384" y="1777582"/>
            <a:ext cx="1674013" cy="480955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28552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F7CECE-D315-F257-D404-0BAB75EF5430}"/>
              </a:ext>
            </a:extLst>
          </p:cNvPr>
          <p:cNvSpPr/>
          <p:nvPr/>
        </p:nvSpPr>
        <p:spPr>
          <a:xfrm>
            <a:off x="620712" y="2202842"/>
            <a:ext cx="10950576" cy="2023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numCol="2" spcCol="360000" rtlCol="0" anchor="ctr"/>
          <a:lstStyle/>
          <a:p>
            <a:pPr>
              <a:lnSpc>
                <a:spcPct val="200000"/>
              </a:lnSpc>
            </a:pPr>
            <a:r>
              <a:rPr lang="ko-KR" altLang="en-US" sz="1400" b="1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블루팜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"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푸른 바다</a:t>
            </a:r>
            <a:r>
              <a:rPr lang="en-US" altLang="ko-KR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농장</a:t>
            </a:r>
            <a:r>
              <a:rPr lang="en-US" altLang="ko-KR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결합을 의미</a:t>
            </a:r>
            <a:endParaRPr lang="ko-KR" altLang="en-US" sz="14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혁신적이고 지속 가능한 </a:t>
            </a:r>
            <a:r>
              <a:rPr lang="ko-KR" altLang="en-US" sz="12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스마트팜</a:t>
            </a: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솔루션으로</a:t>
            </a:r>
            <a:r>
              <a:rPr lang="en-US" altLang="ko-KR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항만 지역에 설치되어 해양 자원을 효과적으로 활용하는 미래형 농업 시스템</a:t>
            </a:r>
            <a:endParaRPr lang="en-US" altLang="ko-KR" sz="12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블루팜의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지향점</a:t>
            </a:r>
            <a:endParaRPr lang="en-US" altLang="ko-KR" sz="14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바다와 접한 항만의 이점을 극대화해 식량 생산의 새로운 패러다임을 제시</a:t>
            </a:r>
            <a:r>
              <a:rPr lang="en-US" altLang="ko-KR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바다의 풍부한 자원을 이용하여 지속 가능한 방식으로 신선한 농산물을 생산</a:t>
            </a:r>
            <a:endParaRPr lang="en-US" altLang="ko-KR" sz="12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경제 활성화와 동시에 식량 자급률 상승 도모</a:t>
            </a:r>
            <a:endParaRPr lang="en-US" altLang="ko-KR" sz="12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710ED8-6D82-8DE7-A714-E6A6073A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59" y="4557744"/>
            <a:ext cx="3357363" cy="208248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8FF570-66D4-BF52-E7B9-490E78EC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37" y="4559667"/>
            <a:ext cx="3357363" cy="208056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래픽 5" descr="배지 팔로우 단색으로 채워진">
            <a:extLst>
              <a:ext uri="{FF2B5EF4-FFF2-40B4-BE49-F238E27FC236}">
                <a16:creationId xmlns:a16="http://schemas.microsoft.com/office/drawing/2014/main" id="{14A6B18A-4999-3607-840A-EA095FC03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3413" y="5154353"/>
            <a:ext cx="905173" cy="905173"/>
          </a:xfrm>
          <a:prstGeom prst="rect">
            <a:avLst/>
          </a:prstGeom>
        </p:spPr>
      </p:pic>
      <p:pic>
        <p:nvPicPr>
          <p:cNvPr id="8" name="그래픽 7" descr="교사 단색으로 채워진">
            <a:extLst>
              <a:ext uri="{FF2B5EF4-FFF2-40B4-BE49-F238E27FC236}">
                <a16:creationId xmlns:a16="http://schemas.microsoft.com/office/drawing/2014/main" id="{6402FC64-CD2D-6838-4398-A352A20411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1" y="-371058"/>
            <a:ext cx="2721375" cy="272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728B6A-6E51-2A85-75E8-91A7F909D2D2}"/>
              </a:ext>
            </a:extLst>
          </p:cNvPr>
          <p:cNvSpPr txBox="1"/>
          <p:nvPr/>
        </p:nvSpPr>
        <p:spPr>
          <a:xfrm>
            <a:off x="721086" y="493056"/>
            <a:ext cx="3965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 err="1">
                <a:solidFill>
                  <a:srgbClr val="6CC932"/>
                </a:solidFill>
              </a:rPr>
              <a:t>블루팜</a:t>
            </a:r>
            <a:r>
              <a:rPr lang="en-US" altLang="ko-KR" sz="3600" b="1" dirty="0">
                <a:solidFill>
                  <a:srgbClr val="6CC932"/>
                </a:solidFill>
              </a:rPr>
              <a:t> </a:t>
            </a:r>
            <a:r>
              <a:rPr lang="en-US" altLang="ko-KR" sz="1800" dirty="0">
                <a:solidFill>
                  <a:srgbClr val="6CC932"/>
                </a:solidFill>
              </a:rPr>
              <a:t>Blue Farm</a:t>
            </a:r>
            <a:endParaRPr lang="ko-KR" altLang="en-US" sz="3600" dirty="0">
              <a:solidFill>
                <a:srgbClr val="6CC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교사 단색으로 채워진">
            <a:extLst>
              <a:ext uri="{FF2B5EF4-FFF2-40B4-BE49-F238E27FC236}">
                <a16:creationId xmlns:a16="http://schemas.microsoft.com/office/drawing/2014/main" id="{D5395651-F67D-18FE-B7A9-E52C45E5A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2814" y="-485358"/>
            <a:ext cx="2721375" cy="2721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728B6A-6E51-2A85-75E8-91A7F909D2D2}"/>
              </a:ext>
            </a:extLst>
          </p:cNvPr>
          <p:cNvSpPr txBox="1"/>
          <p:nvPr/>
        </p:nvSpPr>
        <p:spPr>
          <a:xfrm>
            <a:off x="721086" y="493056"/>
            <a:ext cx="938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 err="1">
                <a:solidFill>
                  <a:srgbClr val="6CC932"/>
                </a:solidFill>
              </a:rPr>
              <a:t>블루팜</a:t>
            </a:r>
            <a:r>
              <a:rPr lang="en-US" altLang="ko-KR" sz="3600" b="1" dirty="0">
                <a:solidFill>
                  <a:srgbClr val="6CC932"/>
                </a:solidFill>
              </a:rPr>
              <a:t> </a:t>
            </a:r>
            <a:r>
              <a:rPr lang="ko-KR" altLang="en-US" sz="1800" dirty="0">
                <a:solidFill>
                  <a:srgbClr val="6CC932"/>
                </a:solidFill>
              </a:rPr>
              <a:t>주요특징</a:t>
            </a:r>
            <a:endParaRPr lang="ko-KR" altLang="en-US" sz="3600" dirty="0">
              <a:solidFill>
                <a:srgbClr val="6CC93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37987D-05D4-FC6A-BEFA-F8C6133AB24B}"/>
              </a:ext>
            </a:extLst>
          </p:cNvPr>
          <p:cNvSpPr/>
          <p:nvPr/>
        </p:nvSpPr>
        <p:spPr>
          <a:xfrm>
            <a:off x="146050" y="1504950"/>
            <a:ext cx="11899900" cy="50101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396431-83EE-78D2-9B4B-E46367D0CC1E}"/>
              </a:ext>
            </a:extLst>
          </p:cNvPr>
          <p:cNvSpPr/>
          <p:nvPr/>
        </p:nvSpPr>
        <p:spPr>
          <a:xfrm>
            <a:off x="8558894" y="1842592"/>
            <a:ext cx="3308350" cy="2894167"/>
          </a:xfrm>
          <a:prstGeom prst="roundRect">
            <a:avLst/>
          </a:prstGeom>
          <a:solidFill>
            <a:srgbClr val="C4E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효율적인 물류 시스템</a:t>
            </a:r>
            <a:endParaRPr lang="en-US" altLang="ko-KR" sz="1400" b="1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항만에 위치한 </a:t>
            </a:r>
            <a:r>
              <a:rPr lang="ko-KR" altLang="en-US" sz="1400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블루팜은</a:t>
            </a:r>
            <a:r>
              <a:rPr lang="ko-KR" altLang="en-US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 주요 유통업체와의 거리를 최소화하여 물류 비용을 절감하고</a:t>
            </a:r>
            <a:r>
              <a:rPr lang="en-US" altLang="ko-KR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신선한 농산물을 빠르게 시장에 공급할 수 있다</a:t>
            </a:r>
            <a:r>
              <a:rPr lang="en-US" altLang="ko-KR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이는 지역 경제 활성화와 소비자에게 고품질의 신선한 농산물을 제공하도록 돕는다</a:t>
            </a:r>
            <a:r>
              <a:rPr lang="en-US" altLang="ko-KR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1400C8D-5C4F-457F-0F61-18E1C69A879A}"/>
              </a:ext>
            </a:extLst>
          </p:cNvPr>
          <p:cNvSpPr/>
          <p:nvPr/>
        </p:nvSpPr>
        <p:spPr>
          <a:xfrm>
            <a:off x="396877" y="1842592"/>
            <a:ext cx="3308350" cy="2894167"/>
          </a:xfrm>
          <a:prstGeom prst="roundRect">
            <a:avLst/>
          </a:prstGeom>
          <a:solidFill>
            <a:srgbClr val="C4E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지역 경제 활성화</a:t>
            </a:r>
            <a:endParaRPr lang="en-US" altLang="ko-KR" sz="1400" b="1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블루팜은</a:t>
            </a:r>
            <a:r>
              <a:rPr lang="ko-KR" altLang="en-US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 지역 일자리 창출과 함께 지역 경제에 활력을 불어넣는다</a:t>
            </a:r>
            <a:r>
              <a:rPr lang="en-US" altLang="ko-KR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또한</a:t>
            </a:r>
            <a:r>
              <a:rPr lang="en-US" altLang="ko-KR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현지에서 생산된 농산물을 지역 시장에 공급함으로써 지역 경제의 순환을 촉진한다</a:t>
            </a:r>
            <a:r>
              <a:rPr lang="en-US" altLang="ko-KR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C4AE7D1-E205-2C32-7F6B-9E525AB7EAD8}"/>
              </a:ext>
            </a:extLst>
          </p:cNvPr>
          <p:cNvSpPr/>
          <p:nvPr/>
        </p:nvSpPr>
        <p:spPr>
          <a:xfrm>
            <a:off x="4509637" y="1842592"/>
            <a:ext cx="3308350" cy="2894167"/>
          </a:xfrm>
          <a:prstGeom prst="roundRect">
            <a:avLst/>
          </a:prstGeom>
          <a:solidFill>
            <a:srgbClr val="C4E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식량 자급률 향상</a:t>
            </a:r>
            <a:endParaRPr lang="en-US" altLang="ko-KR" sz="1400" b="1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블루팜에서</a:t>
            </a:r>
            <a:r>
              <a:rPr lang="ko-KR" altLang="en-US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 생산된 농산물은 지역의 식량 자급률을 높이는 데 기여한다</a:t>
            </a:r>
            <a:r>
              <a:rPr lang="en-US" altLang="ko-KR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이는 해외 수입품에 대한 의존도를 줄이고</a:t>
            </a:r>
            <a:r>
              <a:rPr lang="en-US" altLang="ko-KR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식량 안보를 강화한다</a:t>
            </a:r>
            <a:r>
              <a:rPr lang="en-US" altLang="ko-KR" sz="14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48852D4B-87DA-0D1E-6F13-92A2BD9A3250}"/>
              </a:ext>
            </a:extLst>
          </p:cNvPr>
          <p:cNvSpPr/>
          <p:nvPr/>
        </p:nvSpPr>
        <p:spPr>
          <a:xfrm>
            <a:off x="391431" y="4571749"/>
            <a:ext cx="882650" cy="1797050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왼쪽으로 구부러짐 11">
            <a:extLst>
              <a:ext uri="{FF2B5EF4-FFF2-40B4-BE49-F238E27FC236}">
                <a16:creationId xmlns:a16="http://schemas.microsoft.com/office/drawing/2014/main" id="{5FF7F572-8B15-8B4E-4FA1-5F514A8EE214}"/>
              </a:ext>
            </a:extLst>
          </p:cNvPr>
          <p:cNvSpPr/>
          <p:nvPr/>
        </p:nvSpPr>
        <p:spPr>
          <a:xfrm>
            <a:off x="11000467" y="4571749"/>
            <a:ext cx="736600" cy="1797050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A6B2B6-D991-B0F0-AF57-97C54F1B30F5}"/>
              </a:ext>
            </a:extLst>
          </p:cNvPr>
          <p:cNvSpPr/>
          <p:nvPr/>
        </p:nvSpPr>
        <p:spPr>
          <a:xfrm>
            <a:off x="1619702" y="5226786"/>
            <a:ext cx="9380765" cy="8985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F87B1-8B80-FCF4-02B0-4E5697F6B500}"/>
              </a:ext>
            </a:extLst>
          </p:cNvPr>
          <p:cNvSpPr txBox="1"/>
          <p:nvPr/>
        </p:nvSpPr>
        <p:spPr>
          <a:xfrm>
            <a:off x="1703160" y="5304542"/>
            <a:ext cx="9213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블루팜은</a:t>
            </a:r>
            <a:r>
              <a:rPr lang="ko-KR" altLang="en-US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단순한 농장이 아닌</a:t>
            </a:r>
            <a:r>
              <a:rPr lang="en-US" altLang="ko-KR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지속 가능한 미래를 위한 혁신적인 </a:t>
            </a:r>
            <a:r>
              <a:rPr lang="en-US" altLang="ko-KR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platform</a:t>
            </a:r>
            <a:r>
              <a:rPr lang="ko-KR" altLang="en-US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이다</a:t>
            </a:r>
            <a:r>
              <a:rPr lang="en-US" altLang="ko-KR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항만과 바다를 활용하여 농업의 새로운 가능성을 열어가는 </a:t>
            </a:r>
            <a:r>
              <a:rPr lang="en-US" altLang="ko-KR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blue</a:t>
            </a:r>
            <a:r>
              <a:rPr lang="ko-KR" altLang="en-US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farm</a:t>
            </a:r>
            <a:r>
              <a:rPr lang="ko-KR" altLang="en-US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은 우리 모두의 푸른 미래</a:t>
            </a:r>
            <a:r>
              <a:rPr lang="en-US" altLang="ko-KR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blue future</a:t>
            </a:r>
            <a:r>
              <a:rPr lang="ko-KR" altLang="en-US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만들어갈 수 있다</a:t>
            </a:r>
            <a:r>
              <a:rPr lang="en-US" altLang="ko-KR" sz="1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9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CC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1058836" y="2464651"/>
            <a:ext cx="2465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4400" dirty="0"/>
              <a:t>문제 제기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1058836" y="3410690"/>
            <a:ext cx="4094189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indent="0">
              <a:lnSpc>
                <a:spcPct val="150000"/>
              </a:lnSpc>
              <a:buFontTx/>
              <a:buNone/>
              <a:defRPr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경지 면적 감소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농산물 물가 상승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막대한 전력 소비량</a:t>
            </a:r>
            <a:endParaRPr lang="en-US" altLang="ko-KR" sz="1800" dirty="0"/>
          </a:p>
        </p:txBody>
      </p:sp>
      <p:pic>
        <p:nvPicPr>
          <p:cNvPr id="6" name="그래픽 5" descr="식물을 든 펼친 손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0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식물을 든 펼친 손 단색으로 채워진">
            <a:extLst>
              <a:ext uri="{FF2B5EF4-FFF2-40B4-BE49-F238E27FC236}">
                <a16:creationId xmlns:a16="http://schemas.microsoft.com/office/drawing/2014/main" id="{ECA55426-6312-0C9B-3FD7-96A1DDBB5C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48793" y="-1707341"/>
            <a:ext cx="5010265" cy="501026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6DD422-72BF-8E4B-124C-14AC2F5C9D13}"/>
              </a:ext>
            </a:extLst>
          </p:cNvPr>
          <p:cNvSpPr/>
          <p:nvPr/>
        </p:nvSpPr>
        <p:spPr>
          <a:xfrm>
            <a:off x="522389" y="2193985"/>
            <a:ext cx="11147222" cy="4170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80000" rIns="360000" bIns="180000"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산업화</a:t>
            </a:r>
            <a:r>
              <a:rPr lang="en-US" altLang="ko-KR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도시화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인한 경지 면적이 감소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농산물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총생산량이 감소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결과 초래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식량 자급률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낮추고 국내 농업 생태계 위협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농촌 인구의 감소로 이어져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경제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부정적 영향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E363F-07C8-BE96-1544-7D67E350795C}"/>
              </a:ext>
            </a:extLst>
          </p:cNvPr>
          <p:cNvSpPr txBox="1"/>
          <p:nvPr/>
        </p:nvSpPr>
        <p:spPr>
          <a:xfrm>
            <a:off x="721086" y="49305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b="1" dirty="0">
                <a:solidFill>
                  <a:srgbClr val="6CC932"/>
                </a:solidFill>
              </a:rPr>
              <a:t>문제 제기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D25AFB-CCE1-F4D8-DFB3-13A6C2CDD146}"/>
              </a:ext>
            </a:extLst>
          </p:cNvPr>
          <p:cNvSpPr/>
          <p:nvPr/>
        </p:nvSpPr>
        <p:spPr>
          <a:xfrm>
            <a:off x="4788021" y="1867872"/>
            <a:ext cx="2615958" cy="652227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경지 면적 감소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5DAC691-128C-76A0-46AC-14B1EDE2C98F}"/>
              </a:ext>
            </a:extLst>
          </p:cNvPr>
          <p:cNvGrpSpPr/>
          <p:nvPr/>
        </p:nvGrpSpPr>
        <p:grpSpPr>
          <a:xfrm>
            <a:off x="6197600" y="2824481"/>
            <a:ext cx="4760321" cy="3131819"/>
            <a:chOff x="6159500" y="2748281"/>
            <a:chExt cx="4760321" cy="3131819"/>
          </a:xfrm>
        </p:grpSpPr>
        <p:graphicFrame>
          <p:nvGraphicFramePr>
            <p:cNvPr id="20" name="차트 19">
              <a:extLst>
                <a:ext uri="{FF2B5EF4-FFF2-40B4-BE49-F238E27FC236}">
                  <a16:creationId xmlns:a16="http://schemas.microsoft.com/office/drawing/2014/main" id="{2AF6FD55-C660-661E-4394-39F51A52E85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69073889"/>
                </p:ext>
              </p:extLst>
            </p:nvPr>
          </p:nvGraphicFramePr>
          <p:xfrm>
            <a:off x="6222092" y="2748281"/>
            <a:ext cx="4697729" cy="31318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2574E8-21A5-8BE3-8496-DC402D6CCCAD}"/>
                </a:ext>
              </a:extLst>
            </p:cNvPr>
            <p:cNvSpPr txBox="1"/>
            <p:nvPr/>
          </p:nvSpPr>
          <p:spPr>
            <a:xfrm>
              <a:off x="6159500" y="2748281"/>
              <a:ext cx="19329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단위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면적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(ha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*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1000)]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DE98A31-5A58-F7BA-F053-05E4F9600185}"/>
              </a:ext>
            </a:extLst>
          </p:cNvPr>
          <p:cNvSpPr txBox="1"/>
          <p:nvPr/>
        </p:nvSpPr>
        <p:spPr>
          <a:xfrm>
            <a:off x="7626350" y="5885097"/>
            <a:ext cx="3460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국가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통계포털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(KOSIS),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800" i="0" u="none" strike="noStrike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경지이용면적 및 </a:t>
            </a:r>
            <a:r>
              <a:rPr lang="ko-KR" altLang="en-US" sz="800" i="0" u="none" strike="noStrike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경지이용률</a:t>
            </a:r>
            <a:r>
              <a:rPr lang="en-US" altLang="ko-KR" sz="800" i="0" u="none" strike="noStrike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E6145E-CC9F-B7F6-FBED-EFC2EF9D5716}"/>
              </a:ext>
            </a:extLst>
          </p:cNvPr>
          <p:cNvSpPr txBox="1"/>
          <p:nvPr/>
        </p:nvSpPr>
        <p:spPr>
          <a:xfrm>
            <a:off x="2343995" y="5885097"/>
            <a:ext cx="3460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한국농촌경제연구원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(KREI), 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 농업의 현황과 발전 방향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“, 2023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170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래픽 9" descr="식물을 든 펼친 손 단색으로 채워진">
            <a:extLst>
              <a:ext uri="{FF2B5EF4-FFF2-40B4-BE49-F238E27FC236}">
                <a16:creationId xmlns:a16="http://schemas.microsoft.com/office/drawing/2014/main" id="{59F1B068-E660-1AB6-4ECD-AB496337BF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48793" y="-1707341"/>
            <a:ext cx="5010265" cy="501026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6DD422-72BF-8E4B-124C-14AC2F5C9D13}"/>
              </a:ext>
            </a:extLst>
          </p:cNvPr>
          <p:cNvSpPr/>
          <p:nvPr/>
        </p:nvSpPr>
        <p:spPr>
          <a:xfrm>
            <a:off x="522389" y="2205643"/>
            <a:ext cx="11147222" cy="41593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360000" bIns="180000" numCol="1" rtlCol="0" anchor="t"/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＂한국전력공사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사장 정승일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한전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이번 달부터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전기요금을 인상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가운데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본격적으로 전력사용량이 많아지는 시기에 닥친 악재에 시설 농가들의 우려가 큰 상황이다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특히 이번에는 인상 폭이 지난 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인상 때보다 커 이미 인건비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14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농자재값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유류비 등 생산비 폭등의 파고를 겪고 있는 </a:t>
            </a:r>
            <a:r>
              <a:rPr lang="ko-KR" altLang="en-US" sz="1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농민들의 부담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가중될 것으로 전망되고 있다</a:t>
            </a:r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  <a:endParaRPr lang="en-US" altLang="ko-KR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E363F-07C8-BE96-1544-7D67E350795C}"/>
              </a:ext>
            </a:extLst>
          </p:cNvPr>
          <p:cNvSpPr txBox="1"/>
          <p:nvPr/>
        </p:nvSpPr>
        <p:spPr>
          <a:xfrm>
            <a:off x="721086" y="493056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z="3600" dirty="0">
                <a:solidFill>
                  <a:srgbClr val="6CC932"/>
                </a:solidFill>
              </a:rPr>
              <a:t>문제 제기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D25AFB-CCE1-F4D8-DFB3-13A6C2CDD146}"/>
              </a:ext>
            </a:extLst>
          </p:cNvPr>
          <p:cNvSpPr/>
          <p:nvPr/>
        </p:nvSpPr>
        <p:spPr>
          <a:xfrm>
            <a:off x="4788021" y="1867872"/>
            <a:ext cx="2615958" cy="652227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막대한 운영 비용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0ADA9-79BA-A503-6287-4C1FA6B25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78" y="4219695"/>
            <a:ext cx="6256424" cy="16472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0E6145E-CC9F-B7F6-FBED-EFC2EF9D5716}"/>
              </a:ext>
            </a:extLst>
          </p:cNvPr>
          <p:cNvSpPr txBox="1"/>
          <p:nvPr/>
        </p:nvSpPr>
        <p:spPr>
          <a:xfrm>
            <a:off x="7692172" y="3918074"/>
            <a:ext cx="3460750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한국농정신문</a:t>
            </a:r>
            <a:r>
              <a:rPr lang="en-US" altLang="ko-KR" sz="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</a:t>
            </a:r>
            <a:r>
              <a:rPr lang="ko-KR" altLang="en-US" sz="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가파른 상승세 농사용 전기요금 또 올라</a:t>
            </a:r>
            <a:r>
              <a:rPr lang="en-US" altLang="ko-KR" sz="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",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56560-25FC-A1F8-B6BF-38A11C1A8D81}"/>
              </a:ext>
            </a:extLst>
          </p:cNvPr>
          <p:cNvSpPr txBox="1"/>
          <p:nvPr/>
        </p:nvSpPr>
        <p:spPr>
          <a:xfrm>
            <a:off x="7692172" y="5565275"/>
            <a:ext cx="3460750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한국농정신문</a:t>
            </a:r>
            <a:r>
              <a:rPr lang="en-US" altLang="ko-KR" sz="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농사용 전기</a:t>
            </a:r>
            <a:r>
              <a:rPr lang="en-US" altLang="ko-KR" sz="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</a:t>
            </a:r>
            <a:r>
              <a:rPr lang="ko-KR" altLang="en-US" sz="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분기에도 ‘어김없이’ 인상</a:t>
            </a:r>
            <a:r>
              <a:rPr lang="en-US" altLang="ko-KR" sz="8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331803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G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309E09"/>
    </a:accent1>
    <a:accent2>
      <a:srgbClr val="6CC932"/>
    </a:accent2>
    <a:accent3>
      <a:srgbClr val="00F156"/>
    </a:accent3>
    <a:accent4>
      <a:srgbClr val="E0E0E0"/>
    </a:accent4>
    <a:accent5>
      <a:srgbClr val="00ADAC"/>
    </a:accent5>
    <a:accent6>
      <a:srgbClr val="35627B"/>
    </a:accent6>
    <a:hlink>
      <a:srgbClr val="3F3F3F"/>
    </a:hlink>
    <a:folHlink>
      <a:srgbClr val="3F3F3F"/>
    </a:folHlink>
  </a:clrScheme>
</a:themeOverride>
</file>

<file path=ppt/theme/themeOverride2.xml><?xml version="1.0" encoding="utf-8"?>
<a:themeOverride xmlns:a="http://schemas.openxmlformats.org/drawingml/2006/main">
  <a:clrScheme name="ESG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309E09"/>
    </a:accent1>
    <a:accent2>
      <a:srgbClr val="6CC932"/>
    </a:accent2>
    <a:accent3>
      <a:srgbClr val="00F156"/>
    </a:accent3>
    <a:accent4>
      <a:srgbClr val="E0E0E0"/>
    </a:accent4>
    <a:accent5>
      <a:srgbClr val="00ADAC"/>
    </a:accent5>
    <a:accent6>
      <a:srgbClr val="35627B"/>
    </a:accent6>
    <a:hlink>
      <a:srgbClr val="3F3F3F"/>
    </a:hlink>
    <a:folHlink>
      <a:srgbClr val="3F3F3F"/>
    </a:folHlink>
  </a:clrScheme>
</a:themeOverride>
</file>

<file path=ppt/theme/themeOverride3.xml><?xml version="1.0" encoding="utf-8"?>
<a:themeOverride xmlns:a="http://schemas.openxmlformats.org/drawingml/2006/main">
  <a:clrScheme name="ESG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309E09"/>
    </a:accent1>
    <a:accent2>
      <a:srgbClr val="6CC932"/>
    </a:accent2>
    <a:accent3>
      <a:srgbClr val="00F156"/>
    </a:accent3>
    <a:accent4>
      <a:srgbClr val="E0E0E0"/>
    </a:accent4>
    <a:accent5>
      <a:srgbClr val="00ADAC"/>
    </a:accent5>
    <a:accent6>
      <a:srgbClr val="35627B"/>
    </a:accent6>
    <a:hlink>
      <a:srgbClr val="3F3F3F"/>
    </a:hlink>
    <a:folHlink>
      <a:srgbClr val="3F3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5258</TotalTime>
  <Words>2384</Words>
  <Application>Microsoft Office PowerPoint</Application>
  <PresentationFormat>와이드스크린</PresentationFormat>
  <Paragraphs>356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LINE Seed Sans KR Bold</vt:lpstr>
      <vt:lpstr>LINE Seed Sans KR Thin</vt:lpstr>
      <vt:lpstr>나눔고딕</vt:lpstr>
      <vt:lpstr>나눔고딕 ExtraBold</vt:lpstr>
      <vt:lpstr>한컴 말랑말랑 Bold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이윤서</cp:lastModifiedBy>
  <cp:revision>181</cp:revision>
  <dcterms:created xsi:type="dcterms:W3CDTF">2022-10-11T03:30:09Z</dcterms:created>
  <dcterms:modified xsi:type="dcterms:W3CDTF">2024-08-08T03:23:27Z</dcterms:modified>
</cp:coreProperties>
</file>