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315" r:id="rId4"/>
    <p:sldId id="278" r:id="rId5"/>
    <p:sldId id="316" r:id="rId6"/>
    <p:sldId id="318" r:id="rId7"/>
    <p:sldId id="311" r:id="rId8"/>
    <p:sldId id="312" r:id="rId9"/>
    <p:sldId id="317" r:id="rId10"/>
    <p:sldId id="325" r:id="rId11"/>
    <p:sldId id="326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54A6"/>
    <a:srgbClr val="376092"/>
    <a:srgbClr val="4F81BD"/>
    <a:srgbClr val="3A648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/>
    <p:restoredTop sz="94931" autoAdjust="0"/>
  </p:normalViewPr>
  <p:slideViewPr>
    <p:cSldViewPr>
      <p:cViewPr varScale="1">
        <p:scale>
          <a:sx n="146" d="100"/>
          <a:sy n="146" d="100"/>
        </p:scale>
        <p:origin x="996" y="108"/>
      </p:cViewPr>
      <p:guideLst>
        <p:guide orient="horz" pos="16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1FF9A-01BF-446E-8640-9AC197E192D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A2533-0292-46F9-A3BC-64679388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A2533-0292-46F9-A3BC-64679388C9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0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A2533-0292-46F9-A3BC-64679388C9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1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303498"/>
            <a:ext cx="5997352" cy="324036"/>
          </a:xfrm>
        </p:spPr>
        <p:txBody>
          <a:bodyPr>
            <a:noAutofit/>
          </a:bodyPr>
          <a:lstStyle>
            <a:lvl1pPr algn="l">
              <a:defRPr sz="2200" b="1">
                <a:solidFill>
                  <a:srgbClr val="0054A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229600" cy="383442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DDBA-E1E7-4120-AC90-19AD9A9BADCB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077B-1058-445D-AA71-624F4997B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23528" y="1419622"/>
            <a:ext cx="5472608" cy="86409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玲珑数据库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LingLongDB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Fusion</a:t>
            </a:r>
            <a:r>
              <a:rPr lang="zh-CN" altLang="en-US" dirty="0" smtClean="0"/>
              <a:t>表结构设计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915566"/>
            <a:ext cx="8061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48" y="893152"/>
            <a:ext cx="3601868" cy="1534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0" y="3003798"/>
            <a:ext cx="3765316" cy="18450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48" y="3003798"/>
            <a:ext cx="3672408" cy="18544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7664" y="257175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 </a:t>
            </a:r>
            <a:r>
              <a:rPr lang="en-US" altLang="zh-CN" sz="1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shema</a:t>
            </a: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key/value </a:t>
            </a:r>
            <a:r>
              <a:rPr lang="zh-CN" altLang="en-US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的转换？</a:t>
            </a:r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0" y="893152"/>
            <a:ext cx="3765316" cy="15345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意见与建议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568" y="915566"/>
            <a:ext cx="8061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改进点</a:t>
            </a: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78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2465" y="1060450"/>
            <a:ext cx="8145145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玲珑数据库(linglongdb)</a:t>
            </a:r>
            <a:endParaRPr lang="en-US" altLang="zh-CN" sz="105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高吞吐、低延迟、集群高一致性、可自愈的数据库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引擎。</a:t>
            </a:r>
          </a:p>
          <a:p>
            <a:endParaRPr lang="zh-CN" altLang="en-US" sz="10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性能方面：向 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KV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RocksDB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LevelDB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、Redis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看齐，即：低延迟；</a:t>
            </a:r>
            <a:endParaRPr lang="en-US" altLang="zh-CN" sz="10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0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持久化方面：向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RDBS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看齐，即：支持MySQL 具备的多副本、高可用、ACID 事务。</a:t>
            </a:r>
          </a:p>
          <a:p>
            <a:pPr algn="l">
              <a:buClrTx/>
              <a:buSzTx/>
              <a:buFontTx/>
            </a:pPr>
            <a:endParaRPr lang="zh-CN" altLang="en-US" sz="10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即可凭借数据库引擎定制分布式数据库，也可以作为独立数据库，同时也可作为嵌入式数据库。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特点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57232"/>
            <a:ext cx="8496944" cy="423479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玲珑数据库：使用</a:t>
            </a: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语言开发的一款分布式数据库</a:t>
            </a: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引擎</a:t>
            </a: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特点如下：</a:t>
            </a: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1.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数据库引擎开发除了使用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Java Native Access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，没有任何第三方依赖库，任何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应用服务可以内嵌使用。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2.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数据库引擎的内存管理没有交由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JVM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管理，而是使用底层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指令进行封装后分配和回收。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3.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数据库引擎文件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IO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没有使用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JDK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，而是针对不同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OS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Windos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/Mac/Linux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的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文件操作指令封装。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4.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数据库引擎中事务的实现依赖锁没有使用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JDK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，而是使用底层指令自研了一套锁机制。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5.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数据库引擎的表结构设计参考列式数据库，为一个表中提供多个列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索引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进行存储，为之后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KV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结构映射成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RMDBS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结构做基础。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6.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数据库分布式协议使用自研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Raft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算法，进行数据复制同步，同时可轻松为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服务提供内嵌式选举，分布式系统数据一致性读写保障。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7.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数据库网络通信层使用了自研的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RPC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网络框架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netty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msgpack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protobuf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保障网络的稳定。</a:t>
            </a: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3"/>
          <p:cNvSpPr txBox="1"/>
          <p:nvPr/>
        </p:nvSpPr>
        <p:spPr>
          <a:xfrm>
            <a:off x="5819573" y="1707265"/>
            <a:ext cx="314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使用方式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57646" y="1563638"/>
            <a:ext cx="596695" cy="596693"/>
            <a:chOff x="7414667" y="3750265"/>
            <a:chExt cx="871129" cy="871129"/>
          </a:xfrm>
        </p:grpSpPr>
        <p:sp>
          <p:nvSpPr>
            <p:cNvPr id="21" name="椭圆 20"/>
            <p:cNvSpPr/>
            <p:nvPr/>
          </p:nvSpPr>
          <p:spPr bwMode="white">
            <a:xfrm>
              <a:off x="7414667" y="3750265"/>
              <a:ext cx="871129" cy="871129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0"/>
            <p:cNvSpPr txBox="1"/>
            <p:nvPr/>
          </p:nvSpPr>
          <p:spPr>
            <a:xfrm>
              <a:off x="7492805" y="3959950"/>
              <a:ext cx="792991" cy="494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10291" y="2427734"/>
            <a:ext cx="544050" cy="544048"/>
            <a:chOff x="7414667" y="3750265"/>
            <a:chExt cx="871129" cy="871129"/>
          </a:xfrm>
        </p:grpSpPr>
        <p:sp>
          <p:nvSpPr>
            <p:cNvPr id="19" name="椭圆 18"/>
            <p:cNvSpPr/>
            <p:nvPr/>
          </p:nvSpPr>
          <p:spPr bwMode="white">
            <a:xfrm>
              <a:off x="7414667" y="3750265"/>
              <a:ext cx="871129" cy="871129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7477844" y="3936886"/>
              <a:ext cx="792991" cy="5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-972616" y="2270182"/>
            <a:ext cx="636776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spc="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08240" y="2085249"/>
            <a:ext cx="3939540" cy="0"/>
          </a:xfrm>
          <a:prstGeom prst="line">
            <a:avLst/>
          </a:prstGeom>
          <a:ln w="38100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8240" y="2715766"/>
            <a:ext cx="3939540" cy="0"/>
          </a:xfrm>
          <a:prstGeom prst="line">
            <a:avLst/>
          </a:prstGeom>
          <a:ln w="38100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33"/>
          <p:cNvSpPr txBox="1"/>
          <p:nvPr/>
        </p:nvSpPr>
        <p:spPr>
          <a:xfrm>
            <a:off x="5819896" y="2499742"/>
            <a:ext cx="314459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数据库引擎对比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14489" y="3291830"/>
            <a:ext cx="561326" cy="544048"/>
            <a:chOff x="7372043" y="3885360"/>
            <a:chExt cx="898792" cy="871129"/>
          </a:xfrm>
        </p:grpSpPr>
        <p:sp>
          <p:nvSpPr>
            <p:cNvPr id="17" name="椭圆 16"/>
            <p:cNvSpPr/>
            <p:nvPr/>
          </p:nvSpPr>
          <p:spPr bwMode="white">
            <a:xfrm>
              <a:off x="7372043" y="3885360"/>
              <a:ext cx="871129" cy="871129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20"/>
            <p:cNvSpPr txBox="1"/>
            <p:nvPr/>
          </p:nvSpPr>
          <p:spPr>
            <a:xfrm>
              <a:off x="7477844" y="4072995"/>
              <a:ext cx="792991" cy="5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33"/>
          <p:cNvSpPr txBox="1"/>
          <p:nvPr/>
        </p:nvSpPr>
        <p:spPr>
          <a:xfrm>
            <a:off x="5819896" y="3363838"/>
            <a:ext cx="314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简要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与实现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47527" y="4155926"/>
            <a:ext cx="561326" cy="544048"/>
            <a:chOff x="7372043" y="3885360"/>
            <a:chExt cx="898792" cy="871129"/>
          </a:xfrm>
        </p:grpSpPr>
        <p:sp>
          <p:nvSpPr>
            <p:cNvPr id="26" name="椭圆 25"/>
            <p:cNvSpPr/>
            <p:nvPr/>
          </p:nvSpPr>
          <p:spPr bwMode="white">
            <a:xfrm>
              <a:off x="7372043" y="3885360"/>
              <a:ext cx="871129" cy="871129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7477844" y="4072995"/>
              <a:ext cx="792991" cy="5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33"/>
          <p:cNvSpPr txBox="1"/>
          <p:nvPr/>
        </p:nvSpPr>
        <p:spPr>
          <a:xfrm>
            <a:off x="5819573" y="4227934"/>
            <a:ext cx="314459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现状与未来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57232"/>
            <a:ext cx="3168352" cy="23625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单机模式：</a:t>
            </a: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</a:rPr>
              <a:t>sdk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/rest 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嵌入式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</a:rPr>
              <a:t>rpc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en-US" altLang="zh-CN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集群复制模式：</a:t>
            </a: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rest </a:t>
            </a:r>
            <a:r>
              <a:rPr lang="en-US" altLang="zh-CN" sz="1000" dirty="0" err="1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嵌入式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</a:rPr>
              <a:t>rpc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开发中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)/jdbc(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开发中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zh-CN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18" y="1148512"/>
            <a:ext cx="5073379" cy="33010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9912" y="825347"/>
            <a:ext cx="10823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内嵌模式范例：</a:t>
            </a:r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数据库引擎对比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4801369"/>
              </p:ext>
            </p:extLst>
          </p:nvPr>
        </p:nvGraphicFramePr>
        <p:xfrm>
          <a:off x="539552" y="771551"/>
          <a:ext cx="7920880" cy="3907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22"/>
                <a:gridCol w="2273586"/>
                <a:gridCol w="2347090"/>
                <a:gridCol w="2200082"/>
              </a:tblGrid>
              <a:tr h="506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Linglongdb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leveldb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Rocksdb</a:t>
                      </a:r>
                      <a:r>
                        <a:rPr lang="zh-CN" altLang="en-US" sz="1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（代表</a:t>
                      </a:r>
                      <a:r>
                        <a:rPr lang="en-US" altLang="zh-CN" sz="1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Tidb</a:t>
                      </a:r>
                      <a:r>
                        <a:rPr lang="zh-CN" altLang="en-US" sz="1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、Fusion）</a:t>
                      </a:r>
                    </a:p>
                  </a:txBody>
                  <a:tcPr anchor="ctr"/>
                </a:tc>
              </a:tr>
              <a:tr h="2852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存储结构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LSM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LSM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  <a:endParaRPr lang="zh-CN" altLang="en-US" sz="1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90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顺序读写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1E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同步读写约均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60W/s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endParaRPr lang="en-US" altLang="zh-CN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非同步读写约均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160W+/s</a:t>
                      </a:r>
                      <a:endParaRPr lang="zh-CN" altLang="en-US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CN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1E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同步写约 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45w/s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，读约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22w/s</a:t>
                      </a:r>
                      <a:endParaRPr lang="zh-CN" altLang="en-US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CN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1E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同步写约 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70w/s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，读约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30w/s</a:t>
                      </a:r>
                      <a:endParaRPr lang="zh-CN" altLang="en-US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632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分布式协议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raft</a:t>
                      </a:r>
                      <a:endParaRPr lang="zh-CN" altLang="en-US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支持事务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</a:tr>
              <a:tr h="12398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树读写更为均衡、稳定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Google </a:t>
                      </a:r>
                      <a:r>
                        <a:rPr lang="en-US" altLang="zh-CN" sz="1000" b="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BigTable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的论文中的数据结构 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LSM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LSM</a:t>
                      </a:r>
                      <a:r>
                        <a:rPr lang="en-US" altLang="zh-CN" sz="1000" b="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很多存储产品作为存储结构，如 </a:t>
                      </a:r>
                      <a:r>
                        <a:rPr lang="en-US" altLang="zh-CN" sz="1000" b="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HBase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Cassandra, </a:t>
                      </a:r>
                      <a:r>
                        <a:rPr lang="en-US" altLang="zh-CN" sz="1000" b="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MongoDB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 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Wired Tiger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存储引擎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altLang="zh-CN" sz="1000" b="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LevelDB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, </a:t>
                      </a:r>
                      <a:r>
                        <a:rPr lang="en-US" altLang="zh-CN" sz="1000" b="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RocksDB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等。</a:t>
                      </a:r>
                      <a:endParaRPr lang="en-US" altLang="zh-CN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LSM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的设计目标是提供比传统的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B+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树更好的写性能。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LSM 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将磁盘的随机写转化为顺序写来提高写性能 ，而付出的代价就是牺牲部分读性能、写放大（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B+</a:t>
                      </a:r>
                      <a:r>
                        <a:rPr lang="zh-CN" altLang="en-US" sz="10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树同样有写放大的问题）。</a:t>
                      </a:r>
                      <a:endParaRPr lang="en-US" altLang="zh-CN" sz="10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RocksDB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3558"/>
            <a:ext cx="6407187" cy="4016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简要</a:t>
            </a:r>
            <a:r>
              <a:rPr kumimoji="1" lang="zh-CN" altLang="en-US" dirty="0"/>
              <a:t>设计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671081"/>
            <a:ext cx="9073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1" y="771550"/>
            <a:ext cx="6998673" cy="4299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现状与未来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4680" y="875030"/>
            <a:ext cx="806196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现阶段目标：</a:t>
            </a:r>
          </a:p>
          <a:p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完善将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数据结构映射成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RDBS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jdbc api 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，提供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开发中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数据聚合能力，计算型函数。</a:t>
            </a: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rpc api (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开发中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algn="l">
              <a:buClrTx/>
              <a:buSzTx/>
              <a:buNone/>
            </a:pP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完善数据库治理模块。</a:t>
            </a: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未来目标：</a:t>
            </a:r>
          </a:p>
          <a:p>
            <a:pPr algn="l">
              <a:buClrTx/>
              <a:buSzTx/>
              <a:buNone/>
            </a:pP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逐步打磨成兼具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的混合型数据库。</a:t>
            </a:r>
            <a:endParaRPr lang="en-US" altLang="zh-CN" sz="1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79cd89e-dfec-4a09-a6d0-efb9e224fc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646</Words>
  <Application>Microsoft Office PowerPoint</Application>
  <PresentationFormat>全屏显示(16:9)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Times New Roman</vt:lpstr>
      <vt:lpstr>Office 主题​​</vt:lpstr>
      <vt:lpstr>玲珑数据库(LingLongDB)     </vt:lpstr>
      <vt:lpstr>简介</vt:lpstr>
      <vt:lpstr>特点</vt:lpstr>
      <vt:lpstr>PowerPoint 演示文稿</vt:lpstr>
      <vt:lpstr>使用方式</vt:lpstr>
      <vt:lpstr>数据库引擎对比</vt:lpstr>
      <vt:lpstr>与RocksDB对比</vt:lpstr>
      <vt:lpstr>简要设计与实现</vt:lpstr>
      <vt:lpstr>现状与未来</vt:lpstr>
      <vt:lpstr>Fusion表结构设计</vt:lpstr>
      <vt:lpstr>意见与建议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1H-5-05  安洋</dc:creator>
  <cp:lastModifiedBy>5D-H-12  刘晶(10022766)</cp:lastModifiedBy>
  <cp:revision>829</cp:revision>
  <dcterms:created xsi:type="dcterms:W3CDTF">2014-02-24T00:50:00Z</dcterms:created>
  <dcterms:modified xsi:type="dcterms:W3CDTF">2021-02-19T12:24:41Z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