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6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1575F-6494-497F-9766-6E82B671816D}">
  <a:tblStyle styleId="{D7A1575F-6494-497F-9766-6E82B6718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0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4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28963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BASE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TCAS # 66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หน้าเว็บ </a:t>
            </a:r>
            <a:r>
              <a:rPr lang="en-US" dirty="0">
                <a:latin typeface="CHULALONGKORN" panose="02000506050000020004" pitchFamily="50" charset="-34"/>
                <a:cs typeface="CHULALONGKORN" panose="02000506050000020004" pitchFamily="50" charset="-34"/>
              </a:rPr>
              <a:t>SIZE</a:t>
            </a:r>
            <a:endParaRPr dirty="0">
              <a:latin typeface="CHULALONGKORN" panose="02000506050000020004" pitchFamily="50" charset="-34"/>
              <a:cs typeface="CHULALONGKORN" panose="02000506050000020004" pitchFamily="50" charset="-34"/>
            </a:endParaRPr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D362EC85-1EB4-DB6B-F155-43229E4D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989475"/>
            <a:ext cx="7910945" cy="38868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หน้าเว็บ รับสมัคร</a:t>
            </a:r>
            <a:endParaRPr dirty="0">
              <a:latin typeface="CHULALONGKORN" panose="02000506050000020004" pitchFamily="50" charset="-34"/>
              <a:cs typeface="CHULALONGKORN" panose="02000506050000020004" pitchFamily="50" charset="-34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73F0CB96-2A50-4034-5FE1-6155961D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4" y="989475"/>
            <a:ext cx="7668422" cy="3742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41564" y="28066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ขั้นตอนการสมัครนิสิตใหม่</a:t>
            </a:r>
            <a:endParaRPr sz="2000" dirty="0">
              <a:latin typeface="CHULALONGKORN" panose="02000506050000020004" pitchFamily="50" charset="-34"/>
              <a:cs typeface="CHULALONGKORN" panose="02000506050000020004" pitchFamily="50" charset="-34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81910" y="988675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ไม่มีคำอธิบาย">
            <a:extLst>
              <a:ext uri="{FF2B5EF4-FFF2-40B4-BE49-F238E27FC236}">
                <a16:creationId xmlns:a16="http://schemas.microsoft.com/office/drawing/2014/main" id="{E3D65FEE-2EA6-162E-E639-472881F00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8" r="29065"/>
          <a:stretch/>
        </p:blipFill>
        <p:spPr bwMode="auto">
          <a:xfrm>
            <a:off x="1115532" y="1289749"/>
            <a:ext cx="2244626" cy="2545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DF16CF89-5E29-7F70-5A40-90C3149BB11C}"/>
              </a:ext>
            </a:extLst>
          </p:cNvPr>
          <p:cNvSpPr txBox="1">
            <a:spLocks/>
          </p:cNvSpPr>
          <p:nvPr/>
        </p:nvSpPr>
        <p:spPr>
          <a:xfrm>
            <a:off x="3799766" y="1847394"/>
            <a:ext cx="3779543" cy="121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h-TH" sz="40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ขั้นตอนที่ 1 </a:t>
            </a:r>
          </a:p>
          <a:p>
            <a:r>
              <a:rPr lang="th-TH" sz="20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กรอก หมายเลขรหัส</a:t>
            </a:r>
          </a:p>
          <a:p>
            <a:r>
              <a:rPr lang="th-TH" sz="20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ประชาชนหรือหมายเลข </a:t>
            </a:r>
            <a:r>
              <a:rPr lang="en-US" sz="20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passports </a:t>
            </a:r>
            <a:r>
              <a:rPr lang="th-TH" sz="20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และทำการเลือกรอบสมัครตามที่ต้องการ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ขั้นตอนการสมัครนิสิตใหม่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46A9ABD8-7DD0-429B-FAD1-0D21F79C29CF}"/>
              </a:ext>
            </a:extLst>
          </p:cNvPr>
          <p:cNvSpPr txBox="1">
            <a:spLocks/>
          </p:cNvSpPr>
          <p:nvPr/>
        </p:nvSpPr>
        <p:spPr>
          <a:xfrm>
            <a:off x="4460140" y="3003566"/>
            <a:ext cx="3779543" cy="176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h-TH" sz="40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ขั้นตอนที่ 2 </a:t>
            </a:r>
          </a:p>
          <a:p>
            <a:r>
              <a:rPr lang="th-TH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	หลังจากตรวจสอบเลขบัตรประชาชน หรือ หมาย </a:t>
            </a:r>
            <a:r>
              <a:rPr lang="en-US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passport </a:t>
            </a:r>
            <a:r>
              <a:rPr lang="th-TH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และเลือกรอบสมัครแล้ว จะเข้ามาสู่หน้ากรอกข้อมูลกรอกข้อมูลให้เรียบร้อยและกดบันทึก </a:t>
            </a:r>
          </a:p>
          <a:p>
            <a:r>
              <a:rPr lang="th-TH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	ถ้าพบว่าเคยกรอกข้อมูลไว้หรือสมัครไว้แล้วจะมีข้อมูลที่เคยกรอกไว้หรือสมัครไว้ </a:t>
            </a:r>
          </a:p>
          <a:p>
            <a:endParaRPr lang="th-TH" sz="2400" b="1" dirty="0">
              <a:solidFill>
                <a:srgbClr val="00CFCC"/>
              </a:solidFill>
              <a:latin typeface="CHULALONGKORN" panose="02000506050000020004" pitchFamily="50" charset="-34"/>
              <a:cs typeface="CHULALONGKORN" panose="02000506050000020004" pitchFamily="50" charset="-34"/>
            </a:endParaRPr>
          </a:p>
        </p:txBody>
      </p:sp>
      <p:grpSp>
        <p:nvGrpSpPr>
          <p:cNvPr id="11" name="Google Shape;508;p28">
            <a:extLst>
              <a:ext uri="{FF2B5EF4-FFF2-40B4-BE49-F238E27FC236}">
                <a16:creationId xmlns:a16="http://schemas.microsoft.com/office/drawing/2014/main" id="{CF9C16A4-CD6B-376B-6B76-04AFE48EFE6C}"/>
              </a:ext>
            </a:extLst>
          </p:cNvPr>
          <p:cNvGrpSpPr/>
          <p:nvPr/>
        </p:nvGrpSpPr>
        <p:grpSpPr>
          <a:xfrm>
            <a:off x="618825" y="909913"/>
            <a:ext cx="3166636" cy="4233587"/>
            <a:chOff x="2501950" y="1507050"/>
            <a:chExt cx="2392350" cy="2696525"/>
          </a:xfrm>
        </p:grpSpPr>
        <p:sp>
          <p:nvSpPr>
            <p:cNvPr id="12" name="Google Shape;509;p28">
              <a:extLst>
                <a:ext uri="{FF2B5EF4-FFF2-40B4-BE49-F238E27FC236}">
                  <a16:creationId xmlns:a16="http://schemas.microsoft.com/office/drawing/2014/main" id="{6A42ADE9-3FDE-C8B3-72F9-815EA25F525D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0;p28">
              <a:extLst>
                <a:ext uri="{FF2B5EF4-FFF2-40B4-BE49-F238E27FC236}">
                  <a16:creationId xmlns:a16="http://schemas.microsoft.com/office/drawing/2014/main" id="{15737BA7-F8B1-8702-3DFB-9D3A70A66E98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1;p28">
              <a:extLst>
                <a:ext uri="{FF2B5EF4-FFF2-40B4-BE49-F238E27FC236}">
                  <a16:creationId xmlns:a16="http://schemas.microsoft.com/office/drawing/2014/main" id="{F4033D95-89DC-A772-3248-4EE30B83756E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2;p28">
              <a:extLst>
                <a:ext uri="{FF2B5EF4-FFF2-40B4-BE49-F238E27FC236}">
                  <a16:creationId xmlns:a16="http://schemas.microsoft.com/office/drawing/2014/main" id="{1015A2F9-5686-15A3-F9DF-EF44E89467F1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3;p28">
              <a:extLst>
                <a:ext uri="{FF2B5EF4-FFF2-40B4-BE49-F238E27FC236}">
                  <a16:creationId xmlns:a16="http://schemas.microsoft.com/office/drawing/2014/main" id="{274F99BD-66AE-340B-6BEE-74A0837343DD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;p28">
              <a:extLst>
                <a:ext uri="{FF2B5EF4-FFF2-40B4-BE49-F238E27FC236}">
                  <a16:creationId xmlns:a16="http://schemas.microsoft.com/office/drawing/2014/main" id="{1FCFC627-D54C-0E0F-BCC2-B718AC8F5837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;p28">
              <a:extLst>
                <a:ext uri="{FF2B5EF4-FFF2-40B4-BE49-F238E27FC236}">
                  <a16:creationId xmlns:a16="http://schemas.microsoft.com/office/drawing/2014/main" id="{4C59BF07-B105-6FE9-3AB5-FDA9FEDB1FCB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6;p28">
              <a:extLst>
                <a:ext uri="{FF2B5EF4-FFF2-40B4-BE49-F238E27FC236}">
                  <a16:creationId xmlns:a16="http://schemas.microsoft.com/office/drawing/2014/main" id="{4EBE5383-2BCB-E39A-8553-5D3E82D22D42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7;p28">
              <a:extLst>
                <a:ext uri="{FF2B5EF4-FFF2-40B4-BE49-F238E27FC236}">
                  <a16:creationId xmlns:a16="http://schemas.microsoft.com/office/drawing/2014/main" id="{BBF34D3B-B15A-9308-59CC-F1067C44A8FA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8;p28">
              <a:extLst>
                <a:ext uri="{FF2B5EF4-FFF2-40B4-BE49-F238E27FC236}">
                  <a16:creationId xmlns:a16="http://schemas.microsoft.com/office/drawing/2014/main" id="{AECC74E1-F2C2-3E9F-B7EB-1BA0A411F98F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9;p28">
              <a:extLst>
                <a:ext uri="{FF2B5EF4-FFF2-40B4-BE49-F238E27FC236}">
                  <a16:creationId xmlns:a16="http://schemas.microsoft.com/office/drawing/2014/main" id="{C919AF83-ACF8-F833-6578-C2A5062471DA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0;p28">
              <a:extLst>
                <a:ext uri="{FF2B5EF4-FFF2-40B4-BE49-F238E27FC236}">
                  <a16:creationId xmlns:a16="http://schemas.microsoft.com/office/drawing/2014/main" id="{5874701E-DE77-D1EE-35EC-DFC223137E1C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1;p28">
              <a:extLst>
                <a:ext uri="{FF2B5EF4-FFF2-40B4-BE49-F238E27FC236}">
                  <a16:creationId xmlns:a16="http://schemas.microsoft.com/office/drawing/2014/main" id="{D2CF4F51-D903-800A-DCD7-8F413C3C74C9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2;p28">
              <a:extLst>
                <a:ext uri="{FF2B5EF4-FFF2-40B4-BE49-F238E27FC236}">
                  <a16:creationId xmlns:a16="http://schemas.microsoft.com/office/drawing/2014/main" id="{CBA6E226-150F-D106-DAB9-926334F6BC8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3;p28">
              <a:extLst>
                <a:ext uri="{FF2B5EF4-FFF2-40B4-BE49-F238E27FC236}">
                  <a16:creationId xmlns:a16="http://schemas.microsoft.com/office/drawing/2014/main" id="{E07F4C6F-3C63-CCEB-C430-D3F014384CAE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4;p28">
              <a:extLst>
                <a:ext uri="{FF2B5EF4-FFF2-40B4-BE49-F238E27FC236}">
                  <a16:creationId xmlns:a16="http://schemas.microsoft.com/office/drawing/2014/main" id="{050EE3FA-06F9-422E-174B-1EC84EA4E73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5;p28">
              <a:extLst>
                <a:ext uri="{FF2B5EF4-FFF2-40B4-BE49-F238E27FC236}">
                  <a16:creationId xmlns:a16="http://schemas.microsoft.com/office/drawing/2014/main" id="{8954D913-AA1F-9333-6187-F6827B616A7C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6;p28">
              <a:extLst>
                <a:ext uri="{FF2B5EF4-FFF2-40B4-BE49-F238E27FC236}">
                  <a16:creationId xmlns:a16="http://schemas.microsoft.com/office/drawing/2014/main" id="{62A312F3-793D-36DF-7FA6-5E085A08CF9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7;p28">
              <a:extLst>
                <a:ext uri="{FF2B5EF4-FFF2-40B4-BE49-F238E27FC236}">
                  <a16:creationId xmlns:a16="http://schemas.microsoft.com/office/drawing/2014/main" id="{D5EA4D5C-07AF-8F3A-0E96-5985399F3B19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ไม่มีคำอธิบาย">
            <a:extLst>
              <a:ext uri="{FF2B5EF4-FFF2-40B4-BE49-F238E27FC236}">
                <a16:creationId xmlns:a16="http://schemas.microsoft.com/office/drawing/2014/main" id="{08CD7CE5-733A-45EE-D272-A62010D36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8" r="31667"/>
          <a:stretch/>
        </p:blipFill>
        <p:spPr bwMode="auto">
          <a:xfrm>
            <a:off x="1026642" y="1306499"/>
            <a:ext cx="2635423" cy="34629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ขั้นตอนการสมัครนิสิตใหม่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46A9ABD8-7DD0-429B-FAD1-0D21F79C29CF}"/>
              </a:ext>
            </a:extLst>
          </p:cNvPr>
          <p:cNvSpPr txBox="1">
            <a:spLocks/>
          </p:cNvSpPr>
          <p:nvPr/>
        </p:nvSpPr>
        <p:spPr>
          <a:xfrm>
            <a:off x="4337815" y="2754079"/>
            <a:ext cx="3779543" cy="176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h-TH" sz="40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ขั้นตอนที่ 3 </a:t>
            </a:r>
          </a:p>
          <a:p>
            <a:r>
              <a:rPr lang="th-TH" sz="24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	</a:t>
            </a:r>
            <a:r>
              <a:rPr lang="th-TH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กรอกข้อมูลกรอกข้อมูลให้เรียบร้อยและกดบันทึก </a:t>
            </a:r>
          </a:p>
          <a:p>
            <a:r>
              <a:rPr lang="th-TH" sz="20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	ถ้าพบว่าเคยกรอกข้อมูลไว้หรือสมัครไว้แล้วจะมีข้อมูลที่เคยกรอกไว้หรือสมัครไว้ ก็จะมีข้อมูลขึ้นมาเลย</a:t>
            </a:r>
          </a:p>
          <a:p>
            <a:endParaRPr lang="th-TH" sz="2400" b="1" dirty="0">
              <a:solidFill>
                <a:srgbClr val="00CFCC"/>
              </a:solidFill>
              <a:latin typeface="CHULALONGKORN" panose="02000506050000020004" pitchFamily="50" charset="-34"/>
              <a:cs typeface="CHULALONGKORN" panose="02000506050000020004" pitchFamily="50" charset="-34"/>
            </a:endParaRPr>
          </a:p>
        </p:txBody>
      </p:sp>
      <p:grpSp>
        <p:nvGrpSpPr>
          <p:cNvPr id="11" name="Google Shape;508;p28">
            <a:extLst>
              <a:ext uri="{FF2B5EF4-FFF2-40B4-BE49-F238E27FC236}">
                <a16:creationId xmlns:a16="http://schemas.microsoft.com/office/drawing/2014/main" id="{CF9C16A4-CD6B-376B-6B76-04AFE48EFE6C}"/>
              </a:ext>
            </a:extLst>
          </p:cNvPr>
          <p:cNvGrpSpPr/>
          <p:nvPr/>
        </p:nvGrpSpPr>
        <p:grpSpPr>
          <a:xfrm>
            <a:off x="618825" y="909913"/>
            <a:ext cx="3166636" cy="4233587"/>
            <a:chOff x="2501950" y="1507050"/>
            <a:chExt cx="2392350" cy="2696525"/>
          </a:xfrm>
        </p:grpSpPr>
        <p:sp>
          <p:nvSpPr>
            <p:cNvPr id="12" name="Google Shape;509;p28">
              <a:extLst>
                <a:ext uri="{FF2B5EF4-FFF2-40B4-BE49-F238E27FC236}">
                  <a16:creationId xmlns:a16="http://schemas.microsoft.com/office/drawing/2014/main" id="{6A42ADE9-3FDE-C8B3-72F9-815EA25F525D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0;p28">
              <a:extLst>
                <a:ext uri="{FF2B5EF4-FFF2-40B4-BE49-F238E27FC236}">
                  <a16:creationId xmlns:a16="http://schemas.microsoft.com/office/drawing/2014/main" id="{15737BA7-F8B1-8702-3DFB-9D3A70A66E98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1;p28">
              <a:extLst>
                <a:ext uri="{FF2B5EF4-FFF2-40B4-BE49-F238E27FC236}">
                  <a16:creationId xmlns:a16="http://schemas.microsoft.com/office/drawing/2014/main" id="{F4033D95-89DC-A772-3248-4EE30B83756E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2;p28">
              <a:extLst>
                <a:ext uri="{FF2B5EF4-FFF2-40B4-BE49-F238E27FC236}">
                  <a16:creationId xmlns:a16="http://schemas.microsoft.com/office/drawing/2014/main" id="{1015A2F9-5686-15A3-F9DF-EF44E89467F1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3;p28">
              <a:extLst>
                <a:ext uri="{FF2B5EF4-FFF2-40B4-BE49-F238E27FC236}">
                  <a16:creationId xmlns:a16="http://schemas.microsoft.com/office/drawing/2014/main" id="{274F99BD-66AE-340B-6BEE-74A0837343DD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;p28">
              <a:extLst>
                <a:ext uri="{FF2B5EF4-FFF2-40B4-BE49-F238E27FC236}">
                  <a16:creationId xmlns:a16="http://schemas.microsoft.com/office/drawing/2014/main" id="{1FCFC627-D54C-0E0F-BCC2-B718AC8F5837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;p28">
              <a:extLst>
                <a:ext uri="{FF2B5EF4-FFF2-40B4-BE49-F238E27FC236}">
                  <a16:creationId xmlns:a16="http://schemas.microsoft.com/office/drawing/2014/main" id="{4C59BF07-B105-6FE9-3AB5-FDA9FEDB1FCB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6;p28">
              <a:extLst>
                <a:ext uri="{FF2B5EF4-FFF2-40B4-BE49-F238E27FC236}">
                  <a16:creationId xmlns:a16="http://schemas.microsoft.com/office/drawing/2014/main" id="{4EBE5383-2BCB-E39A-8553-5D3E82D22D42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7;p28">
              <a:extLst>
                <a:ext uri="{FF2B5EF4-FFF2-40B4-BE49-F238E27FC236}">
                  <a16:creationId xmlns:a16="http://schemas.microsoft.com/office/drawing/2014/main" id="{BBF34D3B-B15A-9308-59CC-F1067C44A8FA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8;p28">
              <a:extLst>
                <a:ext uri="{FF2B5EF4-FFF2-40B4-BE49-F238E27FC236}">
                  <a16:creationId xmlns:a16="http://schemas.microsoft.com/office/drawing/2014/main" id="{AECC74E1-F2C2-3E9F-B7EB-1BA0A411F98F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9;p28">
              <a:extLst>
                <a:ext uri="{FF2B5EF4-FFF2-40B4-BE49-F238E27FC236}">
                  <a16:creationId xmlns:a16="http://schemas.microsoft.com/office/drawing/2014/main" id="{C919AF83-ACF8-F833-6578-C2A5062471DA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0;p28">
              <a:extLst>
                <a:ext uri="{FF2B5EF4-FFF2-40B4-BE49-F238E27FC236}">
                  <a16:creationId xmlns:a16="http://schemas.microsoft.com/office/drawing/2014/main" id="{5874701E-DE77-D1EE-35EC-DFC223137E1C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1;p28">
              <a:extLst>
                <a:ext uri="{FF2B5EF4-FFF2-40B4-BE49-F238E27FC236}">
                  <a16:creationId xmlns:a16="http://schemas.microsoft.com/office/drawing/2014/main" id="{D2CF4F51-D903-800A-DCD7-8F413C3C74C9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2;p28">
              <a:extLst>
                <a:ext uri="{FF2B5EF4-FFF2-40B4-BE49-F238E27FC236}">
                  <a16:creationId xmlns:a16="http://schemas.microsoft.com/office/drawing/2014/main" id="{CBA6E226-150F-D106-DAB9-926334F6BC8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3;p28">
              <a:extLst>
                <a:ext uri="{FF2B5EF4-FFF2-40B4-BE49-F238E27FC236}">
                  <a16:creationId xmlns:a16="http://schemas.microsoft.com/office/drawing/2014/main" id="{E07F4C6F-3C63-CCEB-C430-D3F014384CAE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4;p28">
              <a:extLst>
                <a:ext uri="{FF2B5EF4-FFF2-40B4-BE49-F238E27FC236}">
                  <a16:creationId xmlns:a16="http://schemas.microsoft.com/office/drawing/2014/main" id="{050EE3FA-06F9-422E-174B-1EC84EA4E73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5;p28">
              <a:extLst>
                <a:ext uri="{FF2B5EF4-FFF2-40B4-BE49-F238E27FC236}">
                  <a16:creationId xmlns:a16="http://schemas.microsoft.com/office/drawing/2014/main" id="{8954D913-AA1F-9333-6187-F6827B616A7C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6;p28">
              <a:extLst>
                <a:ext uri="{FF2B5EF4-FFF2-40B4-BE49-F238E27FC236}">
                  <a16:creationId xmlns:a16="http://schemas.microsoft.com/office/drawing/2014/main" id="{62A312F3-793D-36DF-7FA6-5E085A08CF9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7;p28">
              <a:extLst>
                <a:ext uri="{FF2B5EF4-FFF2-40B4-BE49-F238E27FC236}">
                  <a16:creationId xmlns:a16="http://schemas.microsoft.com/office/drawing/2014/main" id="{D5EA4D5C-07AF-8F3A-0E96-5985399F3B19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9E53D234-54C3-1429-AF8A-FA6ABE4E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r="27727"/>
          <a:stretch/>
        </p:blipFill>
        <p:spPr bwMode="auto">
          <a:xfrm>
            <a:off x="1118558" y="1614339"/>
            <a:ext cx="2456387" cy="260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ขั้นตอนการสมัครนิสิตใหม่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46A9ABD8-7DD0-429B-FAD1-0D21F79C29CF}"/>
              </a:ext>
            </a:extLst>
          </p:cNvPr>
          <p:cNvSpPr txBox="1">
            <a:spLocks/>
          </p:cNvSpPr>
          <p:nvPr/>
        </p:nvSpPr>
        <p:spPr>
          <a:xfrm>
            <a:off x="4337815" y="1975210"/>
            <a:ext cx="3779543" cy="176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h-TH" sz="40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ขั้นตอนที่ 4 </a:t>
            </a:r>
          </a:p>
          <a:p>
            <a:r>
              <a:rPr lang="th-TH" sz="2400" b="1" dirty="0">
                <a:solidFill>
                  <a:srgbClr val="00CFCC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	</a:t>
            </a:r>
            <a:r>
              <a:rPr lang="th-TH" sz="24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หลังจากกดบันทึกจะมาสู่หน้า </a:t>
            </a:r>
            <a:r>
              <a:rPr lang="en-US" sz="24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PDF </a:t>
            </a:r>
            <a:r>
              <a:rPr lang="th-TH" sz="2400" b="1" dirty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rPr>
              <a:t>สามารถปริ้นท์หรือบันทุกไฟล์ไวได้เลย</a:t>
            </a:r>
          </a:p>
        </p:txBody>
      </p:sp>
      <p:grpSp>
        <p:nvGrpSpPr>
          <p:cNvPr id="11" name="Google Shape;508;p28">
            <a:extLst>
              <a:ext uri="{FF2B5EF4-FFF2-40B4-BE49-F238E27FC236}">
                <a16:creationId xmlns:a16="http://schemas.microsoft.com/office/drawing/2014/main" id="{CF9C16A4-CD6B-376B-6B76-04AFE48EFE6C}"/>
              </a:ext>
            </a:extLst>
          </p:cNvPr>
          <p:cNvGrpSpPr/>
          <p:nvPr/>
        </p:nvGrpSpPr>
        <p:grpSpPr>
          <a:xfrm>
            <a:off x="618825" y="909913"/>
            <a:ext cx="3166636" cy="4233587"/>
            <a:chOff x="2501950" y="1507050"/>
            <a:chExt cx="2392350" cy="2696525"/>
          </a:xfrm>
        </p:grpSpPr>
        <p:sp>
          <p:nvSpPr>
            <p:cNvPr id="12" name="Google Shape;509;p28">
              <a:extLst>
                <a:ext uri="{FF2B5EF4-FFF2-40B4-BE49-F238E27FC236}">
                  <a16:creationId xmlns:a16="http://schemas.microsoft.com/office/drawing/2014/main" id="{6A42ADE9-3FDE-C8B3-72F9-815EA25F525D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0;p28">
              <a:extLst>
                <a:ext uri="{FF2B5EF4-FFF2-40B4-BE49-F238E27FC236}">
                  <a16:creationId xmlns:a16="http://schemas.microsoft.com/office/drawing/2014/main" id="{15737BA7-F8B1-8702-3DFB-9D3A70A66E98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1;p28">
              <a:extLst>
                <a:ext uri="{FF2B5EF4-FFF2-40B4-BE49-F238E27FC236}">
                  <a16:creationId xmlns:a16="http://schemas.microsoft.com/office/drawing/2014/main" id="{F4033D95-89DC-A772-3248-4EE30B83756E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2;p28">
              <a:extLst>
                <a:ext uri="{FF2B5EF4-FFF2-40B4-BE49-F238E27FC236}">
                  <a16:creationId xmlns:a16="http://schemas.microsoft.com/office/drawing/2014/main" id="{1015A2F9-5686-15A3-F9DF-EF44E89467F1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3;p28">
              <a:extLst>
                <a:ext uri="{FF2B5EF4-FFF2-40B4-BE49-F238E27FC236}">
                  <a16:creationId xmlns:a16="http://schemas.microsoft.com/office/drawing/2014/main" id="{274F99BD-66AE-340B-6BEE-74A0837343DD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;p28">
              <a:extLst>
                <a:ext uri="{FF2B5EF4-FFF2-40B4-BE49-F238E27FC236}">
                  <a16:creationId xmlns:a16="http://schemas.microsoft.com/office/drawing/2014/main" id="{1FCFC627-D54C-0E0F-BCC2-B718AC8F5837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;p28">
              <a:extLst>
                <a:ext uri="{FF2B5EF4-FFF2-40B4-BE49-F238E27FC236}">
                  <a16:creationId xmlns:a16="http://schemas.microsoft.com/office/drawing/2014/main" id="{4C59BF07-B105-6FE9-3AB5-FDA9FEDB1FCB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6;p28">
              <a:extLst>
                <a:ext uri="{FF2B5EF4-FFF2-40B4-BE49-F238E27FC236}">
                  <a16:creationId xmlns:a16="http://schemas.microsoft.com/office/drawing/2014/main" id="{4EBE5383-2BCB-E39A-8553-5D3E82D22D42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7;p28">
              <a:extLst>
                <a:ext uri="{FF2B5EF4-FFF2-40B4-BE49-F238E27FC236}">
                  <a16:creationId xmlns:a16="http://schemas.microsoft.com/office/drawing/2014/main" id="{BBF34D3B-B15A-9308-59CC-F1067C44A8FA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8;p28">
              <a:extLst>
                <a:ext uri="{FF2B5EF4-FFF2-40B4-BE49-F238E27FC236}">
                  <a16:creationId xmlns:a16="http://schemas.microsoft.com/office/drawing/2014/main" id="{AECC74E1-F2C2-3E9F-B7EB-1BA0A411F98F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9;p28">
              <a:extLst>
                <a:ext uri="{FF2B5EF4-FFF2-40B4-BE49-F238E27FC236}">
                  <a16:creationId xmlns:a16="http://schemas.microsoft.com/office/drawing/2014/main" id="{C919AF83-ACF8-F833-6578-C2A5062471DA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0;p28">
              <a:extLst>
                <a:ext uri="{FF2B5EF4-FFF2-40B4-BE49-F238E27FC236}">
                  <a16:creationId xmlns:a16="http://schemas.microsoft.com/office/drawing/2014/main" id="{5874701E-DE77-D1EE-35EC-DFC223137E1C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1;p28">
              <a:extLst>
                <a:ext uri="{FF2B5EF4-FFF2-40B4-BE49-F238E27FC236}">
                  <a16:creationId xmlns:a16="http://schemas.microsoft.com/office/drawing/2014/main" id="{D2CF4F51-D903-800A-DCD7-8F413C3C74C9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2;p28">
              <a:extLst>
                <a:ext uri="{FF2B5EF4-FFF2-40B4-BE49-F238E27FC236}">
                  <a16:creationId xmlns:a16="http://schemas.microsoft.com/office/drawing/2014/main" id="{CBA6E226-150F-D106-DAB9-926334F6BC8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3;p28">
              <a:extLst>
                <a:ext uri="{FF2B5EF4-FFF2-40B4-BE49-F238E27FC236}">
                  <a16:creationId xmlns:a16="http://schemas.microsoft.com/office/drawing/2014/main" id="{E07F4C6F-3C63-CCEB-C430-D3F014384CAE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4;p28">
              <a:extLst>
                <a:ext uri="{FF2B5EF4-FFF2-40B4-BE49-F238E27FC236}">
                  <a16:creationId xmlns:a16="http://schemas.microsoft.com/office/drawing/2014/main" id="{050EE3FA-06F9-422E-174B-1EC84EA4E73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5;p28">
              <a:extLst>
                <a:ext uri="{FF2B5EF4-FFF2-40B4-BE49-F238E27FC236}">
                  <a16:creationId xmlns:a16="http://schemas.microsoft.com/office/drawing/2014/main" id="{8954D913-AA1F-9333-6187-F6827B616A7C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6;p28">
              <a:extLst>
                <a:ext uri="{FF2B5EF4-FFF2-40B4-BE49-F238E27FC236}">
                  <a16:creationId xmlns:a16="http://schemas.microsoft.com/office/drawing/2014/main" id="{62A312F3-793D-36DF-7FA6-5E085A08CF9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7;p28">
              <a:extLst>
                <a:ext uri="{FF2B5EF4-FFF2-40B4-BE49-F238E27FC236}">
                  <a16:creationId xmlns:a16="http://schemas.microsoft.com/office/drawing/2014/main" id="{D5EA4D5C-07AF-8F3A-0E96-5985399F3B19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ไม่มีคำอธิบาย">
            <a:extLst>
              <a:ext uri="{FF2B5EF4-FFF2-40B4-BE49-F238E27FC236}">
                <a16:creationId xmlns:a16="http://schemas.microsoft.com/office/drawing/2014/main" id="{1D8C17C5-6C9C-E85B-48CD-16FDFAAED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7" r="23561"/>
          <a:stretch/>
        </p:blipFill>
        <p:spPr bwMode="auto">
          <a:xfrm>
            <a:off x="1093732" y="1228645"/>
            <a:ext cx="2506040" cy="33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68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163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Advent Pro SemiBold</vt:lpstr>
      <vt:lpstr>Proxima Nova</vt:lpstr>
      <vt:lpstr>Roboto Medium</vt:lpstr>
      <vt:lpstr>Maven Pro SemiBold</vt:lpstr>
      <vt:lpstr>Amatic SC</vt:lpstr>
      <vt:lpstr>Fira Sans Extra Condensed Medium</vt:lpstr>
      <vt:lpstr>Fira Sans Condensed Medium</vt:lpstr>
      <vt:lpstr>Maven Pro</vt:lpstr>
      <vt:lpstr>Proxima Nova Semibold</vt:lpstr>
      <vt:lpstr>Advent Pro Medium</vt:lpstr>
      <vt:lpstr>Share Tech</vt:lpstr>
      <vt:lpstr>Data Science Consulting by Slidesgo</vt:lpstr>
      <vt:lpstr>DATA BASE  TCAS # 66</vt:lpstr>
      <vt:lpstr>หน้าเว็บ SIZE</vt:lpstr>
      <vt:lpstr>หน้าเว็บ รับสมัคร</vt:lpstr>
      <vt:lpstr>ขั้นตอนการสมัครนิสิตใหม่</vt:lpstr>
      <vt:lpstr>ขั้นตอนการสมัครนิสิตใหม่</vt:lpstr>
      <vt:lpstr>ขั้นตอนการสมัครนิสิตใหม่</vt:lpstr>
      <vt:lpstr>ขั้นตอนการสมัครนิสิตใหม่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Admin</dc:creator>
  <cp:lastModifiedBy>Jittipat SRISUTAS</cp:lastModifiedBy>
  <cp:revision>2</cp:revision>
  <dcterms:modified xsi:type="dcterms:W3CDTF">2023-04-05T19:43:34Z</dcterms:modified>
</cp:coreProperties>
</file>