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192000" cy="4387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208"/>
  </p:normalViewPr>
  <p:slideViewPr>
    <p:cSldViewPr snapToGrid="0" snapToObjects="1" showGuides="1">
      <p:cViewPr varScale="1">
        <p:scale>
          <a:sx n="119" d="100"/>
          <a:sy n="119" d="100"/>
        </p:scale>
        <p:origin x="216" y="480"/>
      </p:cViewPr>
      <p:guideLst>
        <p:guide orient="horz" pos="13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C78FE-0AE4-4048-A852-10652A981FB4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1143000"/>
            <a:ext cx="8572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9693-CD6D-6D42-A4F7-556BCBF75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GWhighlight</a:t>
            </a:r>
            <a:r>
              <a:rPr lang="en-US" dirty="0"/>
              <a:t> =  [r'GW151226', r'GW170729', r'GW190412', 'GW191204_110529', 'GW190924_021846', 'GW190521’]. </a:t>
            </a:r>
            <a:br>
              <a:rPr lang="en-US" dirty="0"/>
            </a:br>
            <a:r>
              <a:rPr lang="en-US" dirty="0"/>
              <a:t> GW191204$\_$110529 is an example of a system with one of the highest MRR fractions ($\</a:t>
            </a:r>
            <a:r>
              <a:rPr lang="en-US" dirty="0" err="1"/>
              <a:t>gtrsim</a:t>
            </a:r>
            <a:r>
              <a:rPr lang="en-US" dirty="0"/>
              <a:t> 0.5$) in Fig.~\ref{</a:t>
            </a:r>
            <a:r>
              <a:rPr lang="en-US" dirty="0" err="1"/>
              <a:t>fig:MRR-fraction-per_GW-observation</a:t>
            </a:r>
            <a:r>
              <a:rPr lang="en-US" dirty="0"/>
              <a:t>} for all model realizations, making it a likely MRR candidate. On the other hand,  GW190924$\_$021846 is a system with one of the lowest MRR fractions ($\</a:t>
            </a:r>
            <a:r>
              <a:rPr lang="en-US" dirty="0" err="1"/>
              <a:t>lesssim</a:t>
            </a:r>
            <a:r>
              <a:rPr lang="en-US" dirty="0"/>
              <a:t> 0.5$) making it a likely non-MRR candidate.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09693-CD6D-6D42-A4F7-556BCBF75A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8104"/>
            <a:ext cx="9144000" cy="1527622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04637"/>
            <a:ext cx="9144000" cy="1059381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17" indent="0" algn="ctr">
              <a:buNone/>
              <a:defRPr sz="1280"/>
            </a:lvl2pPr>
            <a:lvl3pPr marL="585033" indent="0" algn="ctr">
              <a:buNone/>
              <a:defRPr sz="1152"/>
            </a:lvl3pPr>
            <a:lvl4pPr marL="877550" indent="0" algn="ctr">
              <a:buNone/>
              <a:defRPr sz="1024"/>
            </a:lvl4pPr>
            <a:lvl5pPr marL="1170066" indent="0" algn="ctr">
              <a:buNone/>
              <a:defRPr sz="1024"/>
            </a:lvl5pPr>
            <a:lvl6pPr marL="1462583" indent="0" algn="ctr">
              <a:buNone/>
              <a:defRPr sz="1024"/>
            </a:lvl6pPr>
            <a:lvl7pPr marL="1755099" indent="0" algn="ctr">
              <a:buNone/>
              <a:defRPr sz="1024"/>
            </a:lvl7pPr>
            <a:lvl8pPr marL="2047616" indent="0" algn="ctr">
              <a:buNone/>
              <a:defRPr sz="1024"/>
            </a:lvl8pPr>
            <a:lvl9pPr marL="2340132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3612"/>
            <a:ext cx="2628900" cy="371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3612"/>
            <a:ext cx="7734300" cy="371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93916"/>
            <a:ext cx="10515600" cy="1825223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36407"/>
            <a:ext cx="10515600" cy="959842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51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03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55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06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583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09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61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1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8062"/>
            <a:ext cx="5181600" cy="2784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3613"/>
            <a:ext cx="10515600" cy="848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75633"/>
            <a:ext cx="5157787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02784"/>
            <a:ext cx="5157787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75633"/>
            <a:ext cx="5183188" cy="527151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02784"/>
            <a:ext cx="5183188" cy="2357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31770"/>
            <a:ext cx="6172200" cy="3118217"/>
          </a:xfrm>
        </p:spPr>
        <p:txBody>
          <a:bodyPr/>
          <a:lstStyle>
            <a:lvl1pPr>
              <a:defRPr sz="2047"/>
            </a:lvl1pPr>
            <a:lvl2pPr>
              <a:defRPr sz="1791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92523"/>
            <a:ext cx="3932237" cy="1023832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31770"/>
            <a:ext cx="6172200" cy="3118217"/>
          </a:xfrm>
        </p:spPr>
        <p:txBody>
          <a:bodyPr anchor="t"/>
          <a:lstStyle>
            <a:lvl1pPr marL="0" indent="0">
              <a:buNone/>
              <a:defRPr sz="2047"/>
            </a:lvl1pPr>
            <a:lvl2pPr marL="292517" indent="0">
              <a:buNone/>
              <a:defRPr sz="1791"/>
            </a:lvl2pPr>
            <a:lvl3pPr marL="585033" indent="0">
              <a:buNone/>
              <a:defRPr sz="1536"/>
            </a:lvl3pPr>
            <a:lvl4pPr marL="877550" indent="0">
              <a:buNone/>
              <a:defRPr sz="1280"/>
            </a:lvl4pPr>
            <a:lvl5pPr marL="1170066" indent="0">
              <a:buNone/>
              <a:defRPr sz="1280"/>
            </a:lvl5pPr>
            <a:lvl6pPr marL="1462583" indent="0">
              <a:buNone/>
              <a:defRPr sz="1280"/>
            </a:lvl6pPr>
            <a:lvl7pPr marL="1755099" indent="0">
              <a:buNone/>
              <a:defRPr sz="1280"/>
            </a:lvl7pPr>
            <a:lvl8pPr marL="2047616" indent="0">
              <a:buNone/>
              <a:defRPr sz="1280"/>
            </a:lvl8pPr>
            <a:lvl9pPr marL="2340132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16355"/>
            <a:ext cx="3932237" cy="2438710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3613"/>
            <a:ext cx="10515600" cy="848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8062"/>
            <a:ext cx="10515600" cy="278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5716F-23E9-B14C-9CA7-D46EC6EDF8E0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66887"/>
            <a:ext cx="41148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66887"/>
            <a:ext cx="2743200" cy="2336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8411-9227-1D4D-926F-6B90F63BA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85033" rtl="0" eaLnBrk="1" latinLnBrk="0" hangingPunct="1">
        <a:lnSpc>
          <a:spcPct val="90000"/>
        </a:lnSpc>
        <a:spcBef>
          <a:spcPct val="0"/>
        </a:spcBef>
        <a:buNone/>
        <a:defRPr sz="2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58" indent="-146258" algn="l" defTabSz="58503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1pPr>
      <a:lvl2pPr marL="43877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2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80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32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884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35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3874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3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17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03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55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06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58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099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61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132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221097D-1D0C-EE40-AF95-9D42DCF1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394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DA123-0490-4D47-997F-65926F96842F}"/>
              </a:ext>
            </a:extLst>
          </p:cNvPr>
          <p:cNvSpPr txBox="1"/>
          <p:nvPr/>
        </p:nvSpPr>
        <p:spPr>
          <a:xfrm rot="15965002">
            <a:off x="1947133" y="1290919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GW151226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49E4E-FF54-B848-B365-204BDB394044}"/>
              </a:ext>
            </a:extLst>
          </p:cNvPr>
          <p:cNvSpPr txBox="1"/>
          <p:nvPr/>
        </p:nvSpPr>
        <p:spPr>
          <a:xfrm>
            <a:off x="3153781" y="311075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GW190412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35075-6FA5-EB45-98D5-CE6038D39DD6}"/>
              </a:ext>
            </a:extLst>
          </p:cNvPr>
          <p:cNvSpPr txBox="1"/>
          <p:nvPr/>
        </p:nvSpPr>
        <p:spPr>
          <a:xfrm>
            <a:off x="4672402" y="2467088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CD0A1-B21A-B84D-9E2A-B1C622FF3882}"/>
              </a:ext>
            </a:extLst>
          </p:cNvPr>
          <p:cNvSpPr txBox="1"/>
          <p:nvPr/>
        </p:nvSpPr>
        <p:spPr>
          <a:xfrm rot="16200000">
            <a:off x="2374696" y="800794"/>
            <a:ext cx="1450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GW191204_110529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8F1BA-D67A-5740-8DC4-D0E71B5583AA}"/>
              </a:ext>
            </a:extLst>
          </p:cNvPr>
          <p:cNvSpPr txBox="1"/>
          <p:nvPr/>
        </p:nvSpPr>
        <p:spPr>
          <a:xfrm rot="16015957">
            <a:off x="1123693" y="1162321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GW190924_021846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5F313-04EF-C846-A74B-620FD4700452}"/>
              </a:ext>
            </a:extLst>
          </p:cNvPr>
          <p:cNvSpPr txBox="1"/>
          <p:nvPr/>
        </p:nvSpPr>
        <p:spPr>
          <a:xfrm rot="15852473">
            <a:off x="3435273" y="200315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GW170729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9BDD8-EAB0-9D42-B1DE-F84D22A01609}"/>
              </a:ext>
            </a:extLst>
          </p:cNvPr>
          <p:cNvSpPr txBox="1"/>
          <p:nvPr/>
        </p:nvSpPr>
        <p:spPr>
          <a:xfrm>
            <a:off x="9126046" y="311254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GW190412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E9F3A-3095-934E-B5FF-520E50FEAFAF}"/>
              </a:ext>
            </a:extLst>
          </p:cNvPr>
          <p:cNvSpPr txBox="1"/>
          <p:nvPr/>
        </p:nvSpPr>
        <p:spPr>
          <a:xfrm>
            <a:off x="10644667" y="246888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GW190521</a:t>
            </a:r>
          </a:p>
        </p:txBody>
      </p:sp>
    </p:spTree>
    <p:extLst>
      <p:ext uri="{BB962C8B-B14F-4D97-AF65-F5344CB8AC3E}">
        <p14:creationId xmlns:p14="http://schemas.microsoft.com/office/powerpoint/2010/main" val="59948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98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1</cp:revision>
  <dcterms:created xsi:type="dcterms:W3CDTF">2022-04-03T11:05:48Z</dcterms:created>
  <dcterms:modified xsi:type="dcterms:W3CDTF">2022-04-03T11:55:04Z</dcterms:modified>
</cp:coreProperties>
</file>