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2192000" cy="4387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208"/>
  </p:normalViewPr>
  <p:slideViewPr>
    <p:cSldViewPr snapToGrid="0" snapToObjects="1" showGuides="1">
      <p:cViewPr varScale="1">
        <p:scale>
          <a:sx n="119" d="100"/>
          <a:sy n="119" d="100"/>
        </p:scale>
        <p:origin x="216" y="480"/>
      </p:cViewPr>
      <p:guideLst>
        <p:guide orient="horz" pos="13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C78FE-0AE4-4048-A852-10652A981FB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1143000"/>
            <a:ext cx="8572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09693-CD6D-6D42-A4F7-556BCBF75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0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GWhighlight</a:t>
            </a:r>
            <a:r>
              <a:rPr lang="en-US" dirty="0"/>
              <a:t> =  [r'GW151226', r'GW170729', r'GW190412', 'GW191204_110529', 'GW190924_021846', 'GW190521’]. </a:t>
            </a:r>
            <a:br>
              <a:rPr lang="en-US" dirty="0"/>
            </a:br>
            <a:r>
              <a:rPr lang="en-US" dirty="0"/>
              <a:t> GW191204$\_$110529 is an example of a system with one of the highest MRR fractions ($\</a:t>
            </a:r>
            <a:r>
              <a:rPr lang="en-US" dirty="0" err="1"/>
              <a:t>gtrsim</a:t>
            </a:r>
            <a:r>
              <a:rPr lang="en-US" dirty="0"/>
              <a:t> 0.5$) in Fig.~\ref{</a:t>
            </a:r>
            <a:r>
              <a:rPr lang="en-US" dirty="0" err="1"/>
              <a:t>fig:MRR-fraction-per_GW-observation</a:t>
            </a:r>
            <a:r>
              <a:rPr lang="en-US" dirty="0"/>
              <a:t>} for all model realizations, making it a likely MRR candidate. On the other hand,  GW190924$\_$021846 is a system with one of the lowest MRR fractions ($\</a:t>
            </a:r>
            <a:r>
              <a:rPr lang="en-US" dirty="0" err="1"/>
              <a:t>lesssim</a:t>
            </a:r>
            <a:r>
              <a:rPr lang="en-US" dirty="0"/>
              <a:t> 0.5$) making it a likely non-MRR candidate.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09693-CD6D-6D42-A4F7-556BCBF75A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8104"/>
            <a:ext cx="9144000" cy="1527622"/>
          </a:xfrm>
        </p:spPr>
        <p:txBody>
          <a:bodyPr anchor="b"/>
          <a:lstStyle>
            <a:lvl1pPr algn="ctr">
              <a:defRPr sz="3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04637"/>
            <a:ext cx="9144000" cy="1059381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517" indent="0" algn="ctr">
              <a:buNone/>
              <a:defRPr sz="1280"/>
            </a:lvl2pPr>
            <a:lvl3pPr marL="585033" indent="0" algn="ctr">
              <a:buNone/>
              <a:defRPr sz="1152"/>
            </a:lvl3pPr>
            <a:lvl4pPr marL="877550" indent="0" algn="ctr">
              <a:buNone/>
              <a:defRPr sz="1024"/>
            </a:lvl4pPr>
            <a:lvl5pPr marL="1170066" indent="0" algn="ctr">
              <a:buNone/>
              <a:defRPr sz="1024"/>
            </a:lvl5pPr>
            <a:lvl6pPr marL="1462583" indent="0" algn="ctr">
              <a:buNone/>
              <a:defRPr sz="1024"/>
            </a:lvl6pPr>
            <a:lvl7pPr marL="1755099" indent="0" algn="ctr">
              <a:buNone/>
              <a:defRPr sz="1024"/>
            </a:lvl7pPr>
            <a:lvl8pPr marL="2047616" indent="0" algn="ctr">
              <a:buNone/>
              <a:defRPr sz="1024"/>
            </a:lvl8pPr>
            <a:lvl9pPr marL="2340132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3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3612"/>
            <a:ext cx="2628900" cy="3718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33612"/>
            <a:ext cx="7734300" cy="3718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2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93916"/>
            <a:ext cx="10515600" cy="1825223"/>
          </a:xfrm>
        </p:spPr>
        <p:txBody>
          <a:bodyPr anchor="b"/>
          <a:lstStyle>
            <a:lvl1pPr>
              <a:defRPr sz="3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36407"/>
            <a:ext cx="10515600" cy="959842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1pPr>
            <a:lvl2pPr marL="292517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033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55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06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2583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099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761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132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8062"/>
            <a:ext cx="5181600" cy="2784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8062"/>
            <a:ext cx="5181600" cy="2784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3613"/>
            <a:ext cx="10515600" cy="848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75633"/>
            <a:ext cx="5157787" cy="527151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17" indent="0">
              <a:buNone/>
              <a:defRPr sz="1280" b="1"/>
            </a:lvl2pPr>
            <a:lvl3pPr marL="585033" indent="0">
              <a:buNone/>
              <a:defRPr sz="1152" b="1"/>
            </a:lvl3pPr>
            <a:lvl4pPr marL="877550" indent="0">
              <a:buNone/>
              <a:defRPr sz="1024" b="1"/>
            </a:lvl4pPr>
            <a:lvl5pPr marL="1170066" indent="0">
              <a:buNone/>
              <a:defRPr sz="1024" b="1"/>
            </a:lvl5pPr>
            <a:lvl6pPr marL="1462583" indent="0">
              <a:buNone/>
              <a:defRPr sz="1024" b="1"/>
            </a:lvl6pPr>
            <a:lvl7pPr marL="1755099" indent="0">
              <a:buNone/>
              <a:defRPr sz="1024" b="1"/>
            </a:lvl7pPr>
            <a:lvl8pPr marL="2047616" indent="0">
              <a:buNone/>
              <a:defRPr sz="1024" b="1"/>
            </a:lvl8pPr>
            <a:lvl9pPr marL="2340132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02784"/>
            <a:ext cx="5157787" cy="2357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75633"/>
            <a:ext cx="5183188" cy="527151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17" indent="0">
              <a:buNone/>
              <a:defRPr sz="1280" b="1"/>
            </a:lvl2pPr>
            <a:lvl3pPr marL="585033" indent="0">
              <a:buNone/>
              <a:defRPr sz="1152" b="1"/>
            </a:lvl3pPr>
            <a:lvl4pPr marL="877550" indent="0">
              <a:buNone/>
              <a:defRPr sz="1024" b="1"/>
            </a:lvl4pPr>
            <a:lvl5pPr marL="1170066" indent="0">
              <a:buNone/>
              <a:defRPr sz="1024" b="1"/>
            </a:lvl5pPr>
            <a:lvl6pPr marL="1462583" indent="0">
              <a:buNone/>
              <a:defRPr sz="1024" b="1"/>
            </a:lvl6pPr>
            <a:lvl7pPr marL="1755099" indent="0">
              <a:buNone/>
              <a:defRPr sz="1024" b="1"/>
            </a:lvl7pPr>
            <a:lvl8pPr marL="2047616" indent="0">
              <a:buNone/>
              <a:defRPr sz="1024" b="1"/>
            </a:lvl8pPr>
            <a:lvl9pPr marL="2340132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02784"/>
            <a:ext cx="5183188" cy="2357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7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0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5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92523"/>
            <a:ext cx="3932237" cy="1023832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31770"/>
            <a:ext cx="6172200" cy="3118217"/>
          </a:xfrm>
        </p:spPr>
        <p:txBody>
          <a:bodyPr/>
          <a:lstStyle>
            <a:lvl1pPr>
              <a:defRPr sz="2047"/>
            </a:lvl1pPr>
            <a:lvl2pPr>
              <a:defRPr sz="1791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16355"/>
            <a:ext cx="3932237" cy="2438710"/>
          </a:xfrm>
        </p:spPr>
        <p:txBody>
          <a:bodyPr/>
          <a:lstStyle>
            <a:lvl1pPr marL="0" indent="0">
              <a:buNone/>
              <a:defRPr sz="1024"/>
            </a:lvl1pPr>
            <a:lvl2pPr marL="292517" indent="0">
              <a:buNone/>
              <a:defRPr sz="896"/>
            </a:lvl2pPr>
            <a:lvl3pPr marL="585033" indent="0">
              <a:buNone/>
              <a:defRPr sz="768"/>
            </a:lvl3pPr>
            <a:lvl4pPr marL="877550" indent="0">
              <a:buNone/>
              <a:defRPr sz="640"/>
            </a:lvl4pPr>
            <a:lvl5pPr marL="1170066" indent="0">
              <a:buNone/>
              <a:defRPr sz="640"/>
            </a:lvl5pPr>
            <a:lvl6pPr marL="1462583" indent="0">
              <a:buNone/>
              <a:defRPr sz="640"/>
            </a:lvl6pPr>
            <a:lvl7pPr marL="1755099" indent="0">
              <a:buNone/>
              <a:defRPr sz="640"/>
            </a:lvl7pPr>
            <a:lvl8pPr marL="2047616" indent="0">
              <a:buNone/>
              <a:defRPr sz="640"/>
            </a:lvl8pPr>
            <a:lvl9pPr marL="2340132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92523"/>
            <a:ext cx="3932237" cy="1023832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31770"/>
            <a:ext cx="6172200" cy="3118217"/>
          </a:xfrm>
        </p:spPr>
        <p:txBody>
          <a:bodyPr anchor="t"/>
          <a:lstStyle>
            <a:lvl1pPr marL="0" indent="0">
              <a:buNone/>
              <a:defRPr sz="2047"/>
            </a:lvl1pPr>
            <a:lvl2pPr marL="292517" indent="0">
              <a:buNone/>
              <a:defRPr sz="1791"/>
            </a:lvl2pPr>
            <a:lvl3pPr marL="585033" indent="0">
              <a:buNone/>
              <a:defRPr sz="1536"/>
            </a:lvl3pPr>
            <a:lvl4pPr marL="877550" indent="0">
              <a:buNone/>
              <a:defRPr sz="1280"/>
            </a:lvl4pPr>
            <a:lvl5pPr marL="1170066" indent="0">
              <a:buNone/>
              <a:defRPr sz="1280"/>
            </a:lvl5pPr>
            <a:lvl6pPr marL="1462583" indent="0">
              <a:buNone/>
              <a:defRPr sz="1280"/>
            </a:lvl6pPr>
            <a:lvl7pPr marL="1755099" indent="0">
              <a:buNone/>
              <a:defRPr sz="1280"/>
            </a:lvl7pPr>
            <a:lvl8pPr marL="2047616" indent="0">
              <a:buNone/>
              <a:defRPr sz="1280"/>
            </a:lvl8pPr>
            <a:lvl9pPr marL="2340132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16355"/>
            <a:ext cx="3932237" cy="2438710"/>
          </a:xfrm>
        </p:spPr>
        <p:txBody>
          <a:bodyPr/>
          <a:lstStyle>
            <a:lvl1pPr marL="0" indent="0">
              <a:buNone/>
              <a:defRPr sz="1024"/>
            </a:lvl1pPr>
            <a:lvl2pPr marL="292517" indent="0">
              <a:buNone/>
              <a:defRPr sz="896"/>
            </a:lvl2pPr>
            <a:lvl3pPr marL="585033" indent="0">
              <a:buNone/>
              <a:defRPr sz="768"/>
            </a:lvl3pPr>
            <a:lvl4pPr marL="877550" indent="0">
              <a:buNone/>
              <a:defRPr sz="640"/>
            </a:lvl4pPr>
            <a:lvl5pPr marL="1170066" indent="0">
              <a:buNone/>
              <a:defRPr sz="640"/>
            </a:lvl5pPr>
            <a:lvl6pPr marL="1462583" indent="0">
              <a:buNone/>
              <a:defRPr sz="640"/>
            </a:lvl6pPr>
            <a:lvl7pPr marL="1755099" indent="0">
              <a:buNone/>
              <a:defRPr sz="640"/>
            </a:lvl7pPr>
            <a:lvl8pPr marL="2047616" indent="0">
              <a:buNone/>
              <a:defRPr sz="640"/>
            </a:lvl8pPr>
            <a:lvl9pPr marL="2340132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3613"/>
            <a:ext cx="10515600" cy="84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8062"/>
            <a:ext cx="10515600" cy="2784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66887"/>
            <a:ext cx="2743200" cy="233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66887"/>
            <a:ext cx="4114800" cy="233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66887"/>
            <a:ext cx="2743200" cy="233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85033" rtl="0" eaLnBrk="1" latinLnBrk="0" hangingPunct="1">
        <a:lnSpc>
          <a:spcPct val="90000"/>
        </a:lnSpc>
        <a:spcBef>
          <a:spcPct val="0"/>
        </a:spcBef>
        <a:buNone/>
        <a:defRPr sz="2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258" indent="-146258" algn="l" defTabSz="58503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1" kern="1200">
          <a:solidFill>
            <a:schemeClr val="tx1"/>
          </a:solidFill>
          <a:latin typeface="+mn-lt"/>
          <a:ea typeface="+mn-ea"/>
          <a:cs typeface="+mn-cs"/>
        </a:defRPr>
      </a:lvl1pPr>
      <a:lvl2pPr marL="438775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29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3808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325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884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358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3874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639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517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033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550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066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2583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099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7616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132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text, indoor, window, tiled&#10;&#10;Description automatically generated">
            <a:extLst>
              <a:ext uri="{FF2B5EF4-FFF2-40B4-BE49-F238E27FC236}">
                <a16:creationId xmlns:a16="http://schemas.microsoft.com/office/drawing/2014/main" id="{DE19A315-9F0E-0C4C-BA0E-800EA4F12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" y="0"/>
            <a:ext cx="12174739" cy="438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DA123-0490-4D47-997F-65926F96842F}"/>
              </a:ext>
            </a:extLst>
          </p:cNvPr>
          <p:cNvSpPr txBox="1"/>
          <p:nvPr/>
        </p:nvSpPr>
        <p:spPr>
          <a:xfrm rot="16200000">
            <a:off x="2128748" y="2607379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GW151226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49E4E-FF54-B848-B365-204BDB394044}"/>
              </a:ext>
            </a:extLst>
          </p:cNvPr>
          <p:cNvSpPr txBox="1"/>
          <p:nvPr/>
        </p:nvSpPr>
        <p:spPr>
          <a:xfrm>
            <a:off x="2810541" y="186465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GW190412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35075-6FA5-EB45-98D5-CE6038D39DD6}"/>
              </a:ext>
            </a:extLst>
          </p:cNvPr>
          <p:cNvSpPr txBox="1"/>
          <p:nvPr/>
        </p:nvSpPr>
        <p:spPr>
          <a:xfrm>
            <a:off x="5048919" y="1463239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GW190521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CD0A1-B21A-B84D-9E2A-B1C622FF3882}"/>
              </a:ext>
            </a:extLst>
          </p:cNvPr>
          <p:cNvSpPr txBox="1"/>
          <p:nvPr/>
        </p:nvSpPr>
        <p:spPr>
          <a:xfrm rot="16384610">
            <a:off x="2683967" y="2974046"/>
            <a:ext cx="145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GW191204_110529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8F1BA-D67A-5740-8DC4-D0E71B5583AA}"/>
              </a:ext>
            </a:extLst>
          </p:cNvPr>
          <p:cNvSpPr txBox="1"/>
          <p:nvPr/>
        </p:nvSpPr>
        <p:spPr>
          <a:xfrm rot="16353929">
            <a:off x="1269720" y="2738145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GW190924_021846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5F313-04EF-C846-A74B-620FD4700452}"/>
              </a:ext>
            </a:extLst>
          </p:cNvPr>
          <p:cNvSpPr txBox="1"/>
          <p:nvPr/>
        </p:nvSpPr>
        <p:spPr>
          <a:xfrm>
            <a:off x="4212179" y="956545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GW170729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4E2E18-C5F2-3644-8B78-6257FBC6F6F8}"/>
              </a:ext>
            </a:extLst>
          </p:cNvPr>
          <p:cNvSpPr txBox="1"/>
          <p:nvPr/>
        </p:nvSpPr>
        <p:spPr>
          <a:xfrm>
            <a:off x="11031945" y="146503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GW190521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E6E8F5-0042-4D45-A141-2CBF30DD1F5E}"/>
              </a:ext>
            </a:extLst>
          </p:cNvPr>
          <p:cNvSpPr txBox="1"/>
          <p:nvPr/>
        </p:nvSpPr>
        <p:spPr>
          <a:xfrm>
            <a:off x="10195205" y="958336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GW170729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9DCDB-986C-1943-9700-F4E1CD3367E1}"/>
              </a:ext>
            </a:extLst>
          </p:cNvPr>
          <p:cNvSpPr txBox="1"/>
          <p:nvPr/>
        </p:nvSpPr>
        <p:spPr>
          <a:xfrm>
            <a:off x="770327" y="133217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4B49F7-2FCA-8E4F-B923-A3A6BED6A518}"/>
              </a:ext>
            </a:extLst>
          </p:cNvPr>
          <p:cNvSpPr txBox="1"/>
          <p:nvPr/>
        </p:nvSpPr>
        <p:spPr>
          <a:xfrm>
            <a:off x="6774866" y="133216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non-MRR</a:t>
            </a:r>
          </a:p>
        </p:txBody>
      </p:sp>
    </p:spTree>
    <p:extLst>
      <p:ext uri="{BB962C8B-B14F-4D97-AF65-F5344CB8AC3E}">
        <p14:creationId xmlns:p14="http://schemas.microsoft.com/office/powerpoint/2010/main" val="59948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100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Broekgaarden, Floor</dc:creator>
  <cp:lastModifiedBy>Broekgaarden, Floor</cp:lastModifiedBy>
  <cp:revision>4</cp:revision>
  <dcterms:created xsi:type="dcterms:W3CDTF">2022-04-03T11:05:48Z</dcterms:created>
  <dcterms:modified xsi:type="dcterms:W3CDTF">2022-04-29T15:28:59Z</dcterms:modified>
</cp:coreProperties>
</file>