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2" r:id="rId5"/>
    <p:sldId id="260" r:id="rId6"/>
    <p:sldId id="263" r:id="rId7"/>
    <p:sldId id="264" r:id="rId8"/>
    <p:sldId id="261" r:id="rId9"/>
    <p:sldId id="270" r:id="rId10"/>
    <p:sldId id="272" r:id="rId11"/>
    <p:sldId id="280" r:id="rId12"/>
    <p:sldId id="275" r:id="rId13"/>
    <p:sldId id="273" r:id="rId14"/>
    <p:sldId id="277" r:id="rId15"/>
    <p:sldId id="278" r:id="rId16"/>
    <p:sldId id="279" r:id="rId17"/>
    <p:sldId id="276" r:id="rId18"/>
    <p:sldId id="274" r:id="rId19"/>
    <p:sldId id="281" r:id="rId20"/>
    <p:sldId id="266" r:id="rId21"/>
    <p:sldId id="267" r:id="rId22"/>
    <p:sldId id="265" r:id="rId23"/>
    <p:sldId id="268" r:id="rId24"/>
    <p:sldId id="269" r:id="rId2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B31CF-851C-443D-8C24-AFDA55A03012}" type="datetimeFigureOut">
              <a:rPr lang="nl-BE" smtClean="0"/>
              <a:t>10/09/2013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065F-BA98-4CA6-8460-CBF3B0D866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5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randfish/introduction-to-seo-5003433?from_search=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oz.com/beginners-guide-to-seo/basics-of-search-engine-friendly-design-and-developmen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3"/>
              </a:rPr>
              <a:t>http://www.slideshare.net/randfish/introduction-to-seo-5003433?from_search=1</a:t>
            </a:r>
            <a:endParaRPr lang="nl-BE" dirty="0" smtClean="0"/>
          </a:p>
          <a:p>
            <a:r>
              <a:rPr lang="nl-BE" dirty="0" smtClean="0">
                <a:hlinkClick r:id="rId4"/>
              </a:rPr>
              <a:t>http://moz.com/beginners-guide-to-seo/basics-of-search-engine-friendly-design-and-development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D06FB-0E77-42B4-BA74-D4F13D61C762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551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10-9-2013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10-9-2013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10-9-2013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10-9-2013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10-9-2013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10-9-2013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10-9-2013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10-9-2013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10-9-2013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10-9-2013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10-9-2013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10-9-2013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The-Nature-Code-Simulating-Processing/dp/0985930802/ref=pd_sim_b_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l-BE" sz="15000" dirty="0" err="1" smtClean="0"/>
              <a:t>usability</a:t>
            </a:r>
            <a:endParaRPr lang="nl-BE" sz="15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743200" y="5105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mtClean="0"/>
          </a:p>
          <a:p>
            <a:endParaRPr lang="nl-BE" smtClean="0"/>
          </a:p>
          <a:p>
            <a:pPr algn="r"/>
            <a:r>
              <a:rPr lang="nl-BE" smtClean="0"/>
              <a:t>Pascal Nosenzo</a:t>
            </a:r>
          </a:p>
          <a:p>
            <a:pPr algn="r"/>
            <a:r>
              <a:rPr lang="nl-BE" smtClean="0"/>
              <a:t>info@pascalculator.be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36351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10 wetmatigheden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nl-BE" dirty="0" smtClean="0"/>
              <a:t>Verspil de tijd van de gebruiker </a:t>
            </a:r>
            <a:r>
              <a:rPr lang="nl-BE" dirty="0" smtClean="0"/>
              <a:t>niet</a:t>
            </a:r>
          </a:p>
          <a:p>
            <a:pPr lvl="1"/>
            <a:r>
              <a:rPr lang="nl-BE" dirty="0" smtClean="0"/>
              <a:t>Lege </a:t>
            </a:r>
            <a:r>
              <a:rPr lang="nl-BE" dirty="0"/>
              <a:t>formulieren teruggeven met </a:t>
            </a:r>
            <a:r>
              <a:rPr lang="nl-BE" dirty="0" smtClean="0"/>
              <a:t>error</a:t>
            </a:r>
          </a:p>
          <a:p>
            <a:pPr lvl="1"/>
            <a:r>
              <a:rPr lang="nl-BE" dirty="0" smtClean="0"/>
              <a:t>…</a:t>
            </a: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3140968"/>
            <a:ext cx="2881537" cy="339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4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10 wetmatigheden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nl-BE" dirty="0" smtClean="0">
                <a:solidFill>
                  <a:schemeClr val="bg2"/>
                </a:solidFill>
              </a:rPr>
              <a:t>Verspil de tijd van de gebruiker </a:t>
            </a:r>
            <a:r>
              <a:rPr lang="nl-BE" dirty="0" smtClean="0">
                <a:solidFill>
                  <a:schemeClr val="bg2"/>
                </a:solidFill>
              </a:rPr>
              <a:t>niet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66" y="2335288"/>
            <a:ext cx="4655790" cy="4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20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10 wetmatigheden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nl-BE" dirty="0" smtClean="0"/>
              <a:t>back-knop </a:t>
            </a:r>
            <a:r>
              <a:rPr lang="nl-BE" dirty="0" smtClean="0"/>
              <a:t>is de meest gebruikte knop in een browser</a:t>
            </a:r>
          </a:p>
          <a:p>
            <a:pPr lvl="1"/>
            <a:r>
              <a:rPr lang="nl-BE" dirty="0" smtClean="0"/>
              <a:t>hou hier rekening mee tijdens </a:t>
            </a:r>
            <a:r>
              <a:rPr lang="nl-BE" dirty="0" err="1" smtClean="0"/>
              <a:t>developpen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343275" cy="148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06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10 wetmatigheden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nl-BE" dirty="0" smtClean="0"/>
              <a:t>Gebruikers zijn gewoontedieren</a:t>
            </a:r>
          </a:p>
          <a:p>
            <a:pPr lvl="1"/>
            <a:r>
              <a:rPr lang="nl-BE" dirty="0" smtClean="0"/>
              <a:t>iets dat werkt zal zelden worden </a:t>
            </a:r>
            <a:r>
              <a:rPr lang="nl-BE" dirty="0" smtClean="0"/>
              <a:t>bijgestuurd</a:t>
            </a:r>
            <a:endParaRPr lang="nl-BE" dirty="0" smtClean="0"/>
          </a:p>
          <a:p>
            <a:pPr lvl="1"/>
            <a:r>
              <a:rPr lang="nl-BE" dirty="0" smtClean="0"/>
              <a:t>doe updates geleidelijk en vraag feedback</a:t>
            </a:r>
            <a:br>
              <a:rPr lang="nl-BE" dirty="0" smtClean="0"/>
            </a:br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54" y="3717032"/>
            <a:ext cx="34099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77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10 wetmatigheden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nl-BE" dirty="0" smtClean="0"/>
              <a:t>t </a:t>
            </a:r>
            <a:r>
              <a:rPr lang="nl-BE" dirty="0" smtClean="0"/>
              <a:t>zal zelden worden </a:t>
            </a:r>
            <a:r>
              <a:rPr lang="nl-BE" dirty="0" smtClean="0"/>
              <a:t>bijgestuurd</a:t>
            </a:r>
            <a:endParaRPr lang="nl-BE" dirty="0" smtClean="0"/>
          </a:p>
          <a:p>
            <a:pPr lvl="1"/>
            <a:r>
              <a:rPr lang="nl-BE" dirty="0" smtClean="0"/>
              <a:t>doe updates geleidelijk en vraag feedback</a:t>
            </a:r>
            <a:br>
              <a:rPr lang="nl-BE" dirty="0" smtClean="0"/>
            </a:br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54" y="3717032"/>
            <a:ext cx="34099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ttp://4.mshcdn.com/wp-content/gallery/hotmail-becomes-outlook-a-tour/2-hotm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59"/>
            <a:ext cx="9144000" cy="609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88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10 wetmatigheden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nl-BE" dirty="0" smtClean="0"/>
              <a:t>t </a:t>
            </a:r>
            <a:r>
              <a:rPr lang="nl-BE" dirty="0" smtClean="0"/>
              <a:t>zal zelden worden </a:t>
            </a:r>
            <a:r>
              <a:rPr lang="nl-BE" dirty="0" smtClean="0"/>
              <a:t>bijgestuurd</a:t>
            </a:r>
            <a:endParaRPr lang="nl-BE" dirty="0" smtClean="0"/>
          </a:p>
          <a:p>
            <a:pPr lvl="1"/>
            <a:r>
              <a:rPr lang="nl-BE" dirty="0" smtClean="0"/>
              <a:t>doe updates geleidelijk en vraag feedback</a:t>
            </a:r>
            <a:br>
              <a:rPr lang="nl-BE" dirty="0" smtClean="0"/>
            </a:br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54" y="3717032"/>
            <a:ext cx="34099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://5.mshcdn.com/wp-content/gallery/hotmail-becomes-outlook-a-tour/1-no-message-selec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13" y="1268760"/>
            <a:ext cx="9259472" cy="61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1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10 wetmatigheden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48" y="1268760"/>
            <a:ext cx="9152348" cy="686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65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10 wetmatigheden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nl-BE" dirty="0" smtClean="0"/>
              <a:t>Geen </a:t>
            </a:r>
            <a:r>
              <a:rPr lang="nl-BE" dirty="0" smtClean="0"/>
              <a:t>gezever</a:t>
            </a:r>
          </a:p>
          <a:p>
            <a:pPr lvl="1"/>
            <a:r>
              <a:rPr lang="nl-BE" dirty="0" smtClean="0"/>
              <a:t>Content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smtClean="0"/>
              <a:t>the </a:t>
            </a:r>
            <a:r>
              <a:rPr lang="nl-BE" dirty="0" smtClean="0"/>
              <a:t>point</a:t>
            </a:r>
            <a:endParaRPr lang="nl-BE" dirty="0" smtClean="0"/>
          </a:p>
          <a:p>
            <a:pPr lvl="2"/>
            <a:r>
              <a:rPr lang="nl-BE" dirty="0" smtClean="0"/>
              <a:t>tenzij je literair blog </a:t>
            </a:r>
            <a:r>
              <a:rPr lang="nl-BE" dirty="0" smtClean="0"/>
              <a:t>hebt</a:t>
            </a:r>
          </a:p>
          <a:p>
            <a:pPr lvl="2"/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276364"/>
            <a:ext cx="9324528" cy="699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03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10 wetmatigheden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nl-BE" dirty="0" smtClean="0"/>
              <a:t>Implementeer waar kan een interne zoek-functie</a:t>
            </a:r>
          </a:p>
          <a:p>
            <a:pPr lvl="1"/>
            <a:r>
              <a:rPr lang="nl-BE" dirty="0" smtClean="0"/>
              <a:t>zoekers hebben een hogere </a:t>
            </a:r>
            <a:r>
              <a:rPr lang="nl-BE" dirty="0" err="1" smtClean="0"/>
              <a:t>conversion-rate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386608"/>
            <a:ext cx="9369557" cy="702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168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10 wetmatigheden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nl-BE" dirty="0" smtClean="0"/>
              <a:t>Implementeer een home-knop</a:t>
            </a:r>
          </a:p>
          <a:p>
            <a:pPr lvl="1"/>
            <a:r>
              <a:rPr lang="nl-BE" dirty="0" smtClean="0"/>
              <a:t>Gebruikers beginnen vaak van 0</a:t>
            </a:r>
          </a:p>
          <a:p>
            <a:pPr lvl="2"/>
            <a:r>
              <a:rPr lang="nl-BE" dirty="0" smtClean="0"/>
              <a:t>maak het makkelijk om van op elke pagina weer vanaf 0 te beginnen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702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index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Wat is </a:t>
            </a:r>
            <a:r>
              <a:rPr lang="nl-BE" dirty="0" err="1" smtClean="0"/>
              <a:t>usability</a:t>
            </a:r>
            <a:endParaRPr lang="nl-BE" dirty="0" smtClean="0"/>
          </a:p>
          <a:p>
            <a:r>
              <a:rPr lang="nl-BE" dirty="0" smtClean="0"/>
              <a:t>Belang van </a:t>
            </a:r>
            <a:r>
              <a:rPr lang="nl-BE" dirty="0" err="1" smtClean="0"/>
              <a:t>usability</a:t>
            </a:r>
            <a:endParaRPr lang="nl-BE" dirty="0" smtClean="0"/>
          </a:p>
          <a:p>
            <a:r>
              <a:rPr lang="nl-BE" dirty="0" smtClean="0"/>
              <a:t>Hoe wordt het web gebruikt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3069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Belang van </a:t>
            </a:r>
            <a:r>
              <a:rPr lang="nl-BE" dirty="0" err="1" smtClean="0"/>
              <a:t>usability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Gebruikers gebruiken iets niet :</a:t>
            </a:r>
          </a:p>
          <a:p>
            <a:pPr lvl="1"/>
            <a:r>
              <a:rPr lang="nl-BE" dirty="0" smtClean="0"/>
              <a:t>wanneer het te moeilijk is</a:t>
            </a:r>
          </a:p>
          <a:p>
            <a:pPr lvl="1"/>
            <a:r>
              <a:rPr lang="nl-BE" dirty="0" smtClean="0"/>
              <a:t>wanneer ze verloren lopen</a:t>
            </a:r>
          </a:p>
          <a:p>
            <a:pPr lvl="1"/>
            <a:r>
              <a:rPr lang="nl-BE" dirty="0" smtClean="0"/>
              <a:t>wanneer ze geen antwoord op vragen krijgen</a:t>
            </a:r>
          </a:p>
          <a:p>
            <a:pPr lvl="1"/>
            <a:r>
              <a:rPr lang="nl-BE" dirty="0" smtClean="0"/>
              <a:t>wanneer ze geen voeling met de applicatie hebben</a:t>
            </a:r>
          </a:p>
          <a:p>
            <a:pPr lvl="2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2"/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708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Belang van </a:t>
            </a:r>
            <a:r>
              <a:rPr lang="nl-BE" dirty="0" err="1" smtClean="0"/>
              <a:t>usability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Gebruikers een reden geven om applicatie te gebruiken</a:t>
            </a:r>
          </a:p>
          <a:p>
            <a:pPr lvl="1"/>
            <a:r>
              <a:rPr lang="nl-BE" dirty="0" smtClean="0"/>
              <a:t>Gebruikers "empoweren"</a:t>
            </a:r>
          </a:p>
          <a:p>
            <a:pPr lvl="1"/>
            <a:r>
              <a:rPr lang="nl-BE" dirty="0" smtClean="0"/>
              <a:t>Ze slim doen voelen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Geeft een duidelijk overzicht van waar een applicatie toe in staat is.</a:t>
            </a:r>
          </a:p>
          <a:p>
            <a:pPr lvl="1"/>
            <a:r>
              <a:rPr lang="nl-BE" dirty="0" smtClean="0"/>
              <a:t>Belang van voorbeelden, </a:t>
            </a:r>
            <a:r>
              <a:rPr lang="nl-BE" dirty="0" err="1" smtClean="0"/>
              <a:t>tutorials</a:t>
            </a:r>
            <a:r>
              <a:rPr lang="nl-BE" dirty="0" smtClean="0"/>
              <a:t>, walk </a:t>
            </a:r>
            <a:r>
              <a:rPr lang="nl-BE" dirty="0" err="1" smtClean="0"/>
              <a:t>throughs</a:t>
            </a:r>
            <a:r>
              <a:rPr lang="nl-BE" dirty="0" smtClean="0"/>
              <a:t>, …</a:t>
            </a:r>
          </a:p>
          <a:p>
            <a:pPr lvl="1"/>
            <a:endParaRPr lang="nl-BE" dirty="0" smtClean="0"/>
          </a:p>
          <a:p>
            <a:pPr lvl="2"/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82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Hoe wordt het web gebruikt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Gebruikers lezen/zien niet alles</a:t>
            </a:r>
          </a:p>
          <a:p>
            <a:pPr lvl="1"/>
            <a:r>
              <a:rPr lang="nl-BE" dirty="0" err="1" smtClean="0"/>
              <a:t>skimmen</a:t>
            </a:r>
            <a:r>
              <a:rPr lang="nl-BE" dirty="0" smtClean="0"/>
              <a:t> een pagina op zoek naar info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Gebruikers maken niet per se de beste keuze</a:t>
            </a:r>
          </a:p>
          <a:p>
            <a:pPr lvl="1"/>
            <a:r>
              <a:rPr lang="nl-BE" dirty="0" smtClean="0"/>
              <a:t>keuze die de meeste voldoening biedt</a:t>
            </a:r>
          </a:p>
          <a:p>
            <a:pPr lvl="2"/>
            <a:r>
              <a:rPr lang="nl-BE" dirty="0" smtClean="0"/>
              <a:t>"ik gebruik dit recept wel, want dit is het enige wat duidelijk is"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Gebruikers blijven niet zoeken</a:t>
            </a:r>
          </a:p>
          <a:p>
            <a:pPr lvl="1"/>
            <a:r>
              <a:rPr lang="nl-BE" dirty="0" smtClean="0"/>
              <a:t>beginnen vaak opnieuw</a:t>
            </a:r>
          </a:p>
          <a:p>
            <a:pPr lvl="2"/>
            <a:r>
              <a:rPr lang="nl-BE" dirty="0" smtClean="0"/>
              <a:t>zoekterm aanpassen</a:t>
            </a:r>
          </a:p>
          <a:p>
            <a:pPr lvl="2"/>
            <a:r>
              <a:rPr lang="nl-BE" dirty="0" smtClean="0"/>
              <a:t>ander zoekresultaat raadplegen</a:t>
            </a:r>
          </a:p>
          <a:p>
            <a:pPr lvl="2"/>
            <a:r>
              <a:rPr lang="nl-BE" dirty="0" smtClean="0"/>
              <a:t>beginnen terug op homepagina</a:t>
            </a:r>
          </a:p>
          <a:p>
            <a:pPr lvl="2"/>
            <a:r>
              <a:rPr lang="nl-BE" dirty="0" smtClean="0"/>
              <a:t>…</a:t>
            </a:r>
          </a:p>
          <a:p>
            <a:pPr lvl="2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2"/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705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Hoe </a:t>
            </a:r>
            <a:r>
              <a:rPr lang="nl-BE" dirty="0" err="1" smtClean="0"/>
              <a:t>usability</a:t>
            </a:r>
            <a:r>
              <a:rPr lang="nl-BE" dirty="0" smtClean="0"/>
              <a:t> implementeren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Hoe vroeger hoe beter</a:t>
            </a:r>
          </a:p>
          <a:p>
            <a:pPr lvl="1"/>
            <a:r>
              <a:rPr lang="nl-BE" dirty="0" smtClean="0"/>
              <a:t>beter voor de </a:t>
            </a:r>
            <a:r>
              <a:rPr lang="nl-BE" dirty="0" err="1" smtClean="0"/>
              <a:t>de</a:t>
            </a:r>
            <a:r>
              <a:rPr lang="nl-BE" dirty="0" smtClean="0"/>
              <a:t> effectieve ontwikkeling</a:t>
            </a:r>
          </a:p>
          <a:p>
            <a:pPr lvl="2"/>
            <a:r>
              <a:rPr lang="nl-BE" dirty="0" err="1" smtClean="0"/>
              <a:t>wireframes</a:t>
            </a:r>
            <a:endParaRPr lang="nl-BE" dirty="0" smtClean="0"/>
          </a:p>
          <a:p>
            <a:pPr lvl="2"/>
            <a:r>
              <a:rPr lang="nl-BE" dirty="0" smtClean="0"/>
              <a:t>schetsen</a:t>
            </a:r>
          </a:p>
          <a:p>
            <a:pPr lvl="2"/>
            <a:r>
              <a:rPr lang="nl-BE" dirty="0" smtClean="0"/>
              <a:t>…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Oude ideeën testen</a:t>
            </a:r>
          </a:p>
          <a:p>
            <a:pPr lvl="1"/>
            <a:r>
              <a:rPr lang="nl-BE" dirty="0" smtClean="0"/>
              <a:t>Wat werkte toen wel/niet?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Concurrentie testen</a:t>
            </a:r>
          </a:p>
          <a:p>
            <a:pPr lvl="1"/>
            <a:r>
              <a:rPr lang="nl-BE" dirty="0" smtClean="0"/>
              <a:t>Hoe doen concurrenten wat ik wil doen?</a:t>
            </a:r>
          </a:p>
          <a:p>
            <a:pPr lvl="2"/>
            <a:r>
              <a:rPr lang="nl-BE" dirty="0" smtClean="0"/>
              <a:t>Wat werkt wel/niet?</a:t>
            </a:r>
          </a:p>
          <a:p>
            <a:pPr lvl="2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2"/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0568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Hoe </a:t>
            </a:r>
            <a:r>
              <a:rPr lang="nl-BE" dirty="0" err="1" smtClean="0"/>
              <a:t>usability</a:t>
            </a:r>
            <a:r>
              <a:rPr lang="nl-BE" dirty="0" smtClean="0"/>
              <a:t> implementeren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Hoe vroeger hoe beter</a:t>
            </a:r>
          </a:p>
          <a:p>
            <a:pPr lvl="1"/>
            <a:r>
              <a:rPr lang="nl-BE" dirty="0" smtClean="0"/>
              <a:t>beter voor de </a:t>
            </a:r>
            <a:r>
              <a:rPr lang="nl-BE" dirty="0" err="1" smtClean="0"/>
              <a:t>de</a:t>
            </a:r>
            <a:r>
              <a:rPr lang="nl-BE" dirty="0" smtClean="0"/>
              <a:t> effectieve ontwikkeling</a:t>
            </a:r>
          </a:p>
          <a:p>
            <a:pPr lvl="2"/>
            <a:r>
              <a:rPr lang="nl-BE" dirty="0" err="1" smtClean="0"/>
              <a:t>wireframes</a:t>
            </a:r>
            <a:endParaRPr lang="nl-BE" dirty="0" smtClean="0"/>
          </a:p>
          <a:p>
            <a:pPr lvl="2"/>
            <a:r>
              <a:rPr lang="nl-BE" dirty="0" smtClean="0"/>
              <a:t>schetsen</a:t>
            </a:r>
          </a:p>
          <a:p>
            <a:pPr lvl="2"/>
            <a:r>
              <a:rPr lang="nl-BE" dirty="0" smtClean="0"/>
              <a:t>…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Oude ideeën testen</a:t>
            </a:r>
          </a:p>
          <a:p>
            <a:pPr lvl="1"/>
            <a:r>
              <a:rPr lang="nl-BE" dirty="0" smtClean="0"/>
              <a:t>Wat werkte toen wel/niet?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Concurrentie testen</a:t>
            </a:r>
          </a:p>
          <a:p>
            <a:pPr lvl="1"/>
            <a:r>
              <a:rPr lang="nl-BE" dirty="0" smtClean="0"/>
              <a:t>Hoe doen concurrenten wat ik wil doen?</a:t>
            </a:r>
          </a:p>
          <a:p>
            <a:pPr lvl="2"/>
            <a:r>
              <a:rPr lang="nl-BE" dirty="0" smtClean="0"/>
              <a:t>Wat werkt wel/niet?</a:t>
            </a:r>
          </a:p>
          <a:p>
            <a:pPr lvl="2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2"/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144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Wat is </a:t>
            </a:r>
            <a:r>
              <a:rPr lang="nl-BE" dirty="0" err="1" smtClean="0"/>
              <a:t>Usability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 smtClean="0"/>
              <a:t>de manier waarop mensen instinctief met een gebruiksvoorwerp omspringen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/>
              <a:t>De bruikbaarheid van een </a:t>
            </a:r>
            <a:r>
              <a:rPr lang="nl-BE" dirty="0" smtClean="0"/>
              <a:t>applicatie</a:t>
            </a:r>
          </a:p>
          <a:p>
            <a:pPr marL="914400" lvl="2" indent="0">
              <a:buNone/>
            </a:pPr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36242"/>
            <a:ext cx="2664296" cy="268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98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Wat is </a:t>
            </a:r>
            <a:r>
              <a:rPr lang="nl-BE" dirty="0" err="1" smtClean="0"/>
              <a:t>Usability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 smtClean="0"/>
              <a:t>moet gecentreerd zijn rond </a:t>
            </a:r>
            <a:r>
              <a:rPr lang="nl-BE" dirty="0"/>
              <a:t>d</a:t>
            </a:r>
            <a:r>
              <a:rPr lang="nl-BE" dirty="0" smtClean="0"/>
              <a:t>e gebruiker</a:t>
            </a:r>
          </a:p>
          <a:p>
            <a:pPr lvl="2"/>
            <a:r>
              <a:rPr lang="nl-BE" dirty="0" smtClean="0"/>
              <a:t>≠ "De gebruiker weet niet hoe hij de applicatie moet gebruiken omdat hij dom is."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moet universeel zijn</a:t>
            </a:r>
          </a:p>
          <a:p>
            <a:pPr lvl="2"/>
            <a:r>
              <a:rPr lang="nl-BE" dirty="0" smtClean="0"/>
              <a:t>betekenis van bepaalde functies </a:t>
            </a:r>
            <a:r>
              <a:rPr lang="nl-BE" dirty="0"/>
              <a:t>mag niet</a:t>
            </a:r>
            <a:r>
              <a:rPr lang="nl-BE" dirty="0" smtClean="0"/>
              <a:t>/(zo </a:t>
            </a:r>
            <a:r>
              <a:rPr lang="nl-BE" dirty="0"/>
              <a:t>min mogelijk) afhankelijk zijn </a:t>
            </a:r>
            <a:r>
              <a:rPr lang="nl-BE" dirty="0" smtClean="0"/>
              <a:t>van cultuur</a:t>
            </a:r>
          </a:p>
          <a:p>
            <a:pPr lvl="3"/>
            <a:r>
              <a:rPr lang="nl-BE" dirty="0" smtClean="0"/>
              <a:t>sommige mensen lezen LR andere RL</a:t>
            </a:r>
          </a:p>
          <a:p>
            <a:pPr lvl="3"/>
            <a:r>
              <a:rPr lang="nl-BE" dirty="0" smtClean="0"/>
              <a:t>…</a:t>
            </a:r>
          </a:p>
          <a:p>
            <a:pPr lvl="2"/>
            <a:endParaRPr lang="nl-BE" dirty="0" smtClean="0"/>
          </a:p>
          <a:p>
            <a:pPr marL="914400" lvl="2" indent="0">
              <a:buNone/>
            </a:pPr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999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Wat is </a:t>
            </a:r>
            <a:r>
              <a:rPr lang="nl-BE" dirty="0" err="1"/>
              <a:t>Usability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 smtClean="0"/>
              <a:t>Gecentreerd rond design</a:t>
            </a:r>
          </a:p>
          <a:p>
            <a:pPr lvl="1"/>
            <a:r>
              <a:rPr lang="nl-BE" dirty="0" smtClean="0"/>
              <a:t>"</a:t>
            </a:r>
            <a:r>
              <a:rPr lang="en-US" dirty="0"/>
              <a:t> Design is not just what it looks like and feels like. Design is how it works</a:t>
            </a:r>
            <a:r>
              <a:rPr lang="en-US" dirty="0" smtClean="0"/>
              <a:t>." -SJ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Meetbaar in 5 categorieën</a:t>
            </a:r>
          </a:p>
          <a:p>
            <a:pPr lvl="1"/>
            <a:r>
              <a:rPr lang="nl-BE" dirty="0" smtClean="0"/>
              <a:t>efficiency</a:t>
            </a:r>
          </a:p>
          <a:p>
            <a:pPr lvl="2"/>
            <a:r>
              <a:rPr lang="nl-BE" dirty="0" smtClean="0"/>
              <a:t>Hoe efficiënt is de applicatie in het volbrengen van een taak?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err="1" smtClean="0"/>
              <a:t>learnability</a:t>
            </a:r>
            <a:endParaRPr lang="nl-BE" dirty="0" smtClean="0"/>
          </a:p>
          <a:p>
            <a:pPr lvl="2"/>
            <a:r>
              <a:rPr lang="nl-BE" dirty="0" smtClean="0"/>
              <a:t>Hoe makkelijk is het om met</a:t>
            </a:r>
            <a:r>
              <a:rPr lang="nl-BE" dirty="0"/>
              <a:t> de applicatie </a:t>
            </a:r>
            <a:r>
              <a:rPr lang="nl-BE" dirty="0" smtClean="0"/>
              <a:t>te leren omgaan?</a:t>
            </a:r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594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Wat is </a:t>
            </a:r>
            <a:r>
              <a:rPr lang="nl-BE" dirty="0" err="1"/>
              <a:t>Usability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nl-BE" dirty="0" err="1" smtClean="0"/>
              <a:t>memorability</a:t>
            </a:r>
            <a:endParaRPr lang="nl-BE" dirty="0" smtClean="0"/>
          </a:p>
          <a:p>
            <a:pPr lvl="2"/>
            <a:r>
              <a:rPr lang="nl-BE" dirty="0" smtClean="0"/>
              <a:t>Hoe makkelijk is het om na de eerste keer een handeling met de applicatie te hebben uitgevoerd, deze voor een tweede keer uit te voeren?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foutpreventie</a:t>
            </a:r>
          </a:p>
          <a:p>
            <a:pPr lvl="2"/>
            <a:r>
              <a:rPr lang="nl-BE" dirty="0" smtClean="0"/>
              <a:t>Hoe stuurt de applicatie de gebruiker zodat hij zo min mogelijk fouten kan maken?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voldoening</a:t>
            </a:r>
          </a:p>
          <a:p>
            <a:pPr lvl="2"/>
            <a:r>
              <a:rPr lang="nl-BE" dirty="0" smtClean="0"/>
              <a:t>Wat is de voldoening die de gebruiker krijgt door het gebruiken van de applicatie</a:t>
            </a:r>
            <a:r>
              <a:rPr lang="nl-BE" dirty="0" smtClean="0"/>
              <a:t>.</a:t>
            </a:r>
          </a:p>
          <a:p>
            <a:pPr lvl="3"/>
            <a:r>
              <a:rPr lang="nl-BE" dirty="0">
                <a:hlinkClick r:id="rId2"/>
              </a:rPr>
              <a:t>http://www.amazon.com/The-Nature-Code-Simulating-Processing/dp/0985930802/ref=pd_sim_b_3</a:t>
            </a:r>
            <a:endParaRPr lang="nl-BE" dirty="0" smtClean="0"/>
          </a:p>
          <a:p>
            <a:pPr lvl="2"/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56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Wat is </a:t>
            </a:r>
            <a:r>
              <a:rPr lang="nl-BE" dirty="0" err="1"/>
              <a:t>Usability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Zorg ervoor dat de gebruiker niet moet nadenken:</a:t>
            </a:r>
          </a:p>
          <a:p>
            <a:pPr lvl="1"/>
            <a:r>
              <a:rPr lang="nl-BE" dirty="0" smtClean="0"/>
              <a:t>"Waar bevind ik mij op deze website?"</a:t>
            </a:r>
          </a:p>
          <a:p>
            <a:pPr lvl="1"/>
            <a:r>
              <a:rPr lang="nl-BE" dirty="0" smtClean="0"/>
              <a:t>"Kan ik hier op klikken?"</a:t>
            </a:r>
          </a:p>
          <a:p>
            <a:pPr lvl="1"/>
            <a:r>
              <a:rPr lang="nl-BE" dirty="0" smtClean="0"/>
              <a:t>"Waar staat … ?"</a:t>
            </a:r>
          </a:p>
          <a:p>
            <a:pPr lvl="1"/>
            <a:r>
              <a:rPr lang="nl-BE" dirty="0" smtClean="0"/>
              <a:t>"Wat is relevante informatie op deze pagina?"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≠ vragen stellen over de website en de antwoorden implementeren</a:t>
            </a:r>
          </a:p>
          <a:p>
            <a:pPr lvl="1"/>
            <a:r>
              <a:rPr lang="nl-BE" dirty="0"/>
              <a:t>≠ </a:t>
            </a:r>
            <a:r>
              <a:rPr lang="nl-BE" dirty="0" smtClean="0"/>
              <a:t>wat vind je van deze website?</a:t>
            </a:r>
          </a:p>
          <a:p>
            <a:pPr lvl="1"/>
            <a:r>
              <a:rPr lang="nl-BE" dirty="0"/>
              <a:t>≠ </a:t>
            </a:r>
            <a:r>
              <a:rPr lang="nl-BE" dirty="0" smtClean="0"/>
              <a:t>hoe tevreden ben je over deze website?</a:t>
            </a:r>
          </a:p>
          <a:p>
            <a:pPr lvl="1"/>
            <a:endParaRPr lang="nl-BE" dirty="0" smtClean="0"/>
          </a:p>
          <a:p>
            <a:pPr lvl="2"/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511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10 wetmatigheden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"</a:t>
            </a:r>
            <a:r>
              <a:rPr lang="nl-BE" dirty="0" err="1" smtClean="0"/>
              <a:t>Don't</a:t>
            </a:r>
            <a:r>
              <a:rPr lang="nl-BE" dirty="0" smtClean="0"/>
              <a:t> make me </a:t>
            </a:r>
            <a:r>
              <a:rPr lang="nl-BE" dirty="0" err="1" smtClean="0"/>
              <a:t>think</a:t>
            </a:r>
            <a:r>
              <a:rPr lang="nl-BE" dirty="0" smtClean="0"/>
              <a:t>" - Steve Krug</a:t>
            </a:r>
          </a:p>
          <a:p>
            <a:pPr lvl="2"/>
            <a:endParaRPr lang="nl-BE" dirty="0" smtClean="0"/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564904"/>
            <a:ext cx="2943770" cy="392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50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10 wetmatigheden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BE" dirty="0" smtClean="0"/>
              <a:t>Zorg </a:t>
            </a:r>
            <a:r>
              <a:rPr lang="nl-BE" dirty="0" smtClean="0"/>
              <a:t>ervoor dat een applicatie werkt zoals het hoort en dat een gebruiker met een gemiddelde IT-intelligentie de applicatie kan gebruiken</a:t>
            </a:r>
            <a:br>
              <a:rPr lang="nl-BE" dirty="0" smtClean="0"/>
            </a:b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Maak applicaties "</a:t>
            </a:r>
            <a:r>
              <a:rPr lang="nl-BE" dirty="0" err="1" smtClean="0"/>
              <a:t>self-explanatory</a:t>
            </a:r>
            <a:r>
              <a:rPr lang="nl-BE" dirty="0" smtClean="0"/>
              <a:t>"</a:t>
            </a:r>
            <a:br>
              <a:rPr lang="nl-BE" dirty="0" smtClean="0"/>
            </a:b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Vermijd gebruikers aan het denken te zetten</a:t>
            </a:r>
          </a:p>
          <a:p>
            <a:pPr lvl="2"/>
            <a:r>
              <a:rPr lang="nl-BE" dirty="0" smtClean="0"/>
              <a:t>"point &amp; click"-mentaliteit</a:t>
            </a:r>
          </a:p>
          <a:p>
            <a:pPr lvl="2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https://d28wbuch0jlv7v.cloudfront.net/images/infografik/normal/ChartOfTheDay_898_number_of_searches_handled_by_search_engines_worldwide_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90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430</Words>
  <Application>Microsoft Office PowerPoint</Application>
  <PresentationFormat>Diavoorstelling (4:3)</PresentationFormat>
  <Paragraphs>212</Paragraphs>
  <Slides>24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5" baseType="lpstr">
      <vt:lpstr>Office-thema</vt:lpstr>
      <vt:lpstr>usability</vt:lpstr>
      <vt:lpstr>index</vt:lpstr>
      <vt:lpstr>Wat is Usability</vt:lpstr>
      <vt:lpstr>Wat is Usability</vt:lpstr>
      <vt:lpstr>Wat is Usability</vt:lpstr>
      <vt:lpstr>Wat is Usability</vt:lpstr>
      <vt:lpstr>Wat is Usability</vt:lpstr>
      <vt:lpstr>10 wetmatigheden</vt:lpstr>
      <vt:lpstr>10 wetmatigheden</vt:lpstr>
      <vt:lpstr>10 wetmatigheden</vt:lpstr>
      <vt:lpstr>10 wetmatigheden</vt:lpstr>
      <vt:lpstr>10 wetmatigheden</vt:lpstr>
      <vt:lpstr>10 wetmatigheden</vt:lpstr>
      <vt:lpstr>10 wetmatigheden</vt:lpstr>
      <vt:lpstr>10 wetmatigheden</vt:lpstr>
      <vt:lpstr>10 wetmatigheden</vt:lpstr>
      <vt:lpstr>10 wetmatigheden</vt:lpstr>
      <vt:lpstr>10 wetmatigheden</vt:lpstr>
      <vt:lpstr>10 wetmatigheden</vt:lpstr>
      <vt:lpstr>Belang van usability</vt:lpstr>
      <vt:lpstr>Belang van usability</vt:lpstr>
      <vt:lpstr>Hoe wordt het web gebruikt</vt:lpstr>
      <vt:lpstr>Hoe usability implementeren</vt:lpstr>
      <vt:lpstr>Hoe usability implementeren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b10701</dc:creator>
  <cp:lastModifiedBy>b10701</cp:lastModifiedBy>
  <cp:revision>20</cp:revision>
  <dcterms:created xsi:type="dcterms:W3CDTF">2013-09-09T10:22:24Z</dcterms:created>
  <dcterms:modified xsi:type="dcterms:W3CDTF">2013-09-10T11:00:03Z</dcterms:modified>
</cp:coreProperties>
</file>