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333" r:id="rId4"/>
    <p:sldId id="334" r:id="rId5"/>
    <p:sldId id="335" r:id="rId6"/>
    <p:sldId id="336" r:id="rId7"/>
    <p:sldId id="337" r:id="rId8"/>
    <p:sldId id="338" r:id="rId9"/>
    <p:sldId id="297" r:id="rId10"/>
    <p:sldId id="339" r:id="rId11"/>
    <p:sldId id="340" r:id="rId12"/>
    <p:sldId id="324" r:id="rId13"/>
    <p:sldId id="27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45E66-FFBB-4E7E-85F9-2F4A783E55E5}" type="datetimeFigureOut">
              <a:rPr lang="en-US" smtClean="0"/>
              <a:t>6/24/2022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FF3E7-A467-4D32-9872-79F11C94577E}" type="slidenum">
              <a:rPr lang="en-US" smtClean="0"/>
              <a:t>‹N°›</a:t>
            </a:fld>
            <a:endParaRPr lang="en-US"/>
          </a:p>
        </p:txBody>
      </p:sp>
    </p:spTree>
    <p:extLst>
      <p:ext uri="{BB962C8B-B14F-4D97-AF65-F5344CB8AC3E}">
        <p14:creationId xmlns:p14="http://schemas.microsoft.com/office/powerpoint/2010/main" val="112376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1606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915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543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58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13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40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41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454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340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fr-FR"/>
              <a:t>Modifiez le style du titre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966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fr-FR"/>
              <a:t>Modifiez le style du titre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549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03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fr-FR"/>
              <a:t>Modifiez le style du titre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fr-FR"/>
              <a:t>Modifiez le style des sous-titres du masque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Tree>
    <p:extLst>
      <p:ext uri="{BB962C8B-B14F-4D97-AF65-F5344CB8AC3E}">
        <p14:creationId xmlns:p14="http://schemas.microsoft.com/office/powerpoint/2010/main" val="364246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Tree>
    <p:extLst>
      <p:ext uri="{BB962C8B-B14F-4D97-AF65-F5344CB8AC3E}">
        <p14:creationId xmlns:p14="http://schemas.microsoft.com/office/powerpoint/2010/main" val="257993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361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53711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13693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6633036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35;p25">
            <a:extLst>
              <a:ext uri="{FF2B5EF4-FFF2-40B4-BE49-F238E27FC236}">
                <a16:creationId xmlns:a16="http://schemas.microsoft.com/office/drawing/2014/main" id="{F64219AA-9976-19A6-0771-6E50F70C6DF3}"/>
              </a:ext>
            </a:extLst>
          </p:cNvPr>
          <p:cNvSpPr txBox="1">
            <a:spLocks noGrp="1"/>
          </p:cNvSpPr>
          <p:nvPr>
            <p:ph type="ctrTitle"/>
          </p:nvPr>
        </p:nvSpPr>
        <p:spPr>
          <a:xfrm>
            <a:off x="2211514" y="2182593"/>
            <a:ext cx="7768972" cy="21654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noProof="0" dirty="0">
                <a:solidFill>
                  <a:schemeClr val="bg1"/>
                </a:solidFill>
              </a:rPr>
              <a:t>Algorithms</a:t>
            </a:r>
            <a:br>
              <a:rPr lang="en-US" noProof="0" dirty="0">
                <a:solidFill>
                  <a:schemeClr val="bg1"/>
                </a:solidFill>
              </a:rPr>
            </a:br>
            <a:r>
              <a:rPr lang="en-US" noProof="0" dirty="0">
                <a:solidFill>
                  <a:schemeClr val="bg1"/>
                </a:solidFill>
              </a:rPr>
              <a:t>Evaluation</a:t>
            </a:r>
          </a:p>
        </p:txBody>
      </p:sp>
      <p:sp>
        <p:nvSpPr>
          <p:cNvPr id="5" name="Google Shape;434;p25">
            <a:extLst>
              <a:ext uri="{FF2B5EF4-FFF2-40B4-BE49-F238E27FC236}">
                <a16:creationId xmlns:a16="http://schemas.microsoft.com/office/drawing/2014/main" id="{31B0CE55-2C5E-E0E1-0AFE-488B1AC6D2F9}"/>
              </a:ext>
            </a:extLst>
          </p:cNvPr>
          <p:cNvSpPr txBox="1">
            <a:spLocks noGrp="1"/>
          </p:cNvSpPr>
          <p:nvPr>
            <p:ph type="subTitle" idx="1"/>
          </p:nvPr>
        </p:nvSpPr>
        <p:spPr>
          <a:xfrm>
            <a:off x="4448250" y="4675407"/>
            <a:ext cx="3295500" cy="490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Florian Polster--Prieto</a:t>
            </a:r>
          </a:p>
        </p:txBody>
      </p:sp>
    </p:spTree>
    <p:extLst>
      <p:ext uri="{BB962C8B-B14F-4D97-AF65-F5344CB8AC3E}">
        <p14:creationId xmlns:p14="http://schemas.microsoft.com/office/powerpoint/2010/main" val="386417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795352" y="252703"/>
                <a:ext cx="10984749" cy="55509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PCMCI+</a:t>
                </a:r>
                <a:endParaRPr lang="en-US" sz="2000" dirty="0"/>
              </a:p>
              <a:p>
                <a:pPr marL="152396" indent="0">
                  <a:buNone/>
                </a:pPr>
                <a:r>
                  <a:rPr lang="fr-FR" sz="2000" dirty="0"/>
                  <a:t>This </a:t>
                </a:r>
                <a:r>
                  <a:rPr lang="fr-FR" sz="2000" dirty="0" err="1"/>
                  <a:t>method</a:t>
                </a:r>
                <a:r>
                  <a:rPr lang="fr-FR" sz="2000" dirty="0"/>
                  <a:t> </a:t>
                </a:r>
                <a:r>
                  <a:rPr lang="fr-FR" sz="2000" dirty="0" err="1"/>
                  <a:t>does</a:t>
                </a:r>
                <a:r>
                  <a:rPr lang="fr-FR" sz="2000" dirty="0"/>
                  <a:t> not </a:t>
                </a:r>
                <a:r>
                  <a:rPr lang="fr-FR" sz="2000" dirty="0" err="1"/>
                  <a:t>allow</a:t>
                </a:r>
                <a:r>
                  <a:rPr lang="fr-FR" sz="2000" dirty="0"/>
                  <a:t> to </a:t>
                </a:r>
                <a:r>
                  <a:rPr lang="fr-FR" sz="2000" dirty="0" err="1"/>
                  <a:t>discover</a:t>
                </a:r>
                <a:r>
                  <a:rPr lang="fr-FR" sz="2000" dirty="0"/>
                  <a:t> </a:t>
                </a:r>
                <a:r>
                  <a:rPr lang="en-US" sz="2000" dirty="0"/>
                  <a:t>hidden</a:t>
                </a:r>
                <a:r>
                  <a:rPr lang="fr-FR" sz="2000" dirty="0"/>
                  <a:t> </a:t>
                </a:r>
                <a:r>
                  <a:rPr lang="en-US" sz="2000" dirty="0"/>
                  <a:t>confounders</a:t>
                </a:r>
                <a:r>
                  <a:rPr lang="fr-FR" sz="2000" dirty="0"/>
                  <a:t>, but </a:t>
                </a:r>
                <a:r>
                  <a:rPr lang="fr-FR" sz="2000" dirty="0" err="1"/>
                  <a:t>is</a:t>
                </a:r>
                <a:r>
                  <a:rPr lang="fr-FR" sz="2000" dirty="0"/>
                  <a:t> able to </a:t>
                </a:r>
                <a:r>
                  <a:rPr lang="fr-FR" sz="2000" dirty="0" err="1"/>
                  <a:t>identify</a:t>
                </a:r>
                <a:r>
                  <a:rPr lang="fr-FR" sz="2000" dirty="0"/>
                  <a:t> the full </a:t>
                </a:r>
                <a:r>
                  <a:rPr lang="fr-FR" sz="2000" dirty="0" err="1"/>
                  <a:t>window</a:t>
                </a:r>
                <a:r>
                  <a:rPr lang="fr-FR" sz="2000" dirty="0"/>
                  <a:t> causal graph </a:t>
                </a:r>
                <a:r>
                  <a:rPr lang="fr-FR" sz="2000" dirty="0" err="1"/>
                  <a:t>given</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m:t>
                        </m:r>
                        <m:r>
                          <a:rPr lang="fr-FR" sz="2000" b="0" i="1" smtClean="0">
                            <a:latin typeface="Cambria Math" panose="02040503050406030204" pitchFamily="18" charset="0"/>
                          </a:rPr>
                          <m:t>𝑖𝑛</m:t>
                        </m:r>
                      </m:sub>
                    </m:sSub>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𝑚𝑎𝑥</m:t>
                        </m:r>
                      </m:sub>
                    </m:sSub>
                  </m:oMath>
                </a14:m>
                <a:endParaRPr lang="en-US" sz="2000" dirty="0"/>
              </a:p>
              <a:p>
                <a:pPr marL="152396" indent="0">
                  <a:buNone/>
                </a:pPr>
                <a:r>
                  <a:rPr lang="en-US" sz="2000" dirty="0"/>
                  <a:t>It also takes a </a:t>
                </a:r>
                <a14:m>
                  <m:oMath xmlns:m="http://schemas.openxmlformats.org/officeDocument/2006/math">
                    <m:r>
                      <a:rPr lang="en-US" sz="2000" i="1" dirty="0" smtClean="0">
                        <a:latin typeface="Cambria Math" panose="02040503050406030204" pitchFamily="18" charset="0"/>
                      </a:rPr>
                      <m:t>𝑝</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𝑐</m:t>
                        </m:r>
                      </m:e>
                      <m:sub>
                        <m:r>
                          <a:rPr lang="fr-FR" sz="2000" b="0" i="1" dirty="0" smtClean="0">
                            <a:latin typeface="Cambria Math" panose="02040503050406030204" pitchFamily="18" charset="0"/>
                          </a:rPr>
                          <m:t>𝛼</m:t>
                        </m:r>
                      </m:sub>
                    </m:sSub>
                  </m:oMath>
                </a14:m>
                <a:r>
                  <a:rPr lang="en-US" sz="2000" dirty="0"/>
                  <a:t> parameter, which is the significance level of the conditional independence test in the first phase of the algorithm. This parameter is chosen in our experiment through an optimization step, and is one of the following value [0.001, 0.005, 0.01, 0.025, 0.05]</a:t>
                </a:r>
              </a:p>
              <a:p>
                <a:pPr marL="152396" indent="0">
                  <a:buNone/>
                </a:pPr>
                <a:endParaRPr lang="en-US" sz="2000" dirty="0"/>
              </a:p>
              <a:p>
                <a:pPr marL="152396" indent="0">
                  <a:buNone/>
                </a:pPr>
                <a:r>
                  <a:rPr lang="en-US" sz="2000" dirty="0"/>
                  <a:t>The method can remain uncertain on contemporaneous lags (</a:t>
                </a:r>
                <a14:m>
                  <m:oMath xmlns:m="http://schemas.openxmlformats.org/officeDocument/2006/math">
                    <m:r>
                      <a:rPr lang="fr-FR" sz="2000" b="0" i="1" smtClean="0">
                        <a:latin typeface="Cambria Math" panose="02040503050406030204" pitchFamily="18" charset="0"/>
                      </a:rPr>
                      <m:t>𝜏</m:t>
                    </m:r>
                    <m:r>
                      <a:rPr lang="fr-FR" sz="2000" b="0" i="1" smtClean="0">
                        <a:latin typeface="Cambria Math" panose="02040503050406030204" pitchFamily="18" charset="0"/>
                      </a:rPr>
                      <m:t>=0</m:t>
                    </m:r>
                  </m:oMath>
                </a14:m>
                <a:r>
                  <a:rPr lang="en-US" sz="2000" dirty="0"/>
                  <a:t>), and will denote them as undirected: o-o, o-- or o-&gt;</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In this case, we replace the undirected edges with edges respectively maximizing and minimizing the evaluation metrics</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795352" y="252703"/>
                <a:ext cx="10984749" cy="5550938"/>
              </a:xfrm>
              <a:prstGeom prst="rect">
                <a:avLst/>
              </a:prstGeom>
              <a:blipFill>
                <a:blip r:embed="rId3"/>
                <a:stretch>
                  <a:fillRect/>
                </a:stretch>
              </a:blipFill>
              <a:ln>
                <a:noFill/>
              </a:ln>
            </p:spPr>
            <p:txBody>
              <a:bodyPr/>
              <a:lstStyle/>
              <a:p>
                <a:r>
                  <a:rPr lang="en-US">
                    <a:noFill/>
                  </a:rPr>
                  <a:t> </a:t>
                </a:r>
              </a:p>
            </p:txBody>
          </p:sp>
        </mc:Fallback>
      </mc:AlternateContent>
      <p:grpSp>
        <p:nvGrpSpPr>
          <p:cNvPr id="31" name="Groupe 30">
            <a:extLst>
              <a:ext uri="{FF2B5EF4-FFF2-40B4-BE49-F238E27FC236}">
                <a16:creationId xmlns:a16="http://schemas.microsoft.com/office/drawing/2014/main" id="{B9093781-D097-4535-1DE7-6C644889783F}"/>
              </a:ext>
            </a:extLst>
          </p:cNvPr>
          <p:cNvGrpSpPr/>
          <p:nvPr/>
        </p:nvGrpSpPr>
        <p:grpSpPr>
          <a:xfrm>
            <a:off x="4498877" y="3149968"/>
            <a:ext cx="1714205" cy="1421219"/>
            <a:chOff x="4167192" y="4256622"/>
            <a:chExt cx="1714205" cy="1421219"/>
          </a:xfrm>
        </p:grpSpPr>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A57C7F3F-7589-6F5A-2922-31447580E69C}"/>
                    </a:ext>
                  </a:extLst>
                </p:cNvPr>
                <p:cNvSpPr>
                  <a:spLocks noChangeAspect="1"/>
                </p:cNvSpPr>
                <p:nvPr/>
              </p:nvSpPr>
              <p:spPr>
                <a:xfrm>
                  <a:off x="4167192" y="425662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𝑟</m:t>
                            </m:r>
                          </m:sup>
                        </m:sSubSup>
                      </m:oMath>
                    </m:oMathPara>
                  </a14:m>
                  <a:endParaRPr lang="fr-FR" sz="1800" dirty="0">
                    <a:solidFill>
                      <a:schemeClr val="bg1"/>
                    </a:solidFill>
                  </a:endParaRPr>
                </a:p>
              </p:txBody>
            </p:sp>
          </mc:Choice>
          <mc:Fallback xmlns="">
            <p:sp>
              <p:nvSpPr>
                <p:cNvPr id="5" name="Ellipse 4">
                  <a:extLst>
                    <a:ext uri="{FF2B5EF4-FFF2-40B4-BE49-F238E27FC236}">
                      <a16:creationId xmlns:a16="http://schemas.microsoft.com/office/drawing/2014/main" id="{A57C7F3F-7589-6F5A-2922-31447580E69C}"/>
                    </a:ext>
                  </a:extLst>
                </p:cNvPr>
                <p:cNvSpPr>
                  <a:spLocks noRot="1" noChangeAspect="1" noMove="1" noResize="1" noEditPoints="1" noAdjustHandles="1" noChangeArrowheads="1" noChangeShapeType="1" noTextEdit="1"/>
                </p:cNvSpPr>
                <p:nvPr/>
              </p:nvSpPr>
              <p:spPr>
                <a:xfrm>
                  <a:off x="4167192" y="4256622"/>
                  <a:ext cx="490125" cy="490021"/>
                </a:xfrm>
                <a:prstGeom prst="ellipse">
                  <a:avLst/>
                </a:prstGeom>
                <a:blipFill>
                  <a:blip r:embed="rId4"/>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E261C2F7-39A6-1F34-53EF-109A7AD0D709}"/>
                    </a:ext>
                  </a:extLst>
                </p:cNvPr>
                <p:cNvSpPr>
                  <a:spLocks noChangeAspect="1"/>
                </p:cNvSpPr>
                <p:nvPr/>
              </p:nvSpPr>
              <p:spPr>
                <a:xfrm>
                  <a:off x="4167193" y="518428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𝑞</m:t>
                            </m:r>
                          </m:sup>
                        </m:sSubSup>
                      </m:oMath>
                    </m:oMathPara>
                  </a14:m>
                  <a:endParaRPr lang="fr-FR" sz="1800" dirty="0">
                    <a:solidFill>
                      <a:schemeClr val="bg1"/>
                    </a:solidFill>
                  </a:endParaRPr>
                </a:p>
              </p:txBody>
            </p:sp>
          </mc:Choice>
          <mc:Fallback xmlns="">
            <p:sp>
              <p:nvSpPr>
                <p:cNvPr id="7" name="Ellipse 6">
                  <a:extLst>
                    <a:ext uri="{FF2B5EF4-FFF2-40B4-BE49-F238E27FC236}">
                      <a16:creationId xmlns:a16="http://schemas.microsoft.com/office/drawing/2014/main" id="{E261C2F7-39A6-1F34-53EF-109A7AD0D709}"/>
                    </a:ext>
                  </a:extLst>
                </p:cNvPr>
                <p:cNvSpPr>
                  <a:spLocks noRot="1" noChangeAspect="1" noMove="1" noResize="1" noEditPoints="1" noAdjustHandles="1" noChangeArrowheads="1" noChangeShapeType="1" noTextEdit="1"/>
                </p:cNvSpPr>
                <p:nvPr/>
              </p:nvSpPr>
              <p:spPr>
                <a:xfrm>
                  <a:off x="4167193" y="5184280"/>
                  <a:ext cx="490125" cy="490021"/>
                </a:xfrm>
                <a:prstGeom prst="ellipse">
                  <a:avLst/>
                </a:prstGeom>
                <a:blipFill>
                  <a:blip r:embed="rId5"/>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91B922C3-C84E-15FB-D441-400371A8C84C}"/>
                    </a:ext>
                  </a:extLst>
                </p:cNvPr>
                <p:cNvSpPr>
                  <a:spLocks noChangeAspect="1"/>
                </p:cNvSpPr>
                <p:nvPr/>
              </p:nvSpPr>
              <p:spPr>
                <a:xfrm>
                  <a:off x="5391272" y="426016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𝑟</m:t>
                            </m:r>
                          </m:sup>
                        </m:sSubSup>
                      </m:oMath>
                    </m:oMathPara>
                  </a14:m>
                  <a:endParaRPr lang="fr-FR" sz="1800" dirty="0"/>
                </a:p>
              </p:txBody>
            </p:sp>
          </mc:Choice>
          <mc:Fallback xmlns="">
            <p:sp>
              <p:nvSpPr>
                <p:cNvPr id="10" name="Ellipse 9">
                  <a:extLst>
                    <a:ext uri="{FF2B5EF4-FFF2-40B4-BE49-F238E27FC236}">
                      <a16:creationId xmlns:a16="http://schemas.microsoft.com/office/drawing/2014/main" id="{91B922C3-C84E-15FB-D441-400371A8C84C}"/>
                    </a:ext>
                  </a:extLst>
                </p:cNvPr>
                <p:cNvSpPr>
                  <a:spLocks noRot="1" noChangeAspect="1" noMove="1" noResize="1" noEditPoints="1" noAdjustHandles="1" noChangeArrowheads="1" noChangeShapeType="1" noTextEdit="1"/>
                </p:cNvSpPr>
                <p:nvPr/>
              </p:nvSpPr>
              <p:spPr>
                <a:xfrm>
                  <a:off x="5391272" y="4260162"/>
                  <a:ext cx="490125" cy="490021"/>
                </a:xfrm>
                <a:prstGeom prst="ellipse">
                  <a:avLst/>
                </a:prstGeom>
                <a:blipFill>
                  <a:blip r:embed="rId6"/>
                  <a:stretch>
                    <a:fillRect/>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83649C9-4CDC-ADDC-1814-9128426A34E5}"/>
                    </a:ext>
                  </a:extLst>
                </p:cNvPr>
                <p:cNvSpPr>
                  <a:spLocks noChangeAspect="1"/>
                </p:cNvSpPr>
                <p:nvPr/>
              </p:nvSpPr>
              <p:spPr>
                <a:xfrm>
                  <a:off x="5391272" y="518782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𝑞</m:t>
                            </m:r>
                          </m:sup>
                        </m:sSubSup>
                      </m:oMath>
                    </m:oMathPara>
                  </a14:m>
                  <a:endParaRPr lang="fr-FR" sz="1800" dirty="0"/>
                </a:p>
              </p:txBody>
            </p:sp>
          </mc:Choice>
          <mc:Fallback xmlns="">
            <p:sp>
              <p:nvSpPr>
                <p:cNvPr id="11" name="Ellipse 10">
                  <a:extLst>
                    <a:ext uri="{FF2B5EF4-FFF2-40B4-BE49-F238E27FC236}">
                      <a16:creationId xmlns:a16="http://schemas.microsoft.com/office/drawing/2014/main" id="{083649C9-4CDC-ADDC-1814-9128426A34E5}"/>
                    </a:ext>
                  </a:extLst>
                </p:cNvPr>
                <p:cNvSpPr>
                  <a:spLocks noRot="1" noChangeAspect="1" noMove="1" noResize="1" noEditPoints="1" noAdjustHandles="1" noChangeArrowheads="1" noChangeShapeType="1" noTextEdit="1"/>
                </p:cNvSpPr>
                <p:nvPr/>
              </p:nvSpPr>
              <p:spPr>
                <a:xfrm>
                  <a:off x="5391272" y="5187820"/>
                  <a:ext cx="490125" cy="490021"/>
                </a:xfrm>
                <a:prstGeom prst="ellipse">
                  <a:avLst/>
                </a:prstGeom>
                <a:blipFill>
                  <a:blip r:embed="rId7"/>
                  <a:stretch>
                    <a:fillRect/>
                  </a:stretch>
                </a:blipFill>
                <a:ln w="25400">
                  <a:solidFill>
                    <a:schemeClr val="bg1"/>
                  </a:solidFill>
                </a:ln>
              </p:spPr>
              <p:txBody>
                <a:bodyPr/>
                <a:lstStyle/>
                <a:p>
                  <a:r>
                    <a:rPr lang="en-US">
                      <a:noFill/>
                    </a:rPr>
                    <a:t> </a:t>
                  </a:r>
                </a:p>
              </p:txBody>
            </p:sp>
          </mc:Fallback>
        </mc:AlternateContent>
        <p:cxnSp>
          <p:nvCxnSpPr>
            <p:cNvPr id="15" name="Connecteur droit avec flèche 14">
              <a:extLst>
                <a:ext uri="{FF2B5EF4-FFF2-40B4-BE49-F238E27FC236}">
                  <a16:creationId xmlns:a16="http://schemas.microsoft.com/office/drawing/2014/main" id="{83659EA3-0C2A-DEE5-6AFA-CF38F64619CC}"/>
                </a:ext>
              </a:extLst>
            </p:cNvPr>
            <p:cNvCxnSpPr>
              <a:cxnSpLocks/>
            </p:cNvCxnSpPr>
            <p:nvPr/>
          </p:nvCxnSpPr>
          <p:spPr>
            <a:xfrm flipH="1">
              <a:off x="4651402" y="4498091"/>
              <a:ext cx="740797"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D8AFDCE-8F12-97E8-8004-B8150880BF22}"/>
                </a:ext>
              </a:extLst>
            </p:cNvPr>
            <p:cNvCxnSpPr>
              <a:cxnSpLocks/>
            </p:cNvCxnSpPr>
            <p:nvPr/>
          </p:nvCxnSpPr>
          <p:spPr>
            <a:xfrm flipH="1">
              <a:off x="4651402" y="5425749"/>
              <a:ext cx="740798"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44E73798-BC17-4C35-6DEA-D2AAAABE6E8E}"/>
                </a:ext>
              </a:extLst>
            </p:cNvPr>
            <p:cNvCxnSpPr>
              <a:cxnSpLocks/>
            </p:cNvCxnSpPr>
            <p:nvPr/>
          </p:nvCxnSpPr>
          <p:spPr>
            <a:xfrm>
              <a:off x="4412256"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E43AC81F-CC04-72A5-FB18-2956F6A093D8}"/>
                </a:ext>
              </a:extLst>
            </p:cNvPr>
            <p:cNvCxnSpPr>
              <a:cxnSpLocks/>
            </p:cNvCxnSpPr>
            <p:nvPr/>
          </p:nvCxnSpPr>
          <p:spPr>
            <a:xfrm>
              <a:off x="5627912"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grpSp>
      <p:cxnSp>
        <p:nvCxnSpPr>
          <p:cNvPr id="32" name="Connecteur droit avec flèche 31">
            <a:extLst>
              <a:ext uri="{FF2B5EF4-FFF2-40B4-BE49-F238E27FC236}">
                <a16:creationId xmlns:a16="http://schemas.microsoft.com/office/drawing/2014/main" id="{D5A9CC7D-8426-35B7-705F-0BEEF1CD7F68}"/>
              </a:ext>
            </a:extLst>
          </p:cNvPr>
          <p:cNvCxnSpPr>
            <a:cxnSpLocks/>
            <a:stCxn id="10" idx="3"/>
            <a:endCxn id="7" idx="7"/>
          </p:cNvCxnSpPr>
          <p:nvPr/>
        </p:nvCxnSpPr>
        <p:spPr>
          <a:xfrm flipH="1">
            <a:off x="4917226" y="3571767"/>
            <a:ext cx="877508" cy="57762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35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D3D78DD7-9C03-E242-3284-6388678E06CC}"/>
              </a:ext>
            </a:extLst>
          </p:cNvPr>
          <p:cNvGraphicFramePr>
            <a:graphicFrameLocks noGrp="1"/>
          </p:cNvGraphicFramePr>
          <p:nvPr>
            <p:extLst>
              <p:ext uri="{D42A27DB-BD31-4B8C-83A1-F6EECF244321}">
                <p14:modId xmlns:p14="http://schemas.microsoft.com/office/powerpoint/2010/main" val="2382654614"/>
              </p:ext>
            </p:extLst>
          </p:nvPr>
        </p:nvGraphicFramePr>
        <p:xfrm>
          <a:off x="226829" y="177101"/>
          <a:ext cx="11738341" cy="6503798"/>
        </p:xfrm>
        <a:graphic>
          <a:graphicData uri="http://schemas.openxmlformats.org/drawingml/2006/table">
            <a:tbl>
              <a:tblPr firstRow="1" bandRow="1">
                <a:tableStyleId>{073A0DAA-6AF3-43AB-8588-CEC1D06C72B9}</a:tableStyleId>
              </a:tblPr>
              <a:tblGrid>
                <a:gridCol w="1173834">
                  <a:extLst>
                    <a:ext uri="{9D8B030D-6E8A-4147-A177-3AD203B41FA5}">
                      <a16:colId xmlns:a16="http://schemas.microsoft.com/office/drawing/2014/main" val="2470935587"/>
                    </a:ext>
                  </a:extLst>
                </a:gridCol>
                <a:gridCol w="1173834">
                  <a:extLst>
                    <a:ext uri="{9D8B030D-6E8A-4147-A177-3AD203B41FA5}">
                      <a16:colId xmlns:a16="http://schemas.microsoft.com/office/drawing/2014/main" val="2383304281"/>
                    </a:ext>
                  </a:extLst>
                </a:gridCol>
                <a:gridCol w="1173834">
                  <a:extLst>
                    <a:ext uri="{9D8B030D-6E8A-4147-A177-3AD203B41FA5}">
                      <a16:colId xmlns:a16="http://schemas.microsoft.com/office/drawing/2014/main" val="281876642"/>
                    </a:ext>
                  </a:extLst>
                </a:gridCol>
                <a:gridCol w="1173834">
                  <a:extLst>
                    <a:ext uri="{9D8B030D-6E8A-4147-A177-3AD203B41FA5}">
                      <a16:colId xmlns:a16="http://schemas.microsoft.com/office/drawing/2014/main" val="1787908406"/>
                    </a:ext>
                  </a:extLst>
                </a:gridCol>
                <a:gridCol w="1173834">
                  <a:extLst>
                    <a:ext uri="{9D8B030D-6E8A-4147-A177-3AD203B41FA5}">
                      <a16:colId xmlns:a16="http://schemas.microsoft.com/office/drawing/2014/main" val="1591384824"/>
                    </a:ext>
                  </a:extLst>
                </a:gridCol>
                <a:gridCol w="1173834">
                  <a:extLst>
                    <a:ext uri="{9D8B030D-6E8A-4147-A177-3AD203B41FA5}">
                      <a16:colId xmlns:a16="http://schemas.microsoft.com/office/drawing/2014/main" val="2526885153"/>
                    </a:ext>
                  </a:extLst>
                </a:gridCol>
                <a:gridCol w="1016475">
                  <a:extLst>
                    <a:ext uri="{9D8B030D-6E8A-4147-A177-3AD203B41FA5}">
                      <a16:colId xmlns:a16="http://schemas.microsoft.com/office/drawing/2014/main" val="760147593"/>
                    </a:ext>
                  </a:extLst>
                </a:gridCol>
                <a:gridCol w="1669312">
                  <a:extLst>
                    <a:ext uri="{9D8B030D-6E8A-4147-A177-3AD203B41FA5}">
                      <a16:colId xmlns:a16="http://schemas.microsoft.com/office/drawing/2014/main" val="2178216620"/>
                    </a:ext>
                  </a:extLst>
                </a:gridCol>
                <a:gridCol w="835716">
                  <a:extLst>
                    <a:ext uri="{9D8B030D-6E8A-4147-A177-3AD203B41FA5}">
                      <a16:colId xmlns:a16="http://schemas.microsoft.com/office/drawing/2014/main" val="4290032179"/>
                    </a:ext>
                  </a:extLst>
                </a:gridCol>
                <a:gridCol w="1173834">
                  <a:extLst>
                    <a:ext uri="{9D8B030D-6E8A-4147-A177-3AD203B41FA5}">
                      <a16:colId xmlns:a16="http://schemas.microsoft.com/office/drawing/2014/main" val="3400263755"/>
                    </a:ext>
                  </a:extLst>
                </a:gridCol>
              </a:tblGrid>
              <a:tr h="370840">
                <a:tc>
                  <a:txBody>
                    <a:bodyPr/>
                    <a:lstStyle/>
                    <a:p>
                      <a:pPr algn="ctr"/>
                      <a:endParaRPr lang="en-US" dirty="0"/>
                    </a:p>
                  </a:txBody>
                  <a:tcPr anchor="ctr" anchorCtr="1"/>
                </a:tc>
                <a:tc gridSpan="2">
                  <a:txBody>
                    <a:bodyPr/>
                    <a:lstStyle/>
                    <a:p>
                      <a:pPr algn="ctr"/>
                      <a:r>
                        <a:rPr lang="en-US" dirty="0"/>
                        <a:t>Fork </a:t>
                      </a:r>
                    </a:p>
                  </a:txBody>
                  <a:tcPr anchor="ctr" anchorCtr="1"/>
                </a:tc>
                <a:tc hMerge="1">
                  <a:txBody>
                    <a:bodyPr/>
                    <a:lstStyle/>
                    <a:p>
                      <a:endParaRPr lang="en-US" dirty="0"/>
                    </a:p>
                  </a:txBody>
                  <a:tcPr/>
                </a:tc>
                <a:tc gridSpan="2">
                  <a:txBody>
                    <a:bodyPr/>
                    <a:lstStyle/>
                    <a:p>
                      <a:pPr algn="ctr"/>
                      <a:r>
                        <a:rPr lang="en-US" dirty="0"/>
                        <a:t>V-structure</a:t>
                      </a:r>
                    </a:p>
                  </a:txBody>
                  <a:tcPr anchor="ctr" anchorCtr="1"/>
                </a:tc>
                <a:tc hMerge="1">
                  <a:txBody>
                    <a:bodyPr/>
                    <a:lstStyle/>
                    <a:p>
                      <a:endParaRPr lang="en-US" dirty="0"/>
                    </a:p>
                  </a:txBody>
                  <a:tcPr/>
                </a:tc>
                <a:tc gridSpan="2">
                  <a:txBody>
                    <a:bodyPr/>
                    <a:lstStyle/>
                    <a:p>
                      <a:pPr algn="ctr"/>
                      <a:r>
                        <a:rPr lang="en-US" dirty="0"/>
                        <a:t>Mediator</a:t>
                      </a:r>
                    </a:p>
                  </a:txBody>
                  <a:tcPr anchor="ctr" anchorCtr="1"/>
                </a:tc>
                <a:tc hMerge="1">
                  <a:txBody>
                    <a:bodyPr/>
                    <a:lstStyle/>
                    <a:p>
                      <a:endParaRPr lang="en-US" dirty="0"/>
                    </a:p>
                  </a:txBody>
                  <a:tcPr/>
                </a:tc>
                <a:tc>
                  <a:txBody>
                    <a:bodyPr/>
                    <a:lstStyle/>
                    <a:p>
                      <a:pPr algn="ctr"/>
                      <a:r>
                        <a:rPr lang="en-US" dirty="0"/>
                        <a:t>Diamond</a:t>
                      </a:r>
                    </a:p>
                  </a:txBody>
                  <a:tcPr anchor="ctr" anchorCtr="1"/>
                </a:tc>
                <a:tc gridSpan="2">
                  <a:txBody>
                    <a:bodyPr/>
                    <a:lstStyle/>
                    <a:p>
                      <a:pPr algn="ctr"/>
                      <a:r>
                        <a:rPr lang="en-US" dirty="0"/>
                        <a:t>7TS</a:t>
                      </a:r>
                    </a:p>
                  </a:txBody>
                  <a:tcPr anchor="ctr" anchorCtr="1"/>
                </a:tc>
                <a:tc hMerge="1">
                  <a:txBody>
                    <a:bodyPr/>
                    <a:lstStyle/>
                    <a:p>
                      <a:endParaRPr lang="en-US" dirty="0"/>
                    </a:p>
                  </a:txBody>
                  <a:tcPr/>
                </a:tc>
                <a:extLst>
                  <a:ext uri="{0D108BD9-81ED-4DB2-BD59-A6C34878D82A}">
                    <a16:rowId xmlns:a16="http://schemas.microsoft.com/office/drawing/2014/main" val="3318094628"/>
                  </a:ext>
                </a:extLst>
              </a:tr>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0" i="0" u="none" strike="noStrike" cap="none" dirty="0">
                        <a:solidFill>
                          <a:schemeClr val="dk1"/>
                        </a:solidFill>
                        <a:latin typeface="+mn-lt"/>
                        <a:ea typeface="+mn-ea"/>
                        <a:cs typeface="+mn-cs"/>
                        <a:sym typeface="Arial"/>
                      </a:endParaRPr>
                    </a:p>
                  </a:txBody>
                  <a:tcPr marL="7620" marR="7620" marT="7620" marB="0" anchor="ctr" anchorCtr="1"/>
                </a:tc>
                <a:tc>
                  <a:txBody>
                    <a:bodyPr/>
                    <a:lstStyle/>
                    <a:p>
                      <a:pPr algn="ctr"/>
                      <a:r>
                        <a:rPr lang="en-US" dirty="0"/>
                        <a:t>Worst case</a:t>
                      </a:r>
                    </a:p>
                  </a:txBody>
                  <a:tcPr anchor="ctr" anchorCtr="1"/>
                </a:tc>
                <a:tc>
                  <a:txBody>
                    <a:bodyPr/>
                    <a:lstStyle/>
                    <a:p>
                      <a:pPr algn="ctr"/>
                      <a:r>
                        <a:rPr lang="en-US" dirty="0"/>
                        <a:t>Best case</a:t>
                      </a:r>
                    </a:p>
                  </a:txBody>
                  <a:tcPr anchor="ctr" anchorCtr="1"/>
                </a:tc>
                <a:tc>
                  <a:txBody>
                    <a:bodyPr/>
                    <a:lstStyle/>
                    <a:p>
                      <a:pPr algn="ctr"/>
                      <a:r>
                        <a:rPr lang="en-US" dirty="0"/>
                        <a:t>Worst case</a:t>
                      </a:r>
                    </a:p>
                  </a:txBody>
                  <a:tcPr anchor="ctr" anchorCtr="1"/>
                </a:tc>
                <a:tc>
                  <a:txBody>
                    <a:bodyPr/>
                    <a:lstStyle/>
                    <a:p>
                      <a:pPr algn="ctr"/>
                      <a:r>
                        <a:rPr lang="en-US" dirty="0"/>
                        <a:t>Best case</a:t>
                      </a:r>
                    </a:p>
                  </a:txBody>
                  <a:tcPr anchor="ctr" anchorCtr="1"/>
                </a:tc>
                <a:tc>
                  <a:txBody>
                    <a:bodyPr/>
                    <a:lstStyle/>
                    <a:p>
                      <a:pPr algn="ctr"/>
                      <a:r>
                        <a:rPr lang="en-US" dirty="0"/>
                        <a:t>Worst case</a:t>
                      </a:r>
                    </a:p>
                  </a:txBody>
                  <a:tcPr anchor="ctr" anchorCtr="1"/>
                </a:tc>
                <a:tc>
                  <a:txBody>
                    <a:bodyPr/>
                    <a:lstStyle/>
                    <a:p>
                      <a:pPr algn="ctr"/>
                      <a:r>
                        <a:rPr lang="en-US" dirty="0"/>
                        <a:t>Best case</a:t>
                      </a:r>
                    </a:p>
                  </a:txBody>
                  <a:tcPr anchor="ctr" anchorCtr="1"/>
                </a:tc>
                <a:tc>
                  <a:txBody>
                    <a:bodyPr/>
                    <a:lstStyle/>
                    <a:p>
                      <a:pPr algn="ctr"/>
                      <a:r>
                        <a:rPr lang="en-US" dirty="0"/>
                        <a:t>No undirected edges</a:t>
                      </a:r>
                    </a:p>
                  </a:txBody>
                  <a:tcPr anchor="ctr" anchorCtr="1"/>
                </a:tc>
                <a:tc>
                  <a:txBody>
                    <a:bodyPr/>
                    <a:lstStyle/>
                    <a:p>
                      <a:pPr algn="ctr"/>
                      <a:r>
                        <a:rPr lang="en-US" dirty="0"/>
                        <a:t>Worst case</a:t>
                      </a:r>
                    </a:p>
                  </a:txBody>
                  <a:tcPr anchor="ctr" anchorCtr="1"/>
                </a:tc>
                <a:tc>
                  <a:txBody>
                    <a:bodyPr/>
                    <a:lstStyle/>
                    <a:p>
                      <a:pPr algn="ctr"/>
                      <a:r>
                        <a:rPr lang="en-US" dirty="0"/>
                        <a:t>Best case</a:t>
                      </a:r>
                    </a:p>
                  </a:txBody>
                  <a:tcPr anchor="ctr" anchorCtr="1"/>
                </a:tc>
                <a:extLst>
                  <a:ext uri="{0D108BD9-81ED-4DB2-BD59-A6C34878D82A}">
                    <a16:rowId xmlns:a16="http://schemas.microsoft.com/office/drawing/2014/main" val="154272075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FPR</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0,025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 ± 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0,025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0,033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 ± 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 ± 0,63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 ± 0,09</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0,02 ± 0,03</a:t>
                      </a:r>
                    </a:p>
                  </a:txBody>
                  <a:tcPr marL="7620" marR="7620" marT="7620" marB="0" anchor="ctr" anchorCtr="1"/>
                </a:tc>
                <a:extLst>
                  <a:ext uri="{0D108BD9-81ED-4DB2-BD59-A6C34878D82A}">
                    <a16:rowId xmlns:a16="http://schemas.microsoft.com/office/drawing/2014/main" val="2708600898"/>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0,98 ± 0,05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0,96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0,98 ± 0,06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0,99 ± 0,04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0,94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0,96 ± 0,06</a:t>
                      </a:r>
                    </a:p>
                  </a:txBody>
                  <a:tcPr marL="7620" marR="7620" marT="7620" marB="0" anchor="ctr" anchorCtr="1"/>
                </a:tc>
                <a:extLst>
                  <a:ext uri="{0D108BD9-81ED-4DB2-BD59-A6C34878D82A}">
                    <a16:rowId xmlns:a16="http://schemas.microsoft.com/office/drawing/2014/main" val="131604636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Recall</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0,14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 ± 0,14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0,82 ± 0,18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0,84 ± 0,16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0,813 ± 0,13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0,813 ± 0,13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0,83 ± 0,13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 ± 0,08</a:t>
                      </a:r>
                    </a:p>
                  </a:txBody>
                  <a:tcPr marL="7620" marR="7620" marT="7620" marB="0" anchor="ctr" anchorCtr="1"/>
                </a:tc>
                <a:extLst>
                  <a:ext uri="{0D108BD9-81ED-4DB2-BD59-A6C34878D82A}">
                    <a16:rowId xmlns:a16="http://schemas.microsoft.com/office/drawing/2014/main" val="28443666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(F1)→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0,93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0,94 ± 0,09</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0,87 ± 0,13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0,89 ± 0,07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0,07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0,08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0,06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 ± 0,04</a:t>
                      </a:r>
                    </a:p>
                  </a:txBody>
                  <a:tcPr marL="7620" marR="7620" marT="7620" marB="0" anchor="ctr" anchorCtr="1"/>
                </a:tc>
                <a:extLst>
                  <a:ext uri="{0D108BD9-81ED-4DB2-BD59-A6C34878D82A}">
                    <a16:rowId xmlns:a16="http://schemas.microsoft.com/office/drawing/2014/main" val="159546466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on the predicted lags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0,78 ± 0,18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0,78 ± 0,18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0,92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0,92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0,92 ± 0,1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 ± 0,05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0,98 ± 0,07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0,98 ± 0,07</a:t>
                      </a:r>
                    </a:p>
                  </a:txBody>
                  <a:tcPr marL="7620" marR="7620" marT="7620" marB="0" anchor="ctr" anchorCtr="1"/>
                </a:tc>
                <a:extLst>
                  <a:ext uri="{0D108BD9-81ED-4DB2-BD59-A6C34878D82A}">
                    <a16:rowId xmlns:a16="http://schemas.microsoft.com/office/drawing/2014/main" val="304855306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err="1">
                          <a:solidFill>
                            <a:schemeClr val="dk1"/>
                          </a:solidFill>
                          <a:latin typeface="+mn-lt"/>
                          <a:ea typeface="+mn-ea"/>
                          <a:cs typeface="+mn-cs"/>
                          <a:sym typeface="Arial"/>
                        </a:rPr>
                        <a:t>Frobenius</a:t>
                      </a:r>
                      <a:r>
                        <a:rPr lang="en-US" sz="1867" b="0" i="0" u="none" strike="noStrike" cap="none" dirty="0">
                          <a:solidFill>
                            <a:schemeClr val="dk1"/>
                          </a:solidFill>
                          <a:latin typeface="+mn-lt"/>
                          <a:ea typeface="+mn-ea"/>
                          <a:cs typeface="+mn-cs"/>
                          <a:sym typeface="Arial"/>
                        </a:rPr>
                        <a:t> Norm</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1,22 ± 0,21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1,22 ± 0,21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1,12 ± 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1,12 ± 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 ± 0,27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 ± 0,27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1,48 ± 0,32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1,39 ± 0,42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1,39 ± 0,42</a:t>
                      </a:r>
                    </a:p>
                  </a:txBody>
                  <a:tcPr marL="7620" marR="7620" marT="7620" marB="0" anchor="ctr" anchorCtr="1"/>
                </a:tc>
                <a:extLst>
                  <a:ext uri="{0D108BD9-81ED-4DB2-BD59-A6C34878D82A}">
                    <a16:rowId xmlns:a16="http://schemas.microsoft.com/office/drawing/2014/main" val="1227964791"/>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MSE </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0,53 ± 0,17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0,53 ± 0,17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 ± 0,16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 ± 0,16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 ± 0,24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 ± 0,24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0,58 ± 024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 ± 0,21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 ± 0,21</a:t>
                      </a:r>
                    </a:p>
                  </a:txBody>
                  <a:tcPr marL="7620" marR="7620" marT="7620" marB="0" anchor="ctr" anchorCtr="1"/>
                </a:tc>
                <a:extLst>
                  <a:ext uri="{0D108BD9-81ED-4DB2-BD59-A6C34878D82A}">
                    <a16:rowId xmlns:a16="http://schemas.microsoft.com/office/drawing/2014/main" val="628597948"/>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1,41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 ± 1,41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1,8 ± 1,69</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1,7 ± 1,6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2,3 ± 1,34</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2,2 ± 1,48</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 ± 2,15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4,6 ± 2,12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 ± 2</a:t>
                      </a:r>
                    </a:p>
                  </a:txBody>
                  <a:tcPr marL="7620" marR="7620" marT="7620" marB="0" anchor="ctr" anchorCtr="1"/>
                </a:tc>
                <a:extLst>
                  <a:ext uri="{0D108BD9-81ED-4DB2-BD59-A6C34878D82A}">
                    <a16:rowId xmlns:a16="http://schemas.microsoft.com/office/drawing/2014/main" val="1462659782"/>
                  </a:ext>
                </a:extLst>
              </a:tr>
            </a:tbl>
          </a:graphicData>
        </a:graphic>
      </p:graphicFrame>
    </p:spTree>
    <p:extLst>
      <p:ext uri="{BB962C8B-B14F-4D97-AF65-F5344CB8AC3E}">
        <p14:creationId xmlns:p14="http://schemas.microsoft.com/office/powerpoint/2010/main" val="133300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114425" y="2454815"/>
            <a:ext cx="5561391" cy="1520036"/>
          </a:xfrm>
          <a:prstGeom prst="rect">
            <a:avLst/>
          </a:prstGeom>
        </p:spPr>
        <p:txBody>
          <a:bodyPr spcFirstLastPara="1" wrap="square" lIns="121900" tIns="121900" rIns="121900" bIns="121900" anchor="ctr" anchorCtr="0">
            <a:noAutofit/>
          </a:bodyPr>
          <a:lstStyle/>
          <a:p>
            <a:r>
              <a:rPr lang="en-US" sz="5400" noProof="0" dirty="0"/>
              <a:t>Bibliography</a:t>
            </a:r>
          </a:p>
        </p:txBody>
      </p:sp>
      <p:sp>
        <p:nvSpPr>
          <p:cNvPr id="689" name="Google Shape;689;p32"/>
          <p:cNvSpPr/>
          <p:nvPr/>
        </p:nvSpPr>
        <p:spPr>
          <a:xfrm>
            <a:off x="7710500" y="2491433"/>
            <a:ext cx="1446800" cy="1446800"/>
          </a:xfrm>
          <a:prstGeom prst="rect">
            <a:avLst/>
          </a:pr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03</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8831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825100" y="548900"/>
            <a:ext cx="6303600" cy="770400"/>
          </a:xfrm>
          <a:prstGeom prst="rect">
            <a:avLst/>
          </a:prstGeom>
        </p:spPr>
        <p:txBody>
          <a:bodyPr spcFirstLastPara="1" wrap="square" lIns="121900" tIns="121900" rIns="121900" bIns="121900" anchor="b" anchorCtr="0">
            <a:noAutofit/>
          </a:bodyPr>
          <a:lstStyle/>
          <a:p>
            <a:r>
              <a:rPr lang="en-US" noProof="0" dirty="0"/>
              <a:t>Bibliography</a:t>
            </a:r>
          </a:p>
        </p:txBody>
      </p:sp>
      <p:sp>
        <p:nvSpPr>
          <p:cNvPr id="1140" name="Google Shape;1140;p41"/>
          <p:cNvSpPr txBox="1">
            <a:spLocks noGrp="1"/>
          </p:cNvSpPr>
          <p:nvPr>
            <p:ph type="ctrTitle"/>
          </p:nvPr>
        </p:nvSpPr>
        <p:spPr>
          <a:xfrm>
            <a:off x="72991" y="1829653"/>
            <a:ext cx="3819405" cy="1684656"/>
          </a:xfrm>
          <a:prstGeom prst="rect">
            <a:avLst/>
          </a:prstGeom>
        </p:spPr>
        <p:txBody>
          <a:bodyPr spcFirstLastPara="1" wrap="square" lIns="121900" tIns="121900" rIns="121900" bIns="121900" anchor="t" anchorCtr="0">
            <a:noAutofit/>
          </a:bodyPr>
          <a:lstStyle/>
          <a:p>
            <a:r>
              <a:rPr lang="en-US" i="1" noProof="0" dirty="0"/>
              <a:t>[1] </a:t>
            </a:r>
            <a:r>
              <a:rPr lang="en-US" i="1" dirty="0"/>
              <a:t>Causal Discovery with Attention-Based Convolutional Neural Networks</a:t>
            </a:r>
            <a:r>
              <a:rPr lang="en-US" i="1" noProof="0" dirty="0"/>
              <a:t>,</a:t>
            </a:r>
            <a:br>
              <a:rPr lang="en-US" i="1" noProof="0" dirty="0"/>
            </a:br>
            <a:br>
              <a:rPr lang="en-US" sz="1800" i="1" dirty="0"/>
            </a:br>
            <a:r>
              <a:rPr lang="en-US" sz="1800" dirty="0" err="1"/>
              <a:t>Meike</a:t>
            </a:r>
            <a:r>
              <a:rPr lang="en-US" sz="1800" dirty="0"/>
              <a:t> </a:t>
            </a:r>
            <a:r>
              <a:rPr lang="en-US" sz="1800" dirty="0" err="1"/>
              <a:t>Nauta</a:t>
            </a:r>
            <a:r>
              <a:rPr lang="en-US" sz="1800" dirty="0"/>
              <a:t> , </a:t>
            </a:r>
            <a:br>
              <a:rPr lang="en-US" sz="1800" dirty="0"/>
            </a:br>
            <a:r>
              <a:rPr lang="en-US" sz="1800" dirty="0" err="1"/>
              <a:t>Doina</a:t>
            </a:r>
            <a:r>
              <a:rPr lang="en-US" sz="1800" dirty="0"/>
              <a:t> Bucur,</a:t>
            </a:r>
            <a:br>
              <a:rPr lang="en-US" sz="1800" dirty="0"/>
            </a:br>
            <a:r>
              <a:rPr lang="en-US" sz="1800" dirty="0"/>
              <a:t>Christin Seifert</a:t>
            </a:r>
            <a:endParaRPr lang="en-US" noProof="0" dirty="0"/>
          </a:p>
        </p:txBody>
      </p:sp>
      <p:sp>
        <p:nvSpPr>
          <p:cNvPr id="1144" name="Google Shape;1144;p41"/>
          <p:cNvSpPr txBox="1">
            <a:spLocks noGrp="1"/>
          </p:cNvSpPr>
          <p:nvPr>
            <p:ph type="ctrTitle" idx="4"/>
          </p:nvPr>
        </p:nvSpPr>
        <p:spPr>
          <a:xfrm>
            <a:off x="8430340" y="3265171"/>
            <a:ext cx="3600277" cy="859600"/>
          </a:xfrm>
          <a:prstGeom prst="rect">
            <a:avLst/>
          </a:prstGeom>
        </p:spPr>
        <p:txBody>
          <a:bodyPr spcFirstLastPara="1" wrap="square" lIns="121900" tIns="121900" rIns="121900" bIns="121900" anchor="b" anchorCtr="0">
            <a:noAutofit/>
          </a:bodyPr>
          <a:lstStyle/>
          <a:p>
            <a:pPr algn="l"/>
            <a:r>
              <a:rPr lang="en-US" i="1" noProof="0" dirty="0"/>
              <a:t>[2] Survey and Evaluation of Causal Discovery Methods for Time Series</a:t>
            </a:r>
            <a:endParaRPr lang="en-US" noProof="0" dirty="0"/>
          </a:p>
        </p:txBody>
      </p:sp>
      <p:sp>
        <p:nvSpPr>
          <p:cNvPr id="1145" name="Google Shape;1145;p41"/>
          <p:cNvSpPr txBox="1">
            <a:spLocks noGrp="1"/>
          </p:cNvSpPr>
          <p:nvPr>
            <p:ph type="subTitle" idx="5"/>
          </p:nvPr>
        </p:nvSpPr>
        <p:spPr>
          <a:xfrm>
            <a:off x="8430340" y="4124771"/>
            <a:ext cx="2508400" cy="859600"/>
          </a:xfrm>
          <a:prstGeom prst="rect">
            <a:avLst/>
          </a:prstGeom>
        </p:spPr>
        <p:txBody>
          <a:bodyPr spcFirstLastPara="1" wrap="square" lIns="121900" tIns="121900" rIns="121900" bIns="121900" anchor="t" anchorCtr="0">
            <a:noAutofit/>
          </a:bodyPr>
          <a:lstStyle/>
          <a:p>
            <a:pPr marL="0" indent="0" algn="l"/>
            <a:r>
              <a:rPr lang="en-US" noProof="0" dirty="0"/>
              <a:t>Charles K. Assad , Emilie </a:t>
            </a:r>
            <a:r>
              <a:rPr lang="en-US" noProof="0" dirty="0" err="1"/>
              <a:t>Devijver</a:t>
            </a:r>
            <a:r>
              <a:rPr lang="en-US" noProof="0" dirty="0"/>
              <a:t>, Eric </a:t>
            </a:r>
            <a:r>
              <a:rPr lang="en-US" noProof="0" dirty="0" err="1"/>
              <a:t>Gaussier</a:t>
            </a:r>
            <a:endParaRPr lang="en-US" noProof="0" dirty="0"/>
          </a:p>
        </p:txBody>
      </p:sp>
      <p:sp>
        <p:nvSpPr>
          <p:cNvPr id="1148" name="Google Shape;1148;p41"/>
          <p:cNvSpPr/>
          <p:nvPr/>
        </p:nvSpPr>
        <p:spPr>
          <a:xfrm>
            <a:off x="4233169" y="1795068"/>
            <a:ext cx="3725607" cy="3725537"/>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1149" name="Google Shape;1149;p41"/>
          <p:cNvSpPr/>
          <p:nvPr/>
        </p:nvSpPr>
        <p:spPr>
          <a:xfrm>
            <a:off x="4484599" y="2047334"/>
            <a:ext cx="3222723" cy="3221889"/>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0" name="Google Shape;1150;p41"/>
          <p:cNvSpPr/>
          <p:nvPr/>
        </p:nvSpPr>
        <p:spPr>
          <a:xfrm>
            <a:off x="4629120" y="2297862"/>
            <a:ext cx="2826825" cy="2719909"/>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1" name="Google Shape;1151;p41"/>
          <p:cNvSpPr/>
          <p:nvPr/>
        </p:nvSpPr>
        <p:spPr>
          <a:xfrm>
            <a:off x="4899806" y="2549015"/>
            <a:ext cx="2304687" cy="2217373"/>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2" name="Google Shape;1152;p41"/>
          <p:cNvSpPr/>
          <p:nvPr/>
        </p:nvSpPr>
        <p:spPr>
          <a:xfrm rot="-8999970">
            <a:off x="4233228" y="1796046"/>
            <a:ext cx="3725544" cy="3724652"/>
          </a:xfrm>
          <a:prstGeom prst="blockArc">
            <a:avLst>
              <a:gd name="adj1" fmla="val 15791057"/>
              <a:gd name="adj2" fmla="val 10360267"/>
              <a:gd name="adj3" fmla="val 865"/>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1153" name="Google Shape;1153;p41"/>
          <p:cNvSpPr/>
          <p:nvPr/>
        </p:nvSpPr>
        <p:spPr>
          <a:xfrm>
            <a:off x="4484601" y="2047263"/>
            <a:ext cx="3222800" cy="3222000"/>
          </a:xfrm>
          <a:prstGeom prst="blockArc">
            <a:avLst>
              <a:gd name="adj1" fmla="val 18313733"/>
              <a:gd name="adj2" fmla="val 10538502"/>
              <a:gd name="adj3" fmla="val 1000"/>
            </a:avLst>
          </a:prstGeom>
          <a:solidFill>
            <a:schemeClr val="accent3"/>
          </a:solidFill>
          <a:ln>
            <a:noFill/>
          </a:ln>
        </p:spPr>
        <p:txBody>
          <a:bodyPr spcFirstLastPara="1" wrap="square" lIns="121900" tIns="121900" rIns="121900" bIns="121900" anchor="ctr" anchorCtr="0">
            <a:noAutofit/>
          </a:bodyPr>
          <a:lstStyle/>
          <a:p>
            <a:endParaRPr sz="1867"/>
          </a:p>
        </p:txBody>
      </p:sp>
      <p:sp>
        <p:nvSpPr>
          <p:cNvPr id="1154" name="Google Shape;1154;p41"/>
          <p:cNvSpPr/>
          <p:nvPr/>
        </p:nvSpPr>
        <p:spPr>
          <a:xfrm rot="4870002">
            <a:off x="4736518" y="2298981"/>
            <a:ext cx="2719455" cy="2718664"/>
          </a:xfrm>
          <a:prstGeom prst="blockArc">
            <a:avLst>
              <a:gd name="adj1" fmla="val 2412399"/>
              <a:gd name="adj2" fmla="val 10510293"/>
              <a:gd name="adj3" fmla="val 1218"/>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155" name="Google Shape;1155;p41"/>
          <p:cNvSpPr/>
          <p:nvPr/>
        </p:nvSpPr>
        <p:spPr>
          <a:xfrm rot="788870">
            <a:off x="4991673" y="2554281"/>
            <a:ext cx="2208697" cy="2207828"/>
          </a:xfrm>
          <a:prstGeom prst="blockArc">
            <a:avLst>
              <a:gd name="adj1" fmla="val 19721094"/>
              <a:gd name="adj2" fmla="val 10510293"/>
              <a:gd name="adj3" fmla="val 1218"/>
            </a:avLst>
          </a:prstGeom>
          <a:solidFill>
            <a:schemeClr val="accent2"/>
          </a:solidFill>
          <a:ln>
            <a:noFill/>
          </a:ln>
        </p:spPr>
        <p:txBody>
          <a:bodyPr spcFirstLastPara="1" wrap="square" lIns="121900" tIns="121900" rIns="121900" bIns="121900" anchor="ctr" anchorCtr="0">
            <a:noAutofit/>
          </a:bodyPr>
          <a:lstStyle/>
          <a:p>
            <a:endParaRPr sz="1867"/>
          </a:p>
        </p:txBody>
      </p:sp>
      <p:cxnSp>
        <p:nvCxnSpPr>
          <p:cNvPr id="1156" name="Google Shape;1156;p41"/>
          <p:cNvCxnSpPr>
            <a:cxnSpLocks/>
          </p:cNvCxnSpPr>
          <p:nvPr/>
        </p:nvCxnSpPr>
        <p:spPr>
          <a:xfrm>
            <a:off x="2676624" y="3728901"/>
            <a:ext cx="2326659"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a:cxnSpLocks/>
          </p:cNvCxnSpPr>
          <p:nvPr/>
        </p:nvCxnSpPr>
        <p:spPr>
          <a:xfrm flipH="1">
            <a:off x="7894190" y="4124771"/>
            <a:ext cx="1987865"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2122084" y="4780162"/>
            <a:ext cx="1406956" cy="569183"/>
          </a:xfrm>
          <a:prstGeom prst="rect">
            <a:avLst/>
          </a:prstGeom>
        </p:spPr>
        <p:txBody>
          <a:bodyPr spcFirstLastPara="1" wrap="square" lIns="121900" tIns="121900" rIns="121900" bIns="121900" anchor="b" anchorCtr="0">
            <a:noAutofit/>
          </a:bodyPr>
          <a:lstStyle/>
          <a:p>
            <a:r>
              <a:rPr lang="en-US" noProof="0" dirty="0">
                <a:latin typeface="Maven Pro" panose="020B0604020202020204" charset="0"/>
              </a:rPr>
              <a:t>TCDF</a:t>
            </a:r>
          </a:p>
        </p:txBody>
      </p:sp>
      <p:sp>
        <p:nvSpPr>
          <p:cNvPr id="476" name="Google Shape;476;p27"/>
          <p:cNvSpPr txBox="1">
            <a:spLocks noGrp="1"/>
          </p:cNvSpPr>
          <p:nvPr>
            <p:ph type="title" idx="3"/>
          </p:nvPr>
        </p:nvSpPr>
        <p:spPr>
          <a:xfrm>
            <a:off x="2125438" y="3928490"/>
            <a:ext cx="1972903" cy="770400"/>
          </a:xfrm>
          <a:prstGeom prst="rect">
            <a:avLst/>
          </a:prstGeom>
        </p:spPr>
        <p:txBody>
          <a:bodyPr spcFirstLastPara="1" wrap="square" lIns="121900" tIns="121900" rIns="121900" bIns="121900" anchor="ctr" anchorCtr="0">
            <a:noAutofit/>
          </a:bodyPr>
          <a:lstStyle/>
          <a:p>
            <a:r>
              <a:rPr lang="en-US" noProof="0" dirty="0"/>
              <a:t>01</a:t>
            </a:r>
          </a:p>
        </p:txBody>
      </p:sp>
      <p:sp>
        <p:nvSpPr>
          <p:cNvPr id="473" name="Google Shape;473;p27"/>
          <p:cNvSpPr txBox="1">
            <a:spLocks noGrp="1"/>
          </p:cNvSpPr>
          <p:nvPr>
            <p:ph type="ctrTitle" idx="4"/>
          </p:nvPr>
        </p:nvSpPr>
        <p:spPr>
          <a:xfrm>
            <a:off x="5265056" y="4780161"/>
            <a:ext cx="2082695" cy="569184"/>
          </a:xfrm>
          <a:prstGeom prst="rect">
            <a:avLst/>
          </a:prstGeom>
        </p:spPr>
        <p:txBody>
          <a:bodyPr spcFirstLastPara="1" wrap="square" lIns="121900" tIns="121900" rIns="121900" bIns="121900" anchor="b" anchorCtr="0">
            <a:noAutofit/>
          </a:bodyPr>
          <a:lstStyle/>
          <a:p>
            <a:r>
              <a:rPr lang="en-US" dirty="0">
                <a:latin typeface="Maven Pro" panose="020B0604020202020204" charset="0"/>
              </a:rPr>
              <a:t>PCMCI+</a:t>
            </a:r>
            <a:endParaRPr lang="en-US" noProof="0" dirty="0">
              <a:latin typeface="Maven Pro" panose="020B0604020202020204" charset="0"/>
            </a:endParaRPr>
          </a:p>
        </p:txBody>
      </p:sp>
      <p:sp>
        <p:nvSpPr>
          <p:cNvPr id="478" name="Google Shape;478;p27"/>
          <p:cNvSpPr txBox="1">
            <a:spLocks noGrp="1"/>
          </p:cNvSpPr>
          <p:nvPr>
            <p:ph type="title" idx="6"/>
          </p:nvPr>
        </p:nvSpPr>
        <p:spPr>
          <a:xfrm>
            <a:off x="5265056" y="3924868"/>
            <a:ext cx="1972903" cy="770400"/>
          </a:xfrm>
          <a:prstGeom prst="rect">
            <a:avLst/>
          </a:prstGeom>
        </p:spPr>
        <p:txBody>
          <a:bodyPr spcFirstLastPara="1" wrap="square" lIns="121900" tIns="121900" rIns="121900" bIns="121900" anchor="ctr" anchorCtr="0">
            <a:noAutofit/>
          </a:bodyPr>
          <a:lstStyle/>
          <a:p>
            <a:r>
              <a:rPr lang="en-US" noProof="0" dirty="0"/>
              <a:t>02</a:t>
            </a:r>
          </a:p>
        </p:txBody>
      </p:sp>
      <p:sp>
        <p:nvSpPr>
          <p:cNvPr id="479" name="Google Shape;479;p27"/>
          <p:cNvSpPr txBox="1">
            <a:spLocks noGrp="1"/>
          </p:cNvSpPr>
          <p:nvPr>
            <p:ph type="ctrTitle" idx="7"/>
          </p:nvPr>
        </p:nvSpPr>
        <p:spPr>
          <a:prstGeom prst="rect">
            <a:avLst/>
          </a:prstGeom>
        </p:spPr>
        <p:txBody>
          <a:bodyPr spcFirstLastPara="1" wrap="square" lIns="121900" tIns="121900" rIns="121900" bIns="121900" anchor="b" anchorCtr="0">
            <a:noAutofit/>
          </a:bodyPr>
          <a:lstStyle/>
          <a:p>
            <a:r>
              <a:rPr lang="en-US" noProof="0" dirty="0"/>
              <a:t>TABLE OF CONTENTS</a:t>
            </a:r>
          </a:p>
        </p:txBody>
      </p:sp>
      <p:sp>
        <p:nvSpPr>
          <p:cNvPr id="480" name="Google Shape;480;p27"/>
          <p:cNvSpPr txBox="1">
            <a:spLocks noGrp="1"/>
          </p:cNvSpPr>
          <p:nvPr>
            <p:ph type="title" idx="9"/>
          </p:nvPr>
        </p:nvSpPr>
        <p:spPr>
          <a:xfrm>
            <a:off x="8614277" y="4040865"/>
            <a:ext cx="1972903" cy="770400"/>
          </a:xfrm>
          <a:prstGeom prst="rect">
            <a:avLst/>
          </a:prstGeom>
        </p:spPr>
        <p:txBody>
          <a:bodyPr spcFirstLastPara="1" wrap="square" lIns="121900" tIns="121900" rIns="121900" bIns="121900" anchor="ctr" anchorCtr="0">
            <a:noAutofit/>
          </a:bodyPr>
          <a:lstStyle/>
          <a:p>
            <a:r>
              <a:rPr lang="en-US" noProof="0" dirty="0"/>
              <a:t>03</a:t>
            </a:r>
          </a:p>
        </p:txBody>
      </p:sp>
      <p:sp>
        <p:nvSpPr>
          <p:cNvPr id="481" name="Google Shape;481;p27"/>
          <p:cNvSpPr/>
          <p:nvPr/>
        </p:nvSpPr>
        <p:spPr>
          <a:xfrm>
            <a:off x="2125438" y="2484307"/>
            <a:ext cx="927055" cy="1098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482" name="Google Shape;482;p27"/>
          <p:cNvSpPr/>
          <p:nvPr/>
        </p:nvSpPr>
        <p:spPr>
          <a:xfrm>
            <a:off x="5265057" y="2480685"/>
            <a:ext cx="927055" cy="1098800"/>
          </a:xfrm>
          <a:prstGeom prst="rect">
            <a:avLst/>
          </a:prstGeom>
          <a:solidFill>
            <a:schemeClr val="accent3"/>
          </a:solidFill>
          <a:ln>
            <a:noFill/>
          </a:ln>
        </p:spPr>
        <p:txBody>
          <a:bodyPr spcFirstLastPara="1" wrap="square" lIns="121900" tIns="121900" rIns="121900" bIns="121900" anchor="ctr" anchorCtr="0">
            <a:noAutofit/>
          </a:bodyPr>
          <a:lstStyle/>
          <a:p>
            <a:endParaRPr sz="1867" dirty="0"/>
          </a:p>
        </p:txBody>
      </p:sp>
      <p:sp>
        <p:nvSpPr>
          <p:cNvPr id="483" name="Google Shape;483;p27"/>
          <p:cNvSpPr/>
          <p:nvPr/>
        </p:nvSpPr>
        <p:spPr>
          <a:xfrm>
            <a:off x="8514614" y="2480685"/>
            <a:ext cx="927055" cy="1098800"/>
          </a:xfrm>
          <a:prstGeom prst="rect">
            <a:avLst/>
          </a:prstGeom>
          <a:solidFill>
            <a:schemeClr val="accent1"/>
          </a:solidFill>
          <a:ln>
            <a:noFill/>
          </a:ln>
        </p:spPr>
        <p:txBody>
          <a:bodyPr spcFirstLastPara="1" wrap="square" lIns="121900" tIns="121900" rIns="121900" bIns="121900" anchor="ctr" anchorCtr="0">
            <a:noAutofit/>
          </a:bodyPr>
          <a:lstStyle/>
          <a:p>
            <a:endParaRPr sz="1867" dirty="0"/>
          </a:p>
        </p:txBody>
      </p:sp>
      <p:cxnSp>
        <p:nvCxnSpPr>
          <p:cNvPr id="484" name="Google Shape;484;p27"/>
          <p:cNvCxnSpPr>
            <a:stCxn id="481" idx="1"/>
            <a:endCxn id="476" idx="1"/>
          </p:cNvCxnSpPr>
          <p:nvPr/>
        </p:nvCxnSpPr>
        <p:spPr>
          <a:xfrm rot="10800000" flipV="1">
            <a:off x="2125438" y="3033707"/>
            <a:ext cx="16933" cy="1279983"/>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V="1">
            <a:off x="5265057" y="3030084"/>
            <a:ext cx="1" cy="1279983"/>
          </a:xfrm>
          <a:prstGeom prst="bentConnector3">
            <a:avLst>
              <a:gd name="adj1" fmla="val 228601000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8514613" y="3030085"/>
            <a:ext cx="99663" cy="1395980"/>
          </a:xfrm>
          <a:prstGeom prst="bentConnector3">
            <a:avLst>
              <a:gd name="adj1" fmla="val -229373"/>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756671" y="1752754"/>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endParaRPr sz="1867" dirty="0"/>
          </a:p>
        </p:txBody>
      </p:sp>
      <p:sp>
        <p:nvSpPr>
          <p:cNvPr id="488" name="Google Shape;488;p27"/>
          <p:cNvSpPr/>
          <p:nvPr/>
        </p:nvSpPr>
        <p:spPr>
          <a:xfrm>
            <a:off x="8978142" y="1752753"/>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endParaRPr sz="1867" dirty="0"/>
          </a:p>
        </p:txBody>
      </p:sp>
      <p:sp>
        <p:nvSpPr>
          <p:cNvPr id="489" name="Google Shape;489;p27"/>
          <p:cNvSpPr/>
          <p:nvPr/>
        </p:nvSpPr>
        <p:spPr>
          <a:xfrm>
            <a:off x="2290038" y="2626330"/>
            <a:ext cx="649304"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nvGrpSpPr>
          <p:cNvPr id="490" name="Google Shape;490;p27"/>
          <p:cNvGrpSpPr/>
          <p:nvPr/>
        </p:nvGrpSpPr>
        <p:grpSpPr>
          <a:xfrm>
            <a:off x="5442032" y="2643232"/>
            <a:ext cx="649321"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38" name="Google Shape;497;p27">
            <a:extLst>
              <a:ext uri="{FF2B5EF4-FFF2-40B4-BE49-F238E27FC236}">
                <a16:creationId xmlns:a16="http://schemas.microsoft.com/office/drawing/2014/main" id="{E6963EA9-0888-C91B-38A3-E1F9AEBE3332}"/>
              </a:ext>
            </a:extLst>
          </p:cNvPr>
          <p:cNvGrpSpPr/>
          <p:nvPr/>
        </p:nvGrpSpPr>
        <p:grpSpPr>
          <a:xfrm>
            <a:off x="9788192" y="3623770"/>
            <a:ext cx="656753" cy="773752"/>
            <a:chOff x="3541011" y="3367320"/>
            <a:chExt cx="348257" cy="346188"/>
          </a:xfrm>
        </p:grpSpPr>
        <p:sp>
          <p:nvSpPr>
            <p:cNvPr id="39" name="Google Shape;498;p27">
              <a:extLst>
                <a:ext uri="{FF2B5EF4-FFF2-40B4-BE49-F238E27FC236}">
                  <a16:creationId xmlns:a16="http://schemas.microsoft.com/office/drawing/2014/main" id="{2F0405DC-5F0D-BB4B-684C-56CCA80155B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0" name="Google Shape;499;p27">
              <a:extLst>
                <a:ext uri="{FF2B5EF4-FFF2-40B4-BE49-F238E27FC236}">
                  <a16:creationId xmlns:a16="http://schemas.microsoft.com/office/drawing/2014/main" id="{79B25226-A281-3186-5CDB-3B4EE2DDC433}"/>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1" name="Google Shape;500;p27">
              <a:extLst>
                <a:ext uri="{FF2B5EF4-FFF2-40B4-BE49-F238E27FC236}">
                  <a16:creationId xmlns:a16="http://schemas.microsoft.com/office/drawing/2014/main" id="{FD2DB5C8-779D-DFA9-14DB-DF2863613B0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2" name="Google Shape;501;p27">
              <a:extLst>
                <a:ext uri="{FF2B5EF4-FFF2-40B4-BE49-F238E27FC236}">
                  <a16:creationId xmlns:a16="http://schemas.microsoft.com/office/drawing/2014/main" id="{B68CB413-E2AC-8158-6342-7D65FD312296}"/>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48" name="Google Shape;497;p27">
            <a:extLst>
              <a:ext uri="{FF2B5EF4-FFF2-40B4-BE49-F238E27FC236}">
                <a16:creationId xmlns:a16="http://schemas.microsoft.com/office/drawing/2014/main" id="{C8D9296F-8E3C-1856-A43D-6ED8CED82855}"/>
              </a:ext>
            </a:extLst>
          </p:cNvPr>
          <p:cNvGrpSpPr/>
          <p:nvPr/>
        </p:nvGrpSpPr>
        <p:grpSpPr>
          <a:xfrm>
            <a:off x="8640061" y="2623391"/>
            <a:ext cx="656753" cy="773752"/>
            <a:chOff x="3541011" y="3367320"/>
            <a:chExt cx="348257" cy="346188"/>
          </a:xfrm>
        </p:grpSpPr>
        <p:sp>
          <p:nvSpPr>
            <p:cNvPr id="49" name="Google Shape;498;p27">
              <a:extLst>
                <a:ext uri="{FF2B5EF4-FFF2-40B4-BE49-F238E27FC236}">
                  <a16:creationId xmlns:a16="http://schemas.microsoft.com/office/drawing/2014/main" id="{FC342461-7468-A6E1-BA4A-DFD2CD999BF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0" name="Google Shape;499;p27">
              <a:extLst>
                <a:ext uri="{FF2B5EF4-FFF2-40B4-BE49-F238E27FC236}">
                  <a16:creationId xmlns:a16="http://schemas.microsoft.com/office/drawing/2014/main" id="{FFDF1392-390C-5F56-6EE8-842A78DBB1B6}"/>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1" name="Google Shape;500;p27">
              <a:extLst>
                <a:ext uri="{FF2B5EF4-FFF2-40B4-BE49-F238E27FC236}">
                  <a16:creationId xmlns:a16="http://schemas.microsoft.com/office/drawing/2014/main" id="{3136EC92-2603-BE0A-A948-E0FF863F516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2" name="Google Shape;501;p27">
              <a:extLst>
                <a:ext uri="{FF2B5EF4-FFF2-40B4-BE49-F238E27FC236}">
                  <a16:creationId xmlns:a16="http://schemas.microsoft.com/office/drawing/2014/main" id="{943E1ACC-4BA0-1737-C092-400D7748FD95}"/>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sp>
        <p:nvSpPr>
          <p:cNvPr id="53" name="Google Shape;471;p27">
            <a:extLst>
              <a:ext uri="{FF2B5EF4-FFF2-40B4-BE49-F238E27FC236}">
                <a16:creationId xmlns:a16="http://schemas.microsoft.com/office/drawing/2014/main" id="{BB7A8382-9208-B028-7947-3B87D9489289}"/>
              </a:ext>
            </a:extLst>
          </p:cNvPr>
          <p:cNvSpPr txBox="1">
            <a:spLocks/>
          </p:cNvSpPr>
          <p:nvPr/>
        </p:nvSpPr>
        <p:spPr>
          <a:xfrm>
            <a:off x="8564445" y="4895942"/>
            <a:ext cx="2148544" cy="56029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fr-FR" sz="2667" dirty="0">
                <a:latin typeface="Maven Pro" panose="020B0604020202020204" charset="0"/>
              </a:rPr>
              <a:t>Bibliography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01</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923330"/>
          </a:xfrm>
          <a:prstGeom prst="rect">
            <a:avLst/>
          </a:prstGeom>
          <a:noFill/>
        </p:spPr>
        <p:txBody>
          <a:bodyPr wrap="square" rtlCol="0">
            <a:spAutoFit/>
          </a:bodyPr>
          <a:lstStyle/>
          <a:p>
            <a:pPr algn="ctr"/>
            <a:r>
              <a:rPr lang="en-US" sz="5400" dirty="0">
                <a:solidFill>
                  <a:schemeClr val="bg1"/>
                </a:solidFill>
                <a:latin typeface="Share Tech" panose="020B0604020202020204" charset="0"/>
              </a:rPr>
              <a:t>TCDF</a:t>
            </a:r>
          </a:p>
        </p:txBody>
      </p:sp>
    </p:spTree>
    <p:extLst>
      <p:ext uri="{BB962C8B-B14F-4D97-AF65-F5344CB8AC3E}">
        <p14:creationId xmlns:p14="http://schemas.microsoft.com/office/powerpoint/2010/main" val="7223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TCDF</a:t>
                </a:r>
                <a:endParaRPr lang="en-US" sz="2000" dirty="0"/>
              </a:p>
              <a:p>
                <a:pPr marL="152396" indent="0">
                  <a:buNone/>
                </a:pPr>
                <a:endParaRPr lang="en-US" sz="2000" dirty="0"/>
              </a:p>
              <a:p>
                <a:pPr marL="152396" indent="0">
                  <a:buNone/>
                </a:pPr>
                <a:r>
                  <a:rPr lang="en-US" sz="2000" dirty="0"/>
                  <a:t>We will focus on our study on algorithms capable of detecting hidden confounders. As such, we start testing the TCDF method, which consists in a certain number of convolutional networks in parallel</a:t>
                </a:r>
              </a:p>
              <a:p>
                <a:pPr marL="152396" indent="0">
                  <a:buNone/>
                </a:pPr>
                <a:endParaRPr lang="en-US" sz="2000" dirty="0"/>
              </a:p>
              <a:p>
                <a:pPr marL="152396" indent="0">
                  <a:buNone/>
                </a:pPr>
                <a:r>
                  <a:rPr lang="en-US" sz="2000" dirty="0"/>
                  <a:t>The hyperparameters used are the one given by the authors of the method for the first results:</a:t>
                </a:r>
              </a:p>
              <a:p>
                <a:pPr marL="152396" indent="0">
                  <a:buNone/>
                </a:pPr>
                <a:r>
                  <a:rPr lang="en-US" sz="2000" dirty="0"/>
                  <a:t>	Kernel K of size 4</a:t>
                </a:r>
              </a:p>
              <a:p>
                <a:pPr marL="152396" indent="0">
                  <a:buNone/>
                </a:pPr>
                <a:r>
                  <a:rPr lang="en-US" sz="2000" dirty="0"/>
                  <a:t>	Dilatation coefficient c equal to 4</a:t>
                </a:r>
              </a:p>
              <a:p>
                <a:pPr marL="152396" indent="0">
                  <a:buNone/>
                </a:pPr>
                <a:r>
                  <a:rPr lang="en-US" sz="2000" dirty="0"/>
                  <a:t>	1 hidden layer L</a:t>
                </a:r>
              </a:p>
              <a:p>
                <a:pPr marL="152396" indent="0">
                  <a:buNone/>
                </a:pPr>
                <a:r>
                  <a:rPr lang="en-US" sz="2000" dirty="0"/>
                  <a:t>	Learning rate of 0,01</a:t>
                </a:r>
              </a:p>
              <a:p>
                <a:pPr marL="152396" indent="0">
                  <a:buNone/>
                </a:pPr>
                <a:r>
                  <a:rPr lang="en-US" sz="2000" dirty="0"/>
                  <a:t>	5000 epochs </a:t>
                </a:r>
              </a:p>
              <a:p>
                <a:pPr marL="152396" indent="0">
                  <a:buNone/>
                </a:pPr>
                <a:r>
                  <a:rPr lang="en-US" sz="2000" dirty="0"/>
                  <a:t>	Significance of 0,05</a:t>
                </a:r>
              </a:p>
              <a:p>
                <a:pPr marL="152396" indent="0">
                  <a:buNone/>
                </a:pPr>
                <a:r>
                  <a:rPr lang="en-US" sz="2000" dirty="0"/>
                  <a:t>	</a:t>
                </a:r>
              </a:p>
              <a:p>
                <a:pPr marL="152396" indent="0">
                  <a:buNone/>
                </a:pPr>
                <a:r>
                  <a:rPr lang="en-US" sz="2000" dirty="0"/>
                  <a:t>This gives us a maximum lag value </a:t>
                </a:r>
                <a14:m>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𝜏</m:t>
                        </m:r>
                      </m:e>
                      <m:sub>
                        <m:r>
                          <a:rPr lang="fr-FR" sz="2000" i="1">
                            <a:latin typeface="Cambria Math" panose="02040503050406030204" pitchFamily="18" charset="0"/>
                          </a:rPr>
                          <m:t>𝑚𝑎𝑥</m:t>
                        </m:r>
                      </m:sub>
                    </m:sSub>
                    <m:r>
                      <a:rPr lang="fr-FR" sz="2000" b="0" i="1" smtClean="0">
                        <a:latin typeface="Cambria Math" panose="02040503050406030204" pitchFamily="18" charset="0"/>
                      </a:rPr>
                      <m:t>=1+(</m:t>
                    </m:r>
                    <m:r>
                      <a:rPr lang="fr-FR" sz="2000" b="0" i="1" smtClean="0">
                        <a:latin typeface="Cambria Math" panose="02040503050406030204" pitchFamily="18" charset="0"/>
                      </a:rPr>
                      <m:t>𝐾</m:t>
                    </m:r>
                    <m:r>
                      <a:rPr lang="fr-FR" sz="2000" b="0" i="1" smtClean="0">
                        <a:latin typeface="Cambria Math" panose="02040503050406030204" pitchFamily="18" charset="0"/>
                      </a:rPr>
                      <m:t>−1)</m:t>
                    </m:r>
                    <m:nary>
                      <m:naryPr>
                        <m:chr m:val="∑"/>
                        <m:ctrlPr>
                          <a:rPr lang="fr-FR" sz="2000" b="0" i="1" smtClean="0">
                            <a:latin typeface="Cambria Math" panose="02040503050406030204" pitchFamily="18" charset="0"/>
                          </a:rPr>
                        </m:ctrlPr>
                      </m:naryPr>
                      <m:sub>
                        <m:r>
                          <m:rPr>
                            <m:brk m:alnAt="23"/>
                          </m:rPr>
                          <a:rPr lang="fr-FR" sz="2000" b="0" i="1" smtClean="0">
                            <a:latin typeface="Cambria Math" panose="02040503050406030204" pitchFamily="18" charset="0"/>
                          </a:rPr>
                          <m:t>𝑙</m:t>
                        </m:r>
                        <m:r>
                          <a:rPr lang="fr-FR" sz="2000" b="0" i="1" smtClean="0">
                            <a:latin typeface="Cambria Math" panose="02040503050406030204" pitchFamily="18" charset="0"/>
                          </a:rPr>
                          <m:t>=0</m:t>
                        </m:r>
                      </m:sub>
                      <m:sup>
                        <m:r>
                          <a:rPr lang="fr-FR" sz="2000" b="0" i="1" smtClean="0">
                            <a:latin typeface="Cambria Math" panose="02040503050406030204" pitchFamily="18" charset="0"/>
                          </a:rPr>
                          <m:t>𝐿</m:t>
                        </m:r>
                      </m:sup>
                      <m:e>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𝑐</m:t>
                            </m:r>
                          </m:e>
                          <m:sup>
                            <m:r>
                              <a:rPr lang="fr-FR" sz="2000" b="0" i="1" smtClean="0">
                                <a:latin typeface="Cambria Math" panose="02040503050406030204" pitchFamily="18" charset="0"/>
                              </a:rPr>
                              <m:t>𝑙</m:t>
                            </m:r>
                          </m:sup>
                        </m:sSup>
                      </m:e>
                    </m:nary>
                  </m:oMath>
                </a14:m>
                <a:r>
                  <a:rPr lang="en-US" sz="2000" dirty="0"/>
                  <a:t> of 16</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1859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709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1">
            <a:extLst>
              <a:ext uri="{FF2B5EF4-FFF2-40B4-BE49-F238E27FC236}">
                <a16:creationId xmlns:a16="http://schemas.microsoft.com/office/drawing/2014/main" id="{E7063CD3-DB2F-58FC-4275-F6B5C318EF0E}"/>
              </a:ext>
            </a:extLst>
          </p:cNvPr>
          <p:cNvSpPr txBox="1">
            <a:spLocks/>
          </p:cNvSpPr>
          <p:nvPr/>
        </p:nvSpPr>
        <p:spPr>
          <a:xfrm>
            <a:off x="786020" y="0"/>
            <a:ext cx="10984749" cy="17079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algorithm outputs a window causal graph, meaning it shows the different lag values for each dependency.</a:t>
            </a:r>
          </a:p>
          <a:p>
            <a:pPr marL="152396" indent="0">
              <a:buNone/>
            </a:pPr>
            <a:r>
              <a:rPr lang="en-US" sz="2000" dirty="0"/>
              <a:t>Evaluations on the artificial dataset with equal sampling rate for each variable and all lags equal to 1:</a:t>
            </a:r>
          </a:p>
          <a:p>
            <a:pPr marL="152396" indent="0">
              <a:buNone/>
            </a:pPr>
            <a:r>
              <a:rPr lang="en-US" sz="2000" dirty="0"/>
              <a:t>Each value is the mean over the 10 datasets ± the standard deviation of the retrieved data</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p:txBody>
      </p:sp>
      <mc:AlternateContent xmlns:mc="http://schemas.openxmlformats.org/markup-compatibility/2006" xmlns:a14="http://schemas.microsoft.com/office/drawing/2010/main">
        <mc:Choice Requires="a14">
          <p:graphicFrame>
            <p:nvGraphicFramePr>
              <p:cNvPr id="3" name="Tableau 5">
                <a:extLst>
                  <a:ext uri="{FF2B5EF4-FFF2-40B4-BE49-F238E27FC236}">
                    <a16:creationId xmlns:a16="http://schemas.microsoft.com/office/drawing/2014/main" id="{15520216-4BF8-483A-7271-41E3452D1DC0}"/>
                  </a:ext>
                </a:extLst>
              </p:cNvPr>
              <p:cNvGraphicFramePr>
                <a:graphicFrameLocks noGrp="1"/>
              </p:cNvGraphicFramePr>
              <p:nvPr>
                <p:extLst>
                  <p:ext uri="{D42A27DB-BD31-4B8C-83A1-F6EECF244321}">
                    <p14:modId xmlns:p14="http://schemas.microsoft.com/office/powerpoint/2010/main" val="3048377069"/>
                  </p:ext>
                </p:extLst>
              </p:nvPr>
            </p:nvGraphicFramePr>
            <p:xfrm>
              <a:off x="786020" y="1653163"/>
              <a:ext cx="10436468" cy="4130455"/>
            </p:xfrm>
            <a:graphic>
              <a:graphicData uri="http://schemas.openxmlformats.org/drawingml/2006/table">
                <a:tbl>
                  <a:tblPr firstRow="1" bandRow="1">
                    <a:tableStyleId>{073A0DAA-6AF3-43AB-8588-CEC1D06C72B9}</a:tableStyleId>
                  </a:tblPr>
                  <a:tblGrid>
                    <a:gridCol w="1490924">
                      <a:extLst>
                        <a:ext uri="{9D8B030D-6E8A-4147-A177-3AD203B41FA5}">
                          <a16:colId xmlns:a16="http://schemas.microsoft.com/office/drawing/2014/main" val="4291407284"/>
                        </a:ext>
                      </a:extLst>
                    </a:gridCol>
                    <a:gridCol w="1490924">
                      <a:extLst>
                        <a:ext uri="{9D8B030D-6E8A-4147-A177-3AD203B41FA5}">
                          <a16:colId xmlns:a16="http://schemas.microsoft.com/office/drawing/2014/main" val="2507221799"/>
                        </a:ext>
                      </a:extLst>
                    </a:gridCol>
                    <a:gridCol w="1490924">
                      <a:extLst>
                        <a:ext uri="{9D8B030D-6E8A-4147-A177-3AD203B41FA5}">
                          <a16:colId xmlns:a16="http://schemas.microsoft.com/office/drawing/2014/main" val="3570195994"/>
                        </a:ext>
                      </a:extLst>
                    </a:gridCol>
                    <a:gridCol w="1490924">
                      <a:extLst>
                        <a:ext uri="{9D8B030D-6E8A-4147-A177-3AD203B41FA5}">
                          <a16:colId xmlns:a16="http://schemas.microsoft.com/office/drawing/2014/main" val="1058205741"/>
                        </a:ext>
                      </a:extLst>
                    </a:gridCol>
                    <a:gridCol w="1490924">
                      <a:extLst>
                        <a:ext uri="{9D8B030D-6E8A-4147-A177-3AD203B41FA5}">
                          <a16:colId xmlns:a16="http://schemas.microsoft.com/office/drawing/2014/main" val="4235442944"/>
                        </a:ext>
                      </a:extLst>
                    </a:gridCol>
                    <a:gridCol w="1490924">
                      <a:extLst>
                        <a:ext uri="{9D8B030D-6E8A-4147-A177-3AD203B41FA5}">
                          <a16:colId xmlns:a16="http://schemas.microsoft.com/office/drawing/2014/main" val="3537785141"/>
                        </a:ext>
                      </a:extLst>
                    </a:gridCol>
                    <a:gridCol w="1490924">
                      <a:extLst>
                        <a:ext uri="{9D8B030D-6E8A-4147-A177-3AD203B41FA5}">
                          <a16:colId xmlns:a16="http://schemas.microsoft.com/office/drawing/2014/main" val="3260291225"/>
                        </a:ext>
                      </a:extLst>
                    </a:gridCol>
                  </a:tblGrid>
                  <a:tr h="338916">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Fork</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V-Structure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Mediator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Diamond</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7TS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7TS2H</a:t>
                          </a:r>
                        </a:p>
                      </a:txBody>
                      <a:tcPr marL="7620" marR="7620" marT="7620" marB="0" anchor="ctr"/>
                    </a:tc>
                    <a:extLst>
                      <a:ext uri="{0D108BD9-81ED-4DB2-BD59-A6C34878D82A}">
                        <a16:rowId xmlns:a16="http://schemas.microsoft.com/office/drawing/2014/main" val="2088765936"/>
                      </a:ext>
                    </a:extLst>
                  </a:tr>
                  <a:tr h="52706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 ± 0,32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0,91 ± 0,15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0,95 ± 0,09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0,99 ± 0,04</a:t>
                          </a:r>
                        </a:p>
                      </a:txBody>
                      <a:tcPr marL="7620" marR="7620" marT="7620" marB="0" anchor="ctr"/>
                    </a:tc>
                    <a:extLst>
                      <a:ext uri="{0D108BD9-81ED-4DB2-BD59-A6C34878D82A}">
                        <a16:rowId xmlns:a16="http://schemas.microsoft.com/office/drawing/2014/main" val="957704169"/>
                      </a:ext>
                    </a:extLst>
                  </a:tr>
                  <a:tr h="52706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Recall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0,36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0,44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0,36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0,29 ± 0,06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0,54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0,39 ± 0,1</a:t>
                          </a:r>
                        </a:p>
                      </a:txBody>
                      <a:tcPr marL="7620" marR="7620" marT="7620" marB="0" anchor="ctr"/>
                    </a:tc>
                    <a:extLst>
                      <a:ext uri="{0D108BD9-81ED-4DB2-BD59-A6C34878D82A}">
                        <a16:rowId xmlns:a16="http://schemas.microsoft.com/office/drawing/2014/main" val="3900976716"/>
                      </a:ext>
                    </a:extLst>
                  </a:tr>
                  <a:tr h="338916">
                    <a:tc>
                      <a:txBody>
                        <a:bodyPr/>
                        <a:lstStyle/>
                        <a:p>
                          <a:pPr marR="0" algn="ctr" rtl="0" eaLnBrk="1" fontAlgn="b" hangingPunct="1">
                            <a:lnSpc>
                              <a:spcPct val="100000"/>
                            </a:lnSpc>
                            <a:spcBef>
                              <a:spcPts val="0"/>
                            </a:spcBef>
                            <a:spcAft>
                              <a:spcPts val="0"/>
                            </a:spcAft>
                            <a:buClr>
                              <a:srgbClr val="000000"/>
                            </a:buClr>
                            <a:buFont typeface="Arial"/>
                          </a:pPr>
                          <a14:m>
                            <m:oMath xmlns:m="http://schemas.openxmlformats.org/officeDocument/2006/math">
                              <m:acc>
                                <m:accPr>
                                  <m:chr m:val="⃗"/>
                                  <m:ctrlPr>
                                    <a:rPr lang="en-US" sz="1867" i="1" smtClean="0">
                                      <a:solidFill>
                                        <a:schemeClr val="tx1"/>
                                      </a:solidFill>
                                      <a:latin typeface="Cambria Math" panose="02040503050406030204" pitchFamily="18" charset="0"/>
                                    </a:rPr>
                                  </m:ctrlPr>
                                </m:accPr>
                                <m:e>
                                  <m:r>
                                    <m:rPr>
                                      <m:sty m:val="p"/>
                                    </m:rPr>
                                    <a:rPr lang="en-US" sz="1867" i="0" smtClean="0">
                                      <a:solidFill>
                                        <a:schemeClr val="tx1"/>
                                      </a:solidFill>
                                      <a:latin typeface="Cambria Math" panose="02040503050406030204" pitchFamily="18" charset="0"/>
                                    </a:rPr>
                                    <m:t>F</m:t>
                                  </m:r>
                                  <m:r>
                                    <a:rPr lang="en-US" sz="1867" b="0" i="0" smtClean="0">
                                      <a:solidFill>
                                        <a:schemeClr val="tx1"/>
                                      </a:solidFill>
                                      <a:latin typeface="Cambria Math" panose="02040503050406030204" pitchFamily="18" charset="0"/>
                                    </a:rPr>
                                    <m:t>1</m:t>
                                  </m:r>
                                </m:e>
                              </m:acc>
                            </m:oMath>
                          </a14:m>
                          <a:r>
                            <a:rPr lang="en-US" sz="1867" i="0" dirty="0">
                              <a:solidFill>
                                <a:schemeClr val="tx1"/>
                              </a:solidFill>
                            </a:rPr>
                            <a:t> </a:t>
                          </a:r>
                          <a:r>
                            <a:rPr lang="en-US" sz="1867" b="0" i="0" u="none" strike="noStrike" cap="none" dirty="0">
                              <a:solidFill>
                                <a:schemeClr val="dk1"/>
                              </a:solidFill>
                              <a:latin typeface="+mn-lt"/>
                              <a:ea typeface="+mn-ea"/>
                              <a:cs typeface="+mn-cs"/>
                              <a:sym typeface="Arial"/>
                            </a:rPr>
                            <a:t>score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0,51 ± 0,23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0,62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0,51 ± 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 ± 0,07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0,68 ± 0,07 </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0,55 ± 0,11</a:t>
                          </a:r>
                        </a:p>
                      </a:txBody>
                      <a:tcPr marL="7620" marR="7620" marT="7620" marB="0" anchor="ctr"/>
                    </a:tc>
                    <a:extLst>
                      <a:ext uri="{0D108BD9-81ED-4DB2-BD59-A6C34878D82A}">
                        <a16:rowId xmlns:a16="http://schemas.microsoft.com/office/drawing/2014/main" val="708266519"/>
                      </a:ext>
                    </a:extLst>
                  </a:tr>
                  <a:tr h="78711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5,4 ± 135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7,6 ± 1,26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12,5 ± 1,78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12,6 ± 2,37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19,1 ± 3,28</a:t>
                          </a:r>
                        </a:p>
                      </a:txBody>
                      <a:tcPr marL="7620" marR="7620" marT="7620" marB="0" anchor="ctr"/>
                    </a:tc>
                    <a:extLst>
                      <a:ext uri="{0D108BD9-81ED-4DB2-BD59-A6C34878D82A}">
                        <a16:rowId xmlns:a16="http://schemas.microsoft.com/office/drawing/2014/main" val="915111481"/>
                      </a:ext>
                    </a:extLst>
                  </a:tr>
                  <a:tr h="78711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Precision on the predicted lags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0,92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0,97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0,98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0,94 ± 0,13</a:t>
                          </a:r>
                        </a:p>
                      </a:txBody>
                      <a:tcPr marL="7620" marR="7620" marT="7620" marB="0" anchor="ctr"/>
                    </a:tc>
                    <a:extLst>
                      <a:ext uri="{0D108BD9-81ED-4DB2-BD59-A6C34878D82A}">
                        <a16:rowId xmlns:a16="http://schemas.microsoft.com/office/drawing/2014/main" val="1303884615"/>
                      </a:ext>
                    </a:extLst>
                  </a:tr>
                  <a:tr h="52706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Computation time/dataset</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50 sec</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52 sec</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1:13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2:45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2:46 min</a:t>
                          </a:r>
                        </a:p>
                      </a:txBody>
                      <a:tcPr marL="7620" marR="7620" marT="7620" marB="0" anchor="ctr"/>
                    </a:tc>
                    <a:extLst>
                      <a:ext uri="{0D108BD9-81ED-4DB2-BD59-A6C34878D82A}">
                        <a16:rowId xmlns:a16="http://schemas.microsoft.com/office/drawing/2014/main" val="2552252879"/>
                      </a:ext>
                    </a:extLst>
                  </a:tr>
                </a:tbl>
              </a:graphicData>
            </a:graphic>
          </p:graphicFrame>
        </mc:Choice>
        <mc:Fallback xmlns="">
          <p:graphicFrame>
            <p:nvGraphicFramePr>
              <p:cNvPr id="3" name="Tableau 5">
                <a:extLst>
                  <a:ext uri="{FF2B5EF4-FFF2-40B4-BE49-F238E27FC236}">
                    <a16:creationId xmlns:a16="http://schemas.microsoft.com/office/drawing/2014/main" id="{15520216-4BF8-483A-7271-41E3452D1DC0}"/>
                  </a:ext>
                </a:extLst>
              </p:cNvPr>
              <p:cNvGraphicFramePr>
                <a:graphicFrameLocks noGrp="1"/>
              </p:cNvGraphicFramePr>
              <p:nvPr>
                <p:extLst>
                  <p:ext uri="{D42A27DB-BD31-4B8C-83A1-F6EECF244321}">
                    <p14:modId xmlns:p14="http://schemas.microsoft.com/office/powerpoint/2010/main" val="3048377069"/>
                  </p:ext>
                </p:extLst>
              </p:nvPr>
            </p:nvGraphicFramePr>
            <p:xfrm>
              <a:off x="786020" y="1653163"/>
              <a:ext cx="10436468" cy="4130455"/>
            </p:xfrm>
            <a:graphic>
              <a:graphicData uri="http://schemas.openxmlformats.org/drawingml/2006/table">
                <a:tbl>
                  <a:tblPr firstRow="1" bandRow="1">
                    <a:tableStyleId>{073A0DAA-6AF3-43AB-8588-CEC1D06C72B9}</a:tableStyleId>
                  </a:tblPr>
                  <a:tblGrid>
                    <a:gridCol w="1490924">
                      <a:extLst>
                        <a:ext uri="{9D8B030D-6E8A-4147-A177-3AD203B41FA5}">
                          <a16:colId xmlns:a16="http://schemas.microsoft.com/office/drawing/2014/main" val="4291407284"/>
                        </a:ext>
                      </a:extLst>
                    </a:gridCol>
                    <a:gridCol w="1490924">
                      <a:extLst>
                        <a:ext uri="{9D8B030D-6E8A-4147-A177-3AD203B41FA5}">
                          <a16:colId xmlns:a16="http://schemas.microsoft.com/office/drawing/2014/main" val="2507221799"/>
                        </a:ext>
                      </a:extLst>
                    </a:gridCol>
                    <a:gridCol w="1490924">
                      <a:extLst>
                        <a:ext uri="{9D8B030D-6E8A-4147-A177-3AD203B41FA5}">
                          <a16:colId xmlns:a16="http://schemas.microsoft.com/office/drawing/2014/main" val="3570195994"/>
                        </a:ext>
                      </a:extLst>
                    </a:gridCol>
                    <a:gridCol w="1490924">
                      <a:extLst>
                        <a:ext uri="{9D8B030D-6E8A-4147-A177-3AD203B41FA5}">
                          <a16:colId xmlns:a16="http://schemas.microsoft.com/office/drawing/2014/main" val="1058205741"/>
                        </a:ext>
                      </a:extLst>
                    </a:gridCol>
                    <a:gridCol w="1490924">
                      <a:extLst>
                        <a:ext uri="{9D8B030D-6E8A-4147-A177-3AD203B41FA5}">
                          <a16:colId xmlns:a16="http://schemas.microsoft.com/office/drawing/2014/main" val="4235442944"/>
                        </a:ext>
                      </a:extLst>
                    </a:gridCol>
                    <a:gridCol w="1490924">
                      <a:extLst>
                        <a:ext uri="{9D8B030D-6E8A-4147-A177-3AD203B41FA5}">
                          <a16:colId xmlns:a16="http://schemas.microsoft.com/office/drawing/2014/main" val="3537785141"/>
                        </a:ext>
                      </a:extLst>
                    </a:gridCol>
                    <a:gridCol w="1490924">
                      <a:extLst>
                        <a:ext uri="{9D8B030D-6E8A-4147-A177-3AD203B41FA5}">
                          <a16:colId xmlns:a16="http://schemas.microsoft.com/office/drawing/2014/main" val="3260291225"/>
                        </a:ext>
                      </a:extLst>
                    </a:gridCol>
                  </a:tblGrid>
                  <a:tr h="338916">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Fork</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V-Structure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Mediator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Diamond</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7TS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7TS2H</a:t>
                          </a:r>
                        </a:p>
                      </a:txBody>
                      <a:tcPr marL="7620" marR="7620" marT="7620" marB="0" anchor="ctr"/>
                    </a:tc>
                    <a:extLst>
                      <a:ext uri="{0D108BD9-81ED-4DB2-BD59-A6C34878D82A}">
                        <a16:rowId xmlns:a16="http://schemas.microsoft.com/office/drawing/2014/main" val="2088765936"/>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 ± 0,32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0,91 ± 0,15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0,95 ± 0,09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0,99 ± 0,04</a:t>
                          </a:r>
                        </a:p>
                      </a:txBody>
                      <a:tcPr marL="7620" marR="7620" marT="7620" marB="0" anchor="ctr"/>
                    </a:tc>
                    <a:extLst>
                      <a:ext uri="{0D108BD9-81ED-4DB2-BD59-A6C34878D82A}">
                        <a16:rowId xmlns:a16="http://schemas.microsoft.com/office/drawing/2014/main" val="957704169"/>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Recall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0,36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0,44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0,36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0,29 ± 0,06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0,54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0,39 ± 0,1</a:t>
                          </a:r>
                        </a:p>
                      </a:txBody>
                      <a:tcPr marL="7620" marR="7620" marT="7620" marB="0" anchor="ctr"/>
                    </a:tc>
                    <a:extLst>
                      <a:ext uri="{0D108BD9-81ED-4DB2-BD59-A6C34878D82A}">
                        <a16:rowId xmlns:a16="http://schemas.microsoft.com/office/drawing/2014/main" val="3900976716"/>
                      </a:ext>
                    </a:extLst>
                  </a:tr>
                  <a:tr h="338916">
                    <a:tc>
                      <a:txBody>
                        <a:bodyPr/>
                        <a:lstStyle/>
                        <a:p>
                          <a:endParaRPr lang="en-US"/>
                        </a:p>
                      </a:txBody>
                      <a:tcPr marL="7620" marR="7620" marT="7620" marB="0" anchor="ctr">
                        <a:blipFill>
                          <a:blip r:embed="rId3"/>
                          <a:stretch>
                            <a:fillRect l="-408" t="-451786" r="-601224" b="-714286"/>
                          </a:stretch>
                        </a:blipFill>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0,51 ± 0,23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0,62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0,51 ± 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 ± 0,07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0,68 ± 0,07 </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0,55 ± 0,11</a:t>
                          </a:r>
                        </a:p>
                      </a:txBody>
                      <a:tcPr marL="7620" marR="7620" marT="7620" marB="0" anchor="ctr"/>
                    </a:tc>
                    <a:extLst>
                      <a:ext uri="{0D108BD9-81ED-4DB2-BD59-A6C34878D82A}">
                        <a16:rowId xmlns:a16="http://schemas.microsoft.com/office/drawing/2014/main" val="708266519"/>
                      </a:ext>
                    </a:extLst>
                  </a:tr>
                  <a:tr h="86125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5,4 ± 135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7,6 ± 1,26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12,5 ± 1,78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12,6 ± 2,37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19,1 ± 3,28</a:t>
                          </a:r>
                        </a:p>
                      </a:txBody>
                      <a:tcPr marL="7620" marR="7620" marT="7620" marB="0" anchor="ctr"/>
                    </a:tc>
                    <a:extLst>
                      <a:ext uri="{0D108BD9-81ED-4DB2-BD59-A6C34878D82A}">
                        <a16:rowId xmlns:a16="http://schemas.microsoft.com/office/drawing/2014/main" val="915111481"/>
                      </a:ext>
                    </a:extLst>
                  </a:tr>
                  <a:tr h="86125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Precision on the predicted lags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0,92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0,97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0,98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0,94 ± 0,13</a:t>
                          </a:r>
                        </a:p>
                      </a:txBody>
                      <a:tcPr marL="7620" marR="7620" marT="7620" marB="0" anchor="ctr"/>
                    </a:tc>
                    <a:extLst>
                      <a:ext uri="{0D108BD9-81ED-4DB2-BD59-A6C34878D82A}">
                        <a16:rowId xmlns:a16="http://schemas.microsoft.com/office/drawing/2014/main" val="1303884615"/>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Computation time/dataset</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50 sec</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52 sec</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1:13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2:45 min</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2:46 min</a:t>
                          </a:r>
                        </a:p>
                      </a:txBody>
                      <a:tcPr marL="7620" marR="7620" marT="7620" marB="0" anchor="ctr"/>
                    </a:tc>
                    <a:extLst>
                      <a:ext uri="{0D108BD9-81ED-4DB2-BD59-A6C34878D82A}">
                        <a16:rowId xmlns:a16="http://schemas.microsoft.com/office/drawing/2014/main" val="2552252879"/>
                      </a:ext>
                    </a:extLst>
                  </a:tr>
                </a:tbl>
              </a:graphicData>
            </a:graphic>
          </p:graphicFrame>
        </mc:Fallback>
      </mc:AlternateContent>
      <p:sp>
        <p:nvSpPr>
          <p:cNvPr id="6" name="Espace réservé du texte 1">
            <a:extLst>
              <a:ext uri="{FF2B5EF4-FFF2-40B4-BE49-F238E27FC236}">
                <a16:creationId xmlns:a16="http://schemas.microsoft.com/office/drawing/2014/main" id="{57B4CCB8-3E65-9A4B-90B2-FA80083A0D2B}"/>
              </a:ext>
            </a:extLst>
          </p:cNvPr>
          <p:cNvSpPr txBox="1">
            <a:spLocks/>
          </p:cNvSpPr>
          <p:nvPr/>
        </p:nvSpPr>
        <p:spPr>
          <a:xfrm>
            <a:off x="3075522" y="5705295"/>
            <a:ext cx="5857464" cy="9812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We obtain here the same results as the experiment made in [2] (pages 38, 44 and 45)</a:t>
            </a:r>
          </a:p>
        </p:txBody>
      </p:sp>
    </p:spTree>
    <p:extLst>
      <p:ext uri="{BB962C8B-B14F-4D97-AF65-F5344CB8AC3E}">
        <p14:creationId xmlns:p14="http://schemas.microsoft.com/office/powerpoint/2010/main" val="353582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Espace réservé du texte 1">
                <a:extLst>
                  <a:ext uri="{FF2B5EF4-FFF2-40B4-BE49-F238E27FC236}">
                    <a16:creationId xmlns:a16="http://schemas.microsoft.com/office/drawing/2014/main" id="{E7063CD3-DB2F-58FC-4275-F6B5C318EF0E}"/>
                  </a:ext>
                </a:extLst>
              </p:cNvPr>
              <p:cNvSpPr txBox="1">
                <a:spLocks/>
              </p:cNvSpPr>
              <p:nvPr/>
            </p:nvSpPr>
            <p:spPr>
              <a:xfrm>
                <a:off x="794818" y="631930"/>
                <a:ext cx="10984749" cy="10461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By setting the significance parameter to 0,8 (following a remark in [1], page 14), we obtain better results in term of average recall,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m:rPr>
                            <m:sty m:val="p"/>
                          </m:rPr>
                          <a:rPr lang="en-US" sz="2000" i="0" smtClean="0">
                            <a:solidFill>
                              <a:schemeClr val="bg1"/>
                            </a:solidFill>
                            <a:latin typeface="Cambria Math" panose="02040503050406030204" pitchFamily="18" charset="0"/>
                          </a:rPr>
                          <m:t>F</m:t>
                        </m:r>
                        <m:r>
                          <a:rPr lang="en-US" sz="2000" b="0" i="0" smtClean="0">
                            <a:solidFill>
                              <a:schemeClr val="bg1"/>
                            </a:solidFill>
                            <a:latin typeface="Cambria Math" panose="02040503050406030204" pitchFamily="18" charset="0"/>
                          </a:rPr>
                          <m:t>1</m:t>
                        </m:r>
                      </m:e>
                    </m:acc>
                  </m:oMath>
                </a14:m>
                <a:r>
                  <a:rPr lang="en-US" sz="2000" i="0" dirty="0">
                    <a:solidFill>
                      <a:schemeClr val="bg1"/>
                    </a:solidFill>
                  </a:rPr>
                  <a:t> </a:t>
                </a:r>
                <a:r>
                  <a:rPr lang="en-US" sz="2000" b="0" i="0" u="none" strike="noStrike" cap="none" dirty="0">
                    <a:solidFill>
                      <a:schemeClr val="bg1"/>
                    </a:solidFill>
                    <a:ea typeface="+mn-ea"/>
                    <a:cs typeface="+mn-cs"/>
                    <a:sym typeface="Arial"/>
                  </a:rPr>
                  <a:t>score and SHD</a:t>
                </a:r>
                <a:endParaRPr lang="en-US" sz="2000" dirty="0">
                  <a:solidFill>
                    <a:schemeClr val="bg1"/>
                  </a:solidFill>
                </a:endParaRP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p:txBody>
          </p:sp>
        </mc:Choice>
        <mc:Fallback xmlns="">
          <p:sp>
            <p:nvSpPr>
              <p:cNvPr id="5" name="Espace réservé du texte 1">
                <a:extLst>
                  <a:ext uri="{FF2B5EF4-FFF2-40B4-BE49-F238E27FC236}">
                    <a16:creationId xmlns:a16="http://schemas.microsoft.com/office/drawing/2014/main" id="{E7063CD3-DB2F-58FC-4275-F6B5C318EF0E}"/>
                  </a:ext>
                </a:extLst>
              </p:cNvPr>
              <p:cNvSpPr txBox="1">
                <a:spLocks noRot="1" noChangeAspect="1" noMove="1" noResize="1" noEditPoints="1" noAdjustHandles="1" noChangeArrowheads="1" noChangeShapeType="1" noTextEdit="1"/>
              </p:cNvSpPr>
              <p:nvPr/>
            </p:nvSpPr>
            <p:spPr>
              <a:xfrm>
                <a:off x="794818" y="631930"/>
                <a:ext cx="10984749" cy="1046145"/>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au 5">
                <a:extLst>
                  <a:ext uri="{FF2B5EF4-FFF2-40B4-BE49-F238E27FC236}">
                    <a16:creationId xmlns:a16="http://schemas.microsoft.com/office/drawing/2014/main" id="{A235F162-3E47-C30C-6AAC-B908E688ABBD}"/>
                  </a:ext>
                </a:extLst>
              </p:cNvPr>
              <p:cNvGraphicFramePr>
                <a:graphicFrameLocks noGrp="1"/>
              </p:cNvGraphicFramePr>
              <p:nvPr>
                <p:extLst>
                  <p:ext uri="{D42A27DB-BD31-4B8C-83A1-F6EECF244321}">
                    <p14:modId xmlns:p14="http://schemas.microsoft.com/office/powerpoint/2010/main" val="2100620270"/>
                  </p:ext>
                </p:extLst>
              </p:nvPr>
            </p:nvGraphicFramePr>
            <p:xfrm>
              <a:off x="603625" y="2035718"/>
              <a:ext cx="10984750" cy="3617596"/>
            </p:xfrm>
            <a:graphic>
              <a:graphicData uri="http://schemas.openxmlformats.org/drawingml/2006/table">
                <a:tbl>
                  <a:tblPr firstRow="1" bandRow="1">
                    <a:tableStyleId>{073A0DAA-6AF3-43AB-8588-CEC1D06C72B9}</a:tableStyleId>
                  </a:tblPr>
                  <a:tblGrid>
                    <a:gridCol w="1569250">
                      <a:extLst>
                        <a:ext uri="{9D8B030D-6E8A-4147-A177-3AD203B41FA5}">
                          <a16:colId xmlns:a16="http://schemas.microsoft.com/office/drawing/2014/main" val="4291407284"/>
                        </a:ext>
                      </a:extLst>
                    </a:gridCol>
                    <a:gridCol w="1569250">
                      <a:extLst>
                        <a:ext uri="{9D8B030D-6E8A-4147-A177-3AD203B41FA5}">
                          <a16:colId xmlns:a16="http://schemas.microsoft.com/office/drawing/2014/main" val="2507221799"/>
                        </a:ext>
                      </a:extLst>
                    </a:gridCol>
                    <a:gridCol w="1569250">
                      <a:extLst>
                        <a:ext uri="{9D8B030D-6E8A-4147-A177-3AD203B41FA5}">
                          <a16:colId xmlns:a16="http://schemas.microsoft.com/office/drawing/2014/main" val="3570195994"/>
                        </a:ext>
                      </a:extLst>
                    </a:gridCol>
                    <a:gridCol w="1569250">
                      <a:extLst>
                        <a:ext uri="{9D8B030D-6E8A-4147-A177-3AD203B41FA5}">
                          <a16:colId xmlns:a16="http://schemas.microsoft.com/office/drawing/2014/main" val="1058205741"/>
                        </a:ext>
                      </a:extLst>
                    </a:gridCol>
                    <a:gridCol w="1569250">
                      <a:extLst>
                        <a:ext uri="{9D8B030D-6E8A-4147-A177-3AD203B41FA5}">
                          <a16:colId xmlns:a16="http://schemas.microsoft.com/office/drawing/2014/main" val="4235442944"/>
                        </a:ext>
                      </a:extLst>
                    </a:gridCol>
                    <a:gridCol w="1569250">
                      <a:extLst>
                        <a:ext uri="{9D8B030D-6E8A-4147-A177-3AD203B41FA5}">
                          <a16:colId xmlns:a16="http://schemas.microsoft.com/office/drawing/2014/main" val="3537785141"/>
                        </a:ext>
                      </a:extLst>
                    </a:gridCol>
                    <a:gridCol w="1569250">
                      <a:extLst>
                        <a:ext uri="{9D8B030D-6E8A-4147-A177-3AD203B41FA5}">
                          <a16:colId xmlns:a16="http://schemas.microsoft.com/office/drawing/2014/main" val="3260291225"/>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Fork</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V-Structure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Mediator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Diamond</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7TS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7TS2H</a:t>
                          </a:r>
                        </a:p>
                      </a:txBody>
                      <a:tcPr marL="7620" marR="7620" marT="7620" marB="0" anchor="ctr"/>
                    </a:tc>
                    <a:extLst>
                      <a:ext uri="{0D108BD9-81ED-4DB2-BD59-A6C34878D82A}">
                        <a16:rowId xmlns:a16="http://schemas.microsoft.com/office/drawing/2014/main" val="2088765936"/>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0,93 ± 0,10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0,99 ± 0,04</a:t>
                          </a:r>
                        </a:p>
                      </a:txBody>
                      <a:tcPr marL="7620" marR="7620" marT="7620" marB="0" anchor="ctr"/>
                    </a:tc>
                    <a:extLst>
                      <a:ext uri="{0D108BD9-81ED-4DB2-BD59-A6C34878D82A}">
                        <a16:rowId xmlns:a16="http://schemas.microsoft.com/office/drawing/2014/main" val="95770416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Recall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0,52 ± 0,05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0,53 ± 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0,52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0,39 ± 0,1</a:t>
                          </a:r>
                        </a:p>
                      </a:txBody>
                      <a:tcPr marL="7620" marR="7620" marT="7620" marB="0" anchor="ctr"/>
                    </a:tc>
                    <a:extLst>
                      <a:ext uri="{0D108BD9-81ED-4DB2-BD59-A6C34878D82A}">
                        <a16:rowId xmlns:a16="http://schemas.microsoft.com/office/drawing/2014/main" val="3900976716"/>
                      </a:ext>
                    </a:extLst>
                  </a:tr>
                  <a:tr h="370840">
                    <a:tc>
                      <a:txBody>
                        <a:bodyPr/>
                        <a:lstStyle/>
                        <a:p>
                          <a:pPr marR="0" algn="ctr" rtl="0" eaLnBrk="1" fontAlgn="b" hangingPunct="1">
                            <a:lnSpc>
                              <a:spcPct val="100000"/>
                            </a:lnSpc>
                            <a:spcBef>
                              <a:spcPts val="0"/>
                            </a:spcBef>
                            <a:spcAft>
                              <a:spcPts val="0"/>
                            </a:spcAft>
                            <a:buClr>
                              <a:srgbClr val="000000"/>
                            </a:buClr>
                            <a:buFont typeface="Arial"/>
                          </a:pPr>
                          <a14:m>
                            <m:oMath xmlns:m="http://schemas.openxmlformats.org/officeDocument/2006/math">
                              <m:acc>
                                <m:accPr>
                                  <m:chr m:val="⃗"/>
                                  <m:ctrlPr>
                                    <a:rPr lang="en-US" sz="1867" i="1" smtClean="0">
                                      <a:solidFill>
                                        <a:schemeClr val="tx1"/>
                                      </a:solidFill>
                                      <a:latin typeface="Cambria Math" panose="02040503050406030204" pitchFamily="18" charset="0"/>
                                    </a:rPr>
                                  </m:ctrlPr>
                                </m:accPr>
                                <m:e>
                                  <m:r>
                                    <m:rPr>
                                      <m:sty m:val="p"/>
                                    </m:rPr>
                                    <a:rPr lang="en-US" sz="1867" i="0" smtClean="0">
                                      <a:solidFill>
                                        <a:schemeClr val="tx1"/>
                                      </a:solidFill>
                                      <a:latin typeface="Cambria Math" panose="02040503050406030204" pitchFamily="18" charset="0"/>
                                    </a:rPr>
                                    <m:t>F</m:t>
                                  </m:r>
                                  <m:r>
                                    <a:rPr lang="en-US" sz="1867" b="0" i="0" smtClean="0">
                                      <a:solidFill>
                                        <a:schemeClr val="tx1"/>
                                      </a:solidFill>
                                      <a:latin typeface="Cambria Math" panose="02040503050406030204" pitchFamily="18" charset="0"/>
                                    </a:rPr>
                                    <m:t>1</m:t>
                                  </m:r>
                                </m:e>
                              </m:acc>
                            </m:oMath>
                          </a14:m>
                          <a:r>
                            <a:rPr lang="en-US" sz="1867" i="0" dirty="0">
                              <a:solidFill>
                                <a:schemeClr val="tx1"/>
                              </a:solidFill>
                            </a:rPr>
                            <a:t> </a:t>
                          </a:r>
                          <a:r>
                            <a:rPr lang="en-US" sz="1867" b="0" i="0" u="none" strike="noStrike" cap="none" dirty="0">
                              <a:solidFill>
                                <a:schemeClr val="dk1"/>
                              </a:solidFill>
                              <a:latin typeface="+mn-lt"/>
                              <a:ea typeface="+mn-ea"/>
                              <a:cs typeface="+mn-cs"/>
                              <a:sym typeface="Arial"/>
                            </a:rPr>
                            <a:t>score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0,74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0,74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0,68 ± 0,04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0,64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0,55 ± 0,11</a:t>
                          </a:r>
                        </a:p>
                      </a:txBody>
                      <a:tcPr marL="7620" marR="7620" marT="7620" marB="0" anchor="ctr"/>
                    </a:tc>
                    <a:extLst>
                      <a:ext uri="{0D108BD9-81ED-4DB2-BD59-A6C34878D82A}">
                        <a16:rowId xmlns:a16="http://schemas.microsoft.com/office/drawing/2014/main" val="70826651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5,8 ± 0,63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8,3 ± 2,31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13 ± 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20,9 ± 3,35</a:t>
                          </a:r>
                        </a:p>
                      </a:txBody>
                      <a:tcPr marL="7620" marR="7620" marT="7620" marB="0" anchor="ctr"/>
                    </a:tc>
                    <a:extLst>
                      <a:ext uri="{0D108BD9-81ED-4DB2-BD59-A6C34878D82A}">
                        <a16:rowId xmlns:a16="http://schemas.microsoft.com/office/drawing/2014/main" val="915111481"/>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Precision on the predicted lags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0,95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0,91 ± 0,15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0,84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0,98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0,94 ± 0,13</a:t>
                          </a:r>
                        </a:p>
                      </a:txBody>
                      <a:tcPr marL="7620" marR="7620" marT="7620" marB="0" anchor="ctr"/>
                    </a:tc>
                    <a:extLst>
                      <a:ext uri="{0D108BD9-81ED-4DB2-BD59-A6C34878D82A}">
                        <a16:rowId xmlns:a16="http://schemas.microsoft.com/office/drawing/2014/main" val="1303884615"/>
                      </a:ext>
                    </a:extLst>
                  </a:tr>
                </a:tbl>
              </a:graphicData>
            </a:graphic>
          </p:graphicFrame>
        </mc:Choice>
        <mc:Fallback xmlns="">
          <p:graphicFrame>
            <p:nvGraphicFramePr>
              <p:cNvPr id="7" name="Tableau 5">
                <a:extLst>
                  <a:ext uri="{FF2B5EF4-FFF2-40B4-BE49-F238E27FC236}">
                    <a16:creationId xmlns:a16="http://schemas.microsoft.com/office/drawing/2014/main" id="{A235F162-3E47-C30C-6AAC-B908E688ABBD}"/>
                  </a:ext>
                </a:extLst>
              </p:cNvPr>
              <p:cNvGraphicFramePr>
                <a:graphicFrameLocks noGrp="1"/>
              </p:cNvGraphicFramePr>
              <p:nvPr>
                <p:extLst>
                  <p:ext uri="{D42A27DB-BD31-4B8C-83A1-F6EECF244321}">
                    <p14:modId xmlns:p14="http://schemas.microsoft.com/office/powerpoint/2010/main" val="2100620270"/>
                  </p:ext>
                </p:extLst>
              </p:nvPr>
            </p:nvGraphicFramePr>
            <p:xfrm>
              <a:off x="603625" y="2035718"/>
              <a:ext cx="10984750" cy="3617596"/>
            </p:xfrm>
            <a:graphic>
              <a:graphicData uri="http://schemas.openxmlformats.org/drawingml/2006/table">
                <a:tbl>
                  <a:tblPr firstRow="1" bandRow="1">
                    <a:tableStyleId>{073A0DAA-6AF3-43AB-8588-CEC1D06C72B9}</a:tableStyleId>
                  </a:tblPr>
                  <a:tblGrid>
                    <a:gridCol w="1569250">
                      <a:extLst>
                        <a:ext uri="{9D8B030D-6E8A-4147-A177-3AD203B41FA5}">
                          <a16:colId xmlns:a16="http://schemas.microsoft.com/office/drawing/2014/main" val="4291407284"/>
                        </a:ext>
                      </a:extLst>
                    </a:gridCol>
                    <a:gridCol w="1569250">
                      <a:extLst>
                        <a:ext uri="{9D8B030D-6E8A-4147-A177-3AD203B41FA5}">
                          <a16:colId xmlns:a16="http://schemas.microsoft.com/office/drawing/2014/main" val="2507221799"/>
                        </a:ext>
                      </a:extLst>
                    </a:gridCol>
                    <a:gridCol w="1569250">
                      <a:extLst>
                        <a:ext uri="{9D8B030D-6E8A-4147-A177-3AD203B41FA5}">
                          <a16:colId xmlns:a16="http://schemas.microsoft.com/office/drawing/2014/main" val="3570195994"/>
                        </a:ext>
                      </a:extLst>
                    </a:gridCol>
                    <a:gridCol w="1569250">
                      <a:extLst>
                        <a:ext uri="{9D8B030D-6E8A-4147-A177-3AD203B41FA5}">
                          <a16:colId xmlns:a16="http://schemas.microsoft.com/office/drawing/2014/main" val="1058205741"/>
                        </a:ext>
                      </a:extLst>
                    </a:gridCol>
                    <a:gridCol w="1569250">
                      <a:extLst>
                        <a:ext uri="{9D8B030D-6E8A-4147-A177-3AD203B41FA5}">
                          <a16:colId xmlns:a16="http://schemas.microsoft.com/office/drawing/2014/main" val="4235442944"/>
                        </a:ext>
                      </a:extLst>
                    </a:gridCol>
                    <a:gridCol w="1569250">
                      <a:extLst>
                        <a:ext uri="{9D8B030D-6E8A-4147-A177-3AD203B41FA5}">
                          <a16:colId xmlns:a16="http://schemas.microsoft.com/office/drawing/2014/main" val="3537785141"/>
                        </a:ext>
                      </a:extLst>
                    </a:gridCol>
                    <a:gridCol w="1569250">
                      <a:extLst>
                        <a:ext uri="{9D8B030D-6E8A-4147-A177-3AD203B41FA5}">
                          <a16:colId xmlns:a16="http://schemas.microsoft.com/office/drawing/2014/main" val="3260291225"/>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Fork</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V-Structure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Mediator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Diamond</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7TS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dirty="0">
                              <a:solidFill>
                                <a:schemeClr val="lt1"/>
                              </a:solidFill>
                              <a:latin typeface="+mn-lt"/>
                              <a:ea typeface="+mn-ea"/>
                              <a:cs typeface="+mn-cs"/>
                              <a:sym typeface="Arial"/>
                            </a:rPr>
                            <a:t>7TS2H</a:t>
                          </a:r>
                        </a:p>
                      </a:txBody>
                      <a:tcPr marL="7620" marR="7620" marT="7620" marB="0" anchor="ctr"/>
                    </a:tc>
                    <a:extLst>
                      <a:ext uri="{0D108BD9-81ED-4DB2-BD59-A6C34878D82A}">
                        <a16:rowId xmlns:a16="http://schemas.microsoft.com/office/drawing/2014/main" val="2088765936"/>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0,93 ± 0,10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0,99 ± 0,04</a:t>
                          </a:r>
                        </a:p>
                      </a:txBody>
                      <a:tcPr marL="7620" marR="7620" marT="7620" marB="0" anchor="ctr"/>
                    </a:tc>
                    <a:extLst>
                      <a:ext uri="{0D108BD9-81ED-4DB2-BD59-A6C34878D82A}">
                        <a16:rowId xmlns:a16="http://schemas.microsoft.com/office/drawing/2014/main" val="957704169"/>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Recall on the edges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0,52 ± 0,05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0,53 ± 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0,52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0,39 ± 0,1</a:t>
                          </a:r>
                        </a:p>
                      </a:txBody>
                      <a:tcPr marL="7620" marR="7620" marT="7620" marB="0" anchor="ctr"/>
                    </a:tc>
                    <a:extLst>
                      <a:ext uri="{0D108BD9-81ED-4DB2-BD59-A6C34878D82A}">
                        <a16:rowId xmlns:a16="http://schemas.microsoft.com/office/drawing/2014/main" val="3900976716"/>
                      </a:ext>
                    </a:extLst>
                  </a:tr>
                  <a:tr h="370840">
                    <a:tc>
                      <a:txBody>
                        <a:bodyPr/>
                        <a:lstStyle/>
                        <a:p>
                          <a:endParaRPr lang="en-US"/>
                        </a:p>
                      </a:txBody>
                      <a:tcPr marL="7620" marR="7620" marT="7620" marB="0" anchor="ctr">
                        <a:blipFill>
                          <a:blip r:embed="rId4"/>
                          <a:stretch>
                            <a:fillRect l="-778" t="-419672" r="-603113" b="-501639"/>
                          </a:stretch>
                        </a:blipFill>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0,74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0,74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0,68 ± 0,04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0,64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0,55 ± 0,11</a:t>
                          </a:r>
                        </a:p>
                      </a:txBody>
                      <a:tcPr marL="7620" marR="7620" marT="7620" marB="0" anchor="ctr"/>
                    </a:tc>
                    <a:extLst>
                      <a:ext uri="{0D108BD9-81ED-4DB2-BD59-A6C34878D82A}">
                        <a16:rowId xmlns:a16="http://schemas.microsoft.com/office/drawing/2014/main" val="708266519"/>
                      </a:ext>
                    </a:extLst>
                  </a:tr>
                  <a:tr h="86125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 ± 1,33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5,8 ± 0,63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8,3 ± 2,31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13 ± 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20,9 ± 3,35</a:t>
                          </a:r>
                        </a:p>
                      </a:txBody>
                      <a:tcPr marL="7620" marR="7620" marT="7620" marB="0" anchor="ctr"/>
                    </a:tc>
                    <a:extLst>
                      <a:ext uri="{0D108BD9-81ED-4DB2-BD59-A6C34878D82A}">
                        <a16:rowId xmlns:a16="http://schemas.microsoft.com/office/drawing/2014/main" val="915111481"/>
                      </a:ext>
                    </a:extLst>
                  </a:tr>
                  <a:tr h="861251">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Precision on the predicted lags</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0,95 ± 0,11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0,91 ± 0,15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 ± 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0,84 ± 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0,98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0,94 ± 0,13</a:t>
                          </a:r>
                        </a:p>
                      </a:txBody>
                      <a:tcPr marL="7620" marR="7620" marT="7620" marB="0" anchor="ctr"/>
                    </a:tc>
                    <a:extLst>
                      <a:ext uri="{0D108BD9-81ED-4DB2-BD59-A6C34878D82A}">
                        <a16:rowId xmlns:a16="http://schemas.microsoft.com/office/drawing/2014/main" val="1303884615"/>
                      </a:ext>
                    </a:extLst>
                  </a:tr>
                </a:tbl>
              </a:graphicData>
            </a:graphic>
          </p:graphicFrame>
        </mc:Fallback>
      </mc:AlternateContent>
    </p:spTree>
    <p:extLst>
      <p:ext uri="{BB962C8B-B14F-4D97-AF65-F5344CB8AC3E}">
        <p14:creationId xmlns:p14="http://schemas.microsoft.com/office/powerpoint/2010/main" val="99485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Espace réservé du texte 1">
                <a:extLst>
                  <a:ext uri="{FF2B5EF4-FFF2-40B4-BE49-F238E27FC236}">
                    <a16:creationId xmlns:a16="http://schemas.microsoft.com/office/drawing/2014/main" id="{E7063CD3-DB2F-58FC-4275-F6B5C318EF0E}"/>
                  </a:ext>
                </a:extLst>
              </p:cNvPr>
              <p:cNvSpPr txBox="1">
                <a:spLocks/>
              </p:cNvSpPr>
              <p:nvPr/>
            </p:nvSpPr>
            <p:spPr>
              <a:xfrm>
                <a:off x="875205" y="662075"/>
                <a:ext cx="10984749" cy="44022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TCDF method was also tested on the FINANCE dataset to reproduce the experiment made in [1](page 20, Table 4).</a:t>
                </a:r>
              </a:p>
              <a:p>
                <a:pPr marL="152396" indent="0">
                  <a:buNone/>
                </a:pPr>
                <a:endParaRPr lang="en-US" sz="2000" dirty="0"/>
              </a:p>
              <a:p>
                <a:pPr marL="152396" indent="0">
                  <a:buNone/>
                </a:pPr>
                <a:r>
                  <a:rPr lang="en-US" sz="2000" dirty="0"/>
                  <a:t>In this experiment, the hyperparameters are set to:</a:t>
                </a:r>
              </a:p>
              <a:p>
                <a:pPr marL="152396" indent="0">
                  <a:buNone/>
                </a:pPr>
                <a:r>
                  <a:rPr lang="en-US" sz="2000" dirty="0"/>
                  <a:t>	Kernel K of size 4</a:t>
                </a:r>
              </a:p>
              <a:p>
                <a:pPr marL="152396" indent="0">
                  <a:buNone/>
                </a:pPr>
                <a:r>
                  <a:rPr lang="en-US" sz="2000" dirty="0"/>
                  <a:t>	Dilatation coefficient c equal to 4</a:t>
                </a:r>
              </a:p>
              <a:p>
                <a:pPr marL="152396" indent="0">
                  <a:buNone/>
                </a:pPr>
                <a:r>
                  <a:rPr lang="en-US" sz="2000" dirty="0"/>
                  <a:t>	{0,1,2} hidden layer(s) L</a:t>
                </a:r>
              </a:p>
              <a:p>
                <a:pPr marL="152396" indent="0">
                  <a:buNone/>
                </a:pPr>
                <a:r>
                  <a:rPr lang="en-US" sz="2000" dirty="0"/>
                  <a:t>	Learning rate of 0,01</a:t>
                </a:r>
              </a:p>
              <a:p>
                <a:pPr marL="152396" indent="0">
                  <a:buNone/>
                </a:pPr>
                <a:r>
                  <a:rPr lang="en-US" sz="2000" dirty="0"/>
                  <a:t>	5000 epochs </a:t>
                </a:r>
              </a:p>
              <a:p>
                <a:pPr marL="152396" indent="0">
                  <a:buNone/>
                </a:pPr>
                <a:r>
                  <a:rPr lang="en-US" sz="2000" dirty="0"/>
                  <a:t>	Significance of 0,8</a:t>
                </a:r>
              </a:p>
              <a:p>
                <a:pPr marL="152396" indent="0">
                  <a:buNone/>
                </a:pPr>
                <a:endParaRPr lang="en-US" sz="2000" dirty="0"/>
              </a:p>
              <a:p>
                <a:pPr marL="152396" indent="0">
                  <a:buNone/>
                </a:pPr>
                <a:r>
                  <a:rPr lang="en-US" sz="2000" dirty="0"/>
                  <a:t>Leading to 3 different maximum lag values </a:t>
                </a:r>
                <a:r>
                  <a:rPr lang="fr-FR" sz="2000" dirty="0"/>
                  <a:t> </a:t>
                </a:r>
                <a14:m>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𝜏</m:t>
                        </m:r>
                      </m:e>
                      <m:sub>
                        <m:r>
                          <a:rPr lang="fr-FR" sz="2000" i="1">
                            <a:latin typeface="Cambria Math" panose="02040503050406030204" pitchFamily="18" charset="0"/>
                          </a:rPr>
                          <m:t>𝑚𝑎𝑥</m:t>
                        </m:r>
                      </m:sub>
                    </m:sSub>
                  </m:oMath>
                </a14:m>
                <a:r>
                  <a:rPr lang="en-US" sz="2000" dirty="0"/>
                  <a:t>:</a:t>
                </a:r>
              </a:p>
              <a:p>
                <a:pPr marL="152396" indent="0">
                  <a:buNone/>
                </a:pPr>
                <a:r>
                  <a:rPr lang="en-US" sz="2000" dirty="0"/>
                  <a:t>	</a:t>
                </a:r>
                <a:r>
                  <a:rPr lang="fr-FR" sz="2000" dirty="0"/>
                  <a:t> </a:t>
                </a:r>
                <a14:m>
                  <m:oMath xmlns:m="http://schemas.openxmlformats.org/officeDocument/2006/math">
                    <m:r>
                      <a:rPr lang="fr-FR" sz="2000" b="0" i="0" smtClean="0">
                        <a:latin typeface="Cambria Math" panose="02040503050406030204" pitchFamily="18" charset="0"/>
                      </a:rPr>
                      <m:t>4</m:t>
                    </m:r>
                  </m:oMath>
                </a14:m>
                <a:r>
                  <a:rPr lang="en-US" sz="2000" dirty="0"/>
                  <a:t> for L=0, 16 for L=1 and 64 for L=2</a:t>
                </a:r>
              </a:p>
              <a:p>
                <a:pPr marL="152396" indent="0">
                  <a:buNone/>
                </a:pPr>
                <a:endParaRPr lang="en-US" sz="2000" dirty="0"/>
              </a:p>
              <a:p>
                <a:pPr marL="152396" indent="0">
                  <a:buNone/>
                </a:pPr>
                <a:r>
                  <a:rPr lang="en-US" sz="2000" dirty="0"/>
                  <a:t>	</a:t>
                </a:r>
              </a:p>
              <a:p>
                <a:pPr marL="152396" indent="0">
                  <a:buNone/>
                </a:pPr>
                <a:endParaRPr lang="en-US" sz="2000" dirty="0"/>
              </a:p>
            </p:txBody>
          </p:sp>
        </mc:Choice>
        <mc:Fallback xmlns="">
          <p:sp>
            <p:nvSpPr>
              <p:cNvPr id="5" name="Espace réservé du texte 1">
                <a:extLst>
                  <a:ext uri="{FF2B5EF4-FFF2-40B4-BE49-F238E27FC236}">
                    <a16:creationId xmlns:a16="http://schemas.microsoft.com/office/drawing/2014/main" id="{E7063CD3-DB2F-58FC-4275-F6B5C318EF0E}"/>
                  </a:ext>
                </a:extLst>
              </p:cNvPr>
              <p:cNvSpPr txBox="1">
                <a:spLocks noRot="1" noChangeAspect="1" noMove="1" noResize="1" noEditPoints="1" noAdjustHandles="1" noChangeArrowheads="1" noChangeShapeType="1" noTextEdit="1"/>
              </p:cNvSpPr>
              <p:nvPr/>
            </p:nvSpPr>
            <p:spPr>
              <a:xfrm>
                <a:off x="875205" y="662075"/>
                <a:ext cx="10984749" cy="4402294"/>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3427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1">
            <a:extLst>
              <a:ext uri="{FF2B5EF4-FFF2-40B4-BE49-F238E27FC236}">
                <a16:creationId xmlns:a16="http://schemas.microsoft.com/office/drawing/2014/main" id="{E7063CD3-DB2F-58FC-4275-F6B5C318EF0E}"/>
              </a:ext>
            </a:extLst>
          </p:cNvPr>
          <p:cNvSpPr txBox="1">
            <a:spLocks/>
          </p:cNvSpPr>
          <p:nvPr/>
        </p:nvSpPr>
        <p:spPr>
          <a:xfrm>
            <a:off x="875205" y="662075"/>
            <a:ext cx="10984749" cy="136769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fr-FR" sz="2000" dirty="0"/>
              <a:t>The </a:t>
            </a:r>
            <a:r>
              <a:rPr lang="fr-FR" sz="2000" dirty="0" err="1"/>
              <a:t>evaluation</a:t>
            </a:r>
            <a:r>
              <a:rPr lang="fr-FR" sz="2000" dirty="0"/>
              <a:t> </a:t>
            </a:r>
            <a:r>
              <a:rPr lang="fr-FR" sz="2000" dirty="0" err="1"/>
              <a:t>is</a:t>
            </a:r>
            <a:r>
              <a:rPr lang="fr-FR" sz="2000" dirty="0"/>
              <a:t> made on the </a:t>
            </a:r>
            <a:r>
              <a:rPr lang="fr-FR" sz="2000" dirty="0" err="1"/>
              <a:t>whole</a:t>
            </a:r>
            <a:r>
              <a:rPr lang="fr-FR" sz="2000" dirty="0"/>
              <a:t> </a:t>
            </a:r>
            <a:r>
              <a:rPr lang="fr-FR" sz="2000" dirty="0" err="1"/>
              <a:t>dataset</a:t>
            </a:r>
            <a:r>
              <a:rPr lang="fr-FR" sz="2000" dirty="0"/>
              <a:t> </a:t>
            </a:r>
            <a:r>
              <a:rPr lang="fr-FR" sz="2000" dirty="0" err="1"/>
              <a:t>except</a:t>
            </a:r>
            <a:r>
              <a:rPr lang="fr-FR" sz="2000" dirty="0"/>
              <a:t> the </a:t>
            </a:r>
            <a:r>
              <a:rPr lang="fr-FR" sz="2000" dirty="0" err="1"/>
              <a:t>Multivariate</a:t>
            </a:r>
            <a:r>
              <a:rPr lang="fr-FR" sz="2000" dirty="0"/>
              <a:t> Time </a:t>
            </a:r>
            <a:r>
              <a:rPr lang="fr-FR" sz="2000" dirty="0" err="1"/>
              <a:t>Series</a:t>
            </a:r>
            <a:r>
              <a:rPr lang="fr-FR" sz="2000" dirty="0"/>
              <a:t> (1) as </a:t>
            </a:r>
            <a:r>
              <a:rPr lang="fr-FR" sz="2000" dirty="0" err="1"/>
              <a:t>it</a:t>
            </a:r>
            <a:r>
              <a:rPr lang="fr-FR" sz="2000" dirty="0"/>
              <a:t> </a:t>
            </a:r>
            <a:r>
              <a:rPr lang="fr-FR" sz="2000" dirty="0" err="1"/>
              <a:t>does</a:t>
            </a:r>
            <a:r>
              <a:rPr lang="fr-FR" sz="2000" dirty="0"/>
              <a:t> not </a:t>
            </a:r>
            <a:r>
              <a:rPr lang="fr-FR" sz="2000" dirty="0" err="1"/>
              <a:t>contain</a:t>
            </a:r>
            <a:r>
              <a:rPr lang="fr-FR" sz="2000" dirty="0"/>
              <a:t> causal relations.</a:t>
            </a:r>
          </a:p>
          <a:p>
            <a:pPr marL="152396" indent="0">
              <a:buNone/>
            </a:pPr>
            <a:endParaRPr lang="fr-FR" sz="2000" dirty="0"/>
          </a:p>
          <a:p>
            <a:pPr marL="152396" indent="0">
              <a:buNone/>
            </a:pPr>
            <a:r>
              <a:rPr lang="fr-FR" sz="2000" dirty="0"/>
              <a:t>F1’ </a:t>
            </a:r>
            <a:r>
              <a:rPr lang="fr-FR" sz="2000" dirty="0" err="1"/>
              <a:t>represents</a:t>
            </a:r>
            <a:r>
              <a:rPr lang="fr-FR" sz="2000" dirty="0"/>
              <a:t> the F1 score over indirect relations :</a:t>
            </a:r>
            <a:endParaRPr lang="en-US" sz="2000" dirty="0"/>
          </a:p>
        </p:txBody>
      </p:sp>
      <mc:AlternateContent xmlns:mc="http://schemas.openxmlformats.org/markup-compatibility/2006" xmlns:a14="http://schemas.microsoft.com/office/drawing/2010/main">
        <mc:Choice Requires="a14">
          <p:sp>
            <p:nvSpPr>
              <p:cNvPr id="3" name="Ellipse 2">
                <a:extLst>
                  <a:ext uri="{FF2B5EF4-FFF2-40B4-BE49-F238E27FC236}">
                    <a16:creationId xmlns:a16="http://schemas.microsoft.com/office/drawing/2014/main" id="{7B169BC1-B1D0-57C2-9AF7-A45D9F0DDB57}"/>
                  </a:ext>
                </a:extLst>
              </p:cNvPr>
              <p:cNvSpPr>
                <a:spLocks noChangeAspect="1"/>
              </p:cNvSpPr>
              <p:nvPr/>
            </p:nvSpPr>
            <p:spPr>
              <a:xfrm>
                <a:off x="1982541" y="2729006"/>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𝑝</m:t>
                          </m:r>
                        </m:sup>
                      </m:sSup>
                    </m:oMath>
                  </m:oMathPara>
                </a14:m>
                <a:endParaRPr lang="en-US" dirty="0">
                  <a:solidFill>
                    <a:schemeClr val="bg1"/>
                  </a:solidFill>
                </a:endParaRPr>
              </a:p>
            </p:txBody>
          </p:sp>
        </mc:Choice>
        <mc:Fallback xmlns="">
          <p:sp>
            <p:nvSpPr>
              <p:cNvPr id="3" name="Ellipse 2">
                <a:extLst>
                  <a:ext uri="{FF2B5EF4-FFF2-40B4-BE49-F238E27FC236}">
                    <a16:creationId xmlns:a16="http://schemas.microsoft.com/office/drawing/2014/main" id="{7B169BC1-B1D0-57C2-9AF7-A45D9F0DDB57}"/>
                  </a:ext>
                </a:extLst>
              </p:cNvPr>
              <p:cNvSpPr>
                <a:spLocks noRot="1" noChangeAspect="1" noMove="1" noResize="1" noEditPoints="1" noAdjustHandles="1" noChangeArrowheads="1" noChangeShapeType="1" noTextEdit="1"/>
              </p:cNvSpPr>
              <p:nvPr/>
            </p:nvSpPr>
            <p:spPr>
              <a:xfrm>
                <a:off x="1982541" y="2729006"/>
                <a:ext cx="413159" cy="413072"/>
              </a:xfrm>
              <a:prstGeom prst="ellipse">
                <a:avLst/>
              </a:prstGeom>
              <a:blipFill>
                <a:blip r:embed="rId3"/>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F7DE8954-E8E5-5663-86BB-398F0591436D}"/>
                  </a:ext>
                </a:extLst>
              </p:cNvPr>
              <p:cNvSpPr>
                <a:spLocks noChangeAspect="1"/>
              </p:cNvSpPr>
              <p:nvPr/>
            </p:nvSpPr>
            <p:spPr>
              <a:xfrm>
                <a:off x="3796056" y="2729006"/>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4" name="Ellipse 3">
                <a:extLst>
                  <a:ext uri="{FF2B5EF4-FFF2-40B4-BE49-F238E27FC236}">
                    <a16:creationId xmlns:a16="http://schemas.microsoft.com/office/drawing/2014/main" id="{F7DE8954-E8E5-5663-86BB-398F0591436D}"/>
                  </a:ext>
                </a:extLst>
              </p:cNvPr>
              <p:cNvSpPr>
                <a:spLocks noRot="1" noChangeAspect="1" noMove="1" noResize="1" noEditPoints="1" noAdjustHandles="1" noChangeArrowheads="1" noChangeShapeType="1" noTextEdit="1"/>
              </p:cNvSpPr>
              <p:nvPr/>
            </p:nvSpPr>
            <p:spPr>
              <a:xfrm>
                <a:off x="3796056" y="2729006"/>
                <a:ext cx="413159" cy="413072"/>
              </a:xfrm>
              <a:prstGeom prst="ellipse">
                <a:avLst/>
              </a:prstGeom>
              <a:blipFill>
                <a:blip r:embed="rId4"/>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6EC944EB-47B6-FEE2-734C-85B54AF40AFF}"/>
                  </a:ext>
                </a:extLst>
              </p:cNvPr>
              <p:cNvSpPr>
                <a:spLocks noChangeAspect="1"/>
              </p:cNvSpPr>
              <p:nvPr/>
            </p:nvSpPr>
            <p:spPr>
              <a:xfrm>
                <a:off x="2889298" y="2729005"/>
                <a:ext cx="413160" cy="41307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Group"/>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6" name="Ellipse 5">
                <a:extLst>
                  <a:ext uri="{FF2B5EF4-FFF2-40B4-BE49-F238E27FC236}">
                    <a16:creationId xmlns:a16="http://schemas.microsoft.com/office/drawing/2014/main" id="{6EC944EB-47B6-FEE2-734C-85B54AF40AFF}"/>
                  </a:ext>
                </a:extLst>
              </p:cNvPr>
              <p:cNvSpPr>
                <a:spLocks noRot="1" noChangeAspect="1" noMove="1" noResize="1" noEditPoints="1" noAdjustHandles="1" noChangeArrowheads="1" noChangeShapeType="1" noTextEdit="1"/>
              </p:cNvSpPr>
              <p:nvPr/>
            </p:nvSpPr>
            <p:spPr>
              <a:xfrm>
                <a:off x="2889298" y="2729005"/>
                <a:ext cx="413160" cy="413073"/>
              </a:xfrm>
              <a:prstGeom prst="ellipse">
                <a:avLst/>
              </a:prstGeom>
              <a:blipFill>
                <a:blip r:embed="rId5"/>
                <a:stretch>
                  <a:fillRect/>
                </a:stretch>
              </a:blipFill>
              <a:ln w="28575">
                <a:solidFill>
                  <a:schemeClr val="bg1"/>
                </a:solidFill>
              </a:ln>
            </p:spPr>
            <p:txBody>
              <a:bodyPr/>
              <a:lstStyle/>
              <a:p>
                <a:r>
                  <a:rPr lang="en-US">
                    <a:noFill/>
                  </a:rPr>
                  <a:t> </a:t>
                </a:r>
              </a:p>
            </p:txBody>
          </p:sp>
        </mc:Fallback>
      </mc:AlternateContent>
      <p:cxnSp>
        <p:nvCxnSpPr>
          <p:cNvPr id="7" name="Connecteur droit avec flèche 6">
            <a:extLst>
              <a:ext uri="{FF2B5EF4-FFF2-40B4-BE49-F238E27FC236}">
                <a16:creationId xmlns:a16="http://schemas.microsoft.com/office/drawing/2014/main" id="{3A22B519-C17A-9BDB-56DD-68CA8C1EE532}"/>
              </a:ext>
            </a:extLst>
          </p:cNvPr>
          <p:cNvCxnSpPr>
            <a:cxnSpLocks/>
            <a:stCxn id="3" idx="6"/>
            <a:endCxn id="6" idx="2"/>
          </p:cNvCxnSpPr>
          <p:nvPr/>
        </p:nvCxnSpPr>
        <p:spPr>
          <a:xfrm>
            <a:off x="2395700" y="2935542"/>
            <a:ext cx="493598" cy="0"/>
          </a:xfrm>
          <a:prstGeom prst="straightConnector1">
            <a:avLst/>
          </a:prstGeom>
          <a:ln w="28575">
            <a:solidFill>
              <a:schemeClr val="bg1"/>
            </a:solidFill>
            <a:headEnd type="none"/>
            <a:tailEnd type="triangle"/>
          </a:ln>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96821D40-0861-C28A-5F86-18D1DDFDF754}"/>
              </a:ext>
            </a:extLst>
          </p:cNvPr>
          <p:cNvCxnSpPr>
            <a:cxnSpLocks/>
            <a:stCxn id="4" idx="2"/>
            <a:endCxn id="6" idx="6"/>
          </p:cNvCxnSpPr>
          <p:nvPr/>
        </p:nvCxnSpPr>
        <p:spPr>
          <a:xfrm flipH="1">
            <a:off x="3302458" y="2935542"/>
            <a:ext cx="493598" cy="0"/>
          </a:xfrm>
          <a:prstGeom prst="straightConnector1">
            <a:avLst/>
          </a:prstGeom>
          <a:ln w="28575">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E4D46586-885B-CDDF-B844-32F940A22BEA}"/>
              </a:ext>
            </a:extLst>
          </p:cNvPr>
          <p:cNvSpPr txBox="1"/>
          <p:nvPr/>
        </p:nvSpPr>
        <p:spPr>
          <a:xfrm>
            <a:off x="3410768" y="2937567"/>
            <a:ext cx="271305" cy="307777"/>
          </a:xfrm>
          <a:prstGeom prst="rect">
            <a:avLst/>
          </a:prstGeom>
          <a:noFill/>
        </p:spPr>
        <p:txBody>
          <a:bodyPr wrap="square" rtlCol="0">
            <a:spAutoFit/>
          </a:bodyPr>
          <a:lstStyle/>
          <a:p>
            <a:r>
              <a:rPr lang="en-US" dirty="0">
                <a:solidFill>
                  <a:schemeClr val="bg1"/>
                </a:solidFill>
              </a:rPr>
              <a:t>2</a:t>
            </a:r>
          </a:p>
        </p:txBody>
      </p:sp>
      <p:sp>
        <p:nvSpPr>
          <p:cNvPr id="19" name="ZoneTexte 18">
            <a:extLst>
              <a:ext uri="{FF2B5EF4-FFF2-40B4-BE49-F238E27FC236}">
                <a16:creationId xmlns:a16="http://schemas.microsoft.com/office/drawing/2014/main" id="{F44DC637-301B-DF01-1D97-5CBEA93D0A57}"/>
              </a:ext>
            </a:extLst>
          </p:cNvPr>
          <p:cNvSpPr txBox="1"/>
          <p:nvPr/>
        </p:nvSpPr>
        <p:spPr>
          <a:xfrm>
            <a:off x="2504010" y="2937568"/>
            <a:ext cx="276978" cy="307777"/>
          </a:xfrm>
          <a:prstGeom prst="rect">
            <a:avLst/>
          </a:prstGeom>
          <a:noFill/>
        </p:spPr>
        <p:txBody>
          <a:bodyPr wrap="square" rtlCol="0">
            <a:spAutoFit/>
          </a:bodyPr>
          <a:lstStyle/>
          <a:p>
            <a:r>
              <a:rPr lang="en-US" dirty="0">
                <a:solidFill>
                  <a:schemeClr val="bg1"/>
                </a:solidFill>
              </a:rPr>
              <a:t>3</a:t>
            </a:r>
          </a:p>
        </p:txBody>
      </p:sp>
      <p:cxnSp>
        <p:nvCxnSpPr>
          <p:cNvPr id="21" name="Connecteur : en arc 20">
            <a:extLst>
              <a:ext uri="{FF2B5EF4-FFF2-40B4-BE49-F238E27FC236}">
                <a16:creationId xmlns:a16="http://schemas.microsoft.com/office/drawing/2014/main" id="{3DA96DB7-306D-3957-FC23-3456AA54FE22}"/>
              </a:ext>
            </a:extLst>
          </p:cNvPr>
          <p:cNvCxnSpPr>
            <a:stCxn id="3" idx="0"/>
            <a:endCxn id="4" idx="0"/>
          </p:cNvCxnSpPr>
          <p:nvPr/>
        </p:nvCxnSpPr>
        <p:spPr>
          <a:xfrm rot="5400000" flipH="1" flipV="1">
            <a:off x="3095878" y="1822249"/>
            <a:ext cx="12700" cy="1813515"/>
          </a:xfrm>
          <a:prstGeom prst="curvedConnector3">
            <a:avLst>
              <a:gd name="adj1" fmla="val 385714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DDCC6438-BCE1-2B93-6863-3AA812496134}"/>
              </a:ext>
            </a:extLst>
          </p:cNvPr>
          <p:cNvSpPr txBox="1"/>
          <p:nvPr/>
        </p:nvSpPr>
        <p:spPr>
          <a:xfrm>
            <a:off x="2960225" y="2257816"/>
            <a:ext cx="271305" cy="307777"/>
          </a:xfrm>
          <a:prstGeom prst="rect">
            <a:avLst/>
          </a:prstGeom>
          <a:noFill/>
        </p:spPr>
        <p:txBody>
          <a:bodyPr wrap="square" rtlCol="0">
            <a:spAutoFit/>
          </a:bodyPr>
          <a:lstStyle/>
          <a:p>
            <a:r>
              <a:rPr lang="en-US" dirty="0">
                <a:solidFill>
                  <a:schemeClr val="accent6"/>
                </a:solidFill>
              </a:rPr>
              <a:t>5</a:t>
            </a:r>
          </a:p>
        </p:txBody>
      </p:sp>
      <p:sp>
        <p:nvSpPr>
          <p:cNvPr id="24" name="ZoneTexte 23">
            <a:extLst>
              <a:ext uri="{FF2B5EF4-FFF2-40B4-BE49-F238E27FC236}">
                <a16:creationId xmlns:a16="http://schemas.microsoft.com/office/drawing/2014/main" id="{B5E49982-1B09-B0B0-2D19-A71048C18250}"/>
              </a:ext>
            </a:extLst>
          </p:cNvPr>
          <p:cNvSpPr txBox="1"/>
          <p:nvPr/>
        </p:nvSpPr>
        <p:spPr>
          <a:xfrm>
            <a:off x="4422145" y="2198299"/>
            <a:ext cx="3024554" cy="738664"/>
          </a:xfrm>
          <a:prstGeom prst="rect">
            <a:avLst/>
          </a:prstGeom>
          <a:noFill/>
        </p:spPr>
        <p:txBody>
          <a:bodyPr wrap="square" rtlCol="0">
            <a:spAutoFit/>
          </a:bodyPr>
          <a:lstStyle/>
          <a:p>
            <a:r>
              <a:rPr lang="en-US" dirty="0">
                <a:solidFill>
                  <a:schemeClr val="bg1"/>
                </a:solidFill>
              </a:rPr>
              <a:t>The orange edge is not on the ground truth graph and is therefore considered as an indirect relation</a:t>
            </a:r>
          </a:p>
        </p:txBody>
      </p:sp>
      <p:graphicFrame>
        <p:nvGraphicFramePr>
          <p:cNvPr id="25" name="Tableau 25">
            <a:extLst>
              <a:ext uri="{FF2B5EF4-FFF2-40B4-BE49-F238E27FC236}">
                <a16:creationId xmlns:a16="http://schemas.microsoft.com/office/drawing/2014/main" id="{CB8CFAE4-F799-440D-AE3B-FFD0B6779847}"/>
              </a:ext>
            </a:extLst>
          </p:cNvPr>
          <p:cNvGraphicFramePr>
            <a:graphicFrameLocks noGrp="1"/>
          </p:cNvGraphicFramePr>
          <p:nvPr>
            <p:extLst>
              <p:ext uri="{D42A27DB-BD31-4B8C-83A1-F6EECF244321}">
                <p14:modId xmlns:p14="http://schemas.microsoft.com/office/powerpoint/2010/main" val="2167161019"/>
              </p:ext>
            </p:extLst>
          </p:nvPr>
        </p:nvGraphicFramePr>
        <p:xfrm>
          <a:off x="2258740" y="3527268"/>
          <a:ext cx="7351364" cy="1788479"/>
        </p:xfrm>
        <a:graphic>
          <a:graphicData uri="http://schemas.openxmlformats.org/drawingml/2006/table">
            <a:tbl>
              <a:tblPr firstRow="1" bandRow="1">
                <a:tableStyleId>{073A0DAA-6AF3-43AB-8588-CEC1D06C72B9}</a:tableStyleId>
              </a:tblPr>
              <a:tblGrid>
                <a:gridCol w="1837841">
                  <a:extLst>
                    <a:ext uri="{9D8B030D-6E8A-4147-A177-3AD203B41FA5}">
                      <a16:colId xmlns:a16="http://schemas.microsoft.com/office/drawing/2014/main" val="2372056246"/>
                    </a:ext>
                  </a:extLst>
                </a:gridCol>
                <a:gridCol w="1837841">
                  <a:extLst>
                    <a:ext uri="{9D8B030D-6E8A-4147-A177-3AD203B41FA5}">
                      <a16:colId xmlns:a16="http://schemas.microsoft.com/office/drawing/2014/main" val="2994331487"/>
                    </a:ext>
                  </a:extLst>
                </a:gridCol>
                <a:gridCol w="1837841">
                  <a:extLst>
                    <a:ext uri="{9D8B030D-6E8A-4147-A177-3AD203B41FA5}">
                      <a16:colId xmlns:a16="http://schemas.microsoft.com/office/drawing/2014/main" val="2005694687"/>
                    </a:ext>
                  </a:extLst>
                </a:gridCol>
                <a:gridCol w="1837841">
                  <a:extLst>
                    <a:ext uri="{9D8B030D-6E8A-4147-A177-3AD203B41FA5}">
                      <a16:colId xmlns:a16="http://schemas.microsoft.com/office/drawing/2014/main" val="3003397176"/>
                    </a:ext>
                  </a:extLst>
                </a:gridCol>
              </a:tblGrid>
              <a:tr h="370840">
                <a:tc>
                  <a:txBody>
                    <a:bodyPr/>
                    <a:lstStyle/>
                    <a:p>
                      <a:pPr algn="ctr"/>
                      <a:endParaRPr lang="en-US" dirty="0"/>
                    </a:p>
                  </a:txBody>
                  <a:tcPr anchor="ctr"/>
                </a:tc>
                <a:tc>
                  <a:txBody>
                    <a:bodyPr/>
                    <a:lstStyle/>
                    <a:p>
                      <a:pPr algn="ctr"/>
                      <a:r>
                        <a:rPr lang="en-US" dirty="0"/>
                        <a:t>F1 score </a:t>
                      </a:r>
                    </a:p>
                  </a:txBody>
                  <a:tcPr anchor="ctr"/>
                </a:tc>
                <a:tc>
                  <a:txBody>
                    <a:bodyPr/>
                    <a:lstStyle/>
                    <a:p>
                      <a:pPr algn="ctr"/>
                      <a:r>
                        <a:rPr lang="en-US" dirty="0"/>
                        <a:t>F1’ score </a:t>
                      </a:r>
                    </a:p>
                  </a:txBody>
                  <a:tcPr anchor="ctr"/>
                </a:tc>
                <a:tc>
                  <a:txBody>
                    <a:bodyPr/>
                    <a:lstStyle/>
                    <a:p>
                      <a:pPr algn="ctr"/>
                      <a:r>
                        <a:rPr lang="en-US" dirty="0"/>
                        <a:t>Computation time</a:t>
                      </a:r>
                    </a:p>
                  </a:txBody>
                  <a:tcPr anchor="ctr"/>
                </a:tc>
                <a:extLst>
                  <a:ext uri="{0D108BD9-81ED-4DB2-BD59-A6C34878D82A}">
                    <a16:rowId xmlns:a16="http://schemas.microsoft.com/office/drawing/2014/main" val="100870801"/>
                  </a:ext>
                </a:extLst>
              </a:tr>
              <a:tr h="370840">
                <a:tc>
                  <a:txBody>
                    <a:bodyPr/>
                    <a:lstStyle/>
                    <a:p>
                      <a:pPr algn="ctr"/>
                      <a:r>
                        <a:rPr lang="en-US" dirty="0"/>
                        <a:t>L=0</a:t>
                      </a:r>
                    </a:p>
                  </a:txBody>
                  <a:tcPr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0,68 ± 0,09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0,78 ± 0,12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11-14 min</a:t>
                      </a:r>
                    </a:p>
                  </a:txBody>
                  <a:tcPr marL="7620" marR="7620" marT="7620" marB="0" anchor="ctr"/>
                </a:tc>
                <a:extLst>
                  <a:ext uri="{0D108BD9-81ED-4DB2-BD59-A6C34878D82A}">
                    <a16:rowId xmlns:a16="http://schemas.microsoft.com/office/drawing/2014/main" val="3117377032"/>
                  </a:ext>
                </a:extLst>
              </a:tr>
              <a:tr h="370840">
                <a:tc>
                  <a:txBody>
                    <a:bodyPr/>
                    <a:lstStyle/>
                    <a:p>
                      <a:pPr algn="ctr"/>
                      <a:r>
                        <a:rPr lang="en-US" dirty="0"/>
                        <a:t>L=1</a:t>
                      </a:r>
                    </a:p>
                  </a:txBody>
                  <a:tcPr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0,62 ± 0,08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0,75 ± 0,14</a:t>
                      </a: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867" b="0" i="0" u="none" strike="noStrike" cap="none" dirty="0">
                          <a:solidFill>
                            <a:schemeClr val="dk1"/>
                          </a:solidFill>
                          <a:latin typeface="+mn-lt"/>
                          <a:ea typeface="+mn-ea"/>
                          <a:cs typeface="+mn-cs"/>
                          <a:sym typeface="Arial"/>
                        </a:rPr>
                        <a:t>16-22 min</a:t>
                      </a:r>
                    </a:p>
                  </a:txBody>
                  <a:tcPr marL="7620" marR="7620" marT="7620" marB="0" anchor="ctr"/>
                </a:tc>
                <a:extLst>
                  <a:ext uri="{0D108BD9-81ED-4DB2-BD59-A6C34878D82A}">
                    <a16:rowId xmlns:a16="http://schemas.microsoft.com/office/drawing/2014/main" val="2712663104"/>
                  </a:ext>
                </a:extLst>
              </a:tr>
              <a:tr h="370840">
                <a:tc>
                  <a:txBody>
                    <a:bodyPr/>
                    <a:lstStyle/>
                    <a:p>
                      <a:pPr algn="ctr"/>
                      <a:r>
                        <a:rPr lang="en-US" dirty="0"/>
                        <a:t>L=2</a:t>
                      </a:r>
                    </a:p>
                  </a:txBody>
                  <a:tcPr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0,62 ± 0,1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0,75 ± 0,13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23-29 min</a:t>
                      </a:r>
                    </a:p>
                  </a:txBody>
                  <a:tcPr marL="7620" marR="7620" marT="7620" marB="0" anchor="ctr"/>
                </a:tc>
                <a:extLst>
                  <a:ext uri="{0D108BD9-81ED-4DB2-BD59-A6C34878D82A}">
                    <a16:rowId xmlns:a16="http://schemas.microsoft.com/office/drawing/2014/main" val="1813946384"/>
                  </a:ext>
                </a:extLst>
              </a:tr>
            </a:tbl>
          </a:graphicData>
        </a:graphic>
      </p:graphicFrame>
    </p:spTree>
    <p:extLst>
      <p:ext uri="{BB962C8B-B14F-4D97-AF65-F5344CB8AC3E}">
        <p14:creationId xmlns:p14="http://schemas.microsoft.com/office/powerpoint/2010/main" val="176954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3"/>
          </a:solidFill>
          <a:ln>
            <a:solidFill>
              <a:schemeClr val="accent3"/>
            </a:solidFill>
          </a:ln>
        </p:spPr>
        <p:txBody>
          <a:bodyPr spcFirstLastPara="1" wrap="square" lIns="121900" tIns="121900" rIns="121900" bIns="121900" anchor="ctr" anchorCtr="0">
            <a:noAutofit/>
          </a:bodyPr>
          <a:lstStyle/>
          <a:p>
            <a:endParaRPr sz="1867" dirty="0">
              <a:solidFill>
                <a:schemeClr val="accent3"/>
              </a:solidFill>
            </a:endParaRPr>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02</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3"/>
            </a:solidFill>
            <a:prstDash val="solid"/>
            <a:round/>
            <a:headEnd type="none" w="med" len="med"/>
            <a:tailEnd type="none" w="med" len="med"/>
          </a:ln>
        </p:spPr>
      </p:cxnSp>
      <p:sp>
        <p:nvSpPr>
          <p:cNvPr id="3" name="Titre 2">
            <a:extLst>
              <a:ext uri="{FF2B5EF4-FFF2-40B4-BE49-F238E27FC236}">
                <a16:creationId xmlns:a16="http://schemas.microsoft.com/office/drawing/2014/main" id="{F401E5AE-8CB0-6DAC-C506-BC1C8593862F}"/>
              </a:ext>
            </a:extLst>
          </p:cNvPr>
          <p:cNvSpPr>
            <a:spLocks noGrp="1"/>
          </p:cNvSpPr>
          <p:nvPr>
            <p:ph type="ctrTitle"/>
          </p:nvPr>
        </p:nvSpPr>
        <p:spPr>
          <a:xfrm>
            <a:off x="2961302" y="3041833"/>
            <a:ext cx="3496000" cy="1116400"/>
          </a:xfrm>
        </p:spPr>
        <p:txBody>
          <a:bodyPr/>
          <a:lstStyle/>
          <a:p>
            <a:r>
              <a:rPr lang="en-US" sz="5400" noProof="0" dirty="0"/>
              <a:t>PCMCI+</a:t>
            </a:r>
          </a:p>
        </p:txBody>
      </p:sp>
    </p:spTree>
    <p:extLst>
      <p:ext uri="{BB962C8B-B14F-4D97-AF65-F5344CB8AC3E}">
        <p14:creationId xmlns:p14="http://schemas.microsoft.com/office/powerpoint/2010/main" val="360411248"/>
      </p:ext>
    </p:extLst>
  </p:cSld>
  <p:clrMapOvr>
    <a:masterClrMapping/>
  </p:clrMapOvr>
</p:sld>
</file>

<file path=ppt/theme/theme1.xml><?xml version="1.0" encoding="utf-8"?>
<a:theme xmlns:a="http://schemas.openxmlformats.org/drawingml/2006/main" name="Thème1">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4E0242CA-B795-43F5-8230-3B34A645C4D8}" vid="{2779F897-ABD2-451D-9250-E53ABC6F8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2221</TotalTime>
  <Words>1117</Words>
  <Application>Microsoft Office PowerPoint</Application>
  <PresentationFormat>Grand écran</PresentationFormat>
  <Paragraphs>278</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Advent Pro SemiBold</vt:lpstr>
      <vt:lpstr>Fira Sans Extra Condensed Medium</vt:lpstr>
      <vt:lpstr>Maven Pro</vt:lpstr>
      <vt:lpstr>Share Tech</vt:lpstr>
      <vt:lpstr>Arial</vt:lpstr>
      <vt:lpstr>Calibri</vt:lpstr>
      <vt:lpstr>Cambria Math</vt:lpstr>
      <vt:lpstr>Thème1</vt:lpstr>
      <vt:lpstr>Algorithms Evaluation</vt:lpstr>
      <vt:lpstr>TCDF</vt:lpstr>
      <vt:lpstr>01</vt:lpstr>
      <vt:lpstr>Présentation PowerPoint</vt:lpstr>
      <vt:lpstr>Présentation PowerPoint</vt:lpstr>
      <vt:lpstr>Présentation PowerPoint</vt:lpstr>
      <vt:lpstr>Présentation PowerPoint</vt:lpstr>
      <vt:lpstr>Présentation PowerPoint</vt:lpstr>
      <vt:lpstr>02</vt:lpstr>
      <vt:lpstr>Présentation PowerPoint</vt:lpstr>
      <vt:lpstr>Présentation PowerPoint</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Evaluation</dc:title>
  <dc:creator>Florian Polster--Prieto</dc:creator>
  <cp:lastModifiedBy>Florian Polster--Prieto</cp:lastModifiedBy>
  <cp:revision>5</cp:revision>
  <dcterms:created xsi:type="dcterms:W3CDTF">2022-06-08T12:09:16Z</dcterms:created>
  <dcterms:modified xsi:type="dcterms:W3CDTF">2022-06-24T15:46:28Z</dcterms:modified>
</cp:coreProperties>
</file>