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8" r:id="rId3"/>
    <p:sldId id="333" r:id="rId4"/>
    <p:sldId id="341" r:id="rId5"/>
    <p:sldId id="342" r:id="rId6"/>
    <p:sldId id="343" r:id="rId7"/>
    <p:sldId id="334" r:id="rId8"/>
    <p:sldId id="344" r:id="rId9"/>
    <p:sldId id="345" r:id="rId10"/>
    <p:sldId id="346" r:id="rId11"/>
    <p:sldId id="347" r:id="rId12"/>
    <p:sldId id="349" r:id="rId13"/>
    <p:sldId id="350" r:id="rId14"/>
    <p:sldId id="351" r:id="rId15"/>
    <p:sldId id="352" r:id="rId16"/>
    <p:sldId id="297" r:id="rId17"/>
    <p:sldId id="339" r:id="rId18"/>
    <p:sldId id="353" r:id="rId19"/>
    <p:sldId id="357" r:id="rId20"/>
    <p:sldId id="354" r:id="rId21"/>
    <p:sldId id="358" r:id="rId22"/>
    <p:sldId id="355" r:id="rId23"/>
    <p:sldId id="356" r:id="rId24"/>
    <p:sldId id="359" r:id="rId25"/>
    <p:sldId id="360" r:id="rId26"/>
    <p:sldId id="361" r:id="rId27"/>
    <p:sldId id="362" r:id="rId28"/>
    <p:sldId id="363" r:id="rId29"/>
    <p:sldId id="364" r:id="rId30"/>
    <p:sldId id="365" r:id="rId31"/>
    <p:sldId id="366" r:id="rId32"/>
    <p:sldId id="367" r:id="rId33"/>
    <p:sldId id="369" r:id="rId34"/>
    <p:sldId id="370" r:id="rId35"/>
    <p:sldId id="371" r:id="rId36"/>
    <p:sldId id="372" r:id="rId37"/>
    <p:sldId id="373" r:id="rId38"/>
    <p:sldId id="374" r:id="rId39"/>
    <p:sldId id="375" r:id="rId40"/>
    <p:sldId id="376" r:id="rId41"/>
    <p:sldId id="324" r:id="rId42"/>
    <p:sldId id="272"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varScale="1">
        <p:scale>
          <a:sx n="76" d="100"/>
          <a:sy n="76" d="100"/>
        </p:scale>
        <p:origin x="8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45E66-FFBB-4E7E-85F9-2F4A783E55E5}" type="datetimeFigureOut">
              <a:rPr lang="en-US" smtClean="0"/>
              <a:t>6/29/2022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FF3E7-A467-4D32-9872-79F11C94577E}" type="slidenum">
              <a:rPr lang="en-US" smtClean="0"/>
              <a:t>‹N°›</a:t>
            </a:fld>
            <a:endParaRPr lang="en-US"/>
          </a:p>
        </p:txBody>
      </p:sp>
    </p:spTree>
    <p:extLst>
      <p:ext uri="{BB962C8B-B14F-4D97-AF65-F5344CB8AC3E}">
        <p14:creationId xmlns:p14="http://schemas.microsoft.com/office/powerpoint/2010/main" val="112376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137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915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543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37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2856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454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3400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99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fr-FR"/>
              <a:t>Modifiez le style du titre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966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fr-FR"/>
              <a:t>Modifiez le style du titre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549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03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fr-FR"/>
              <a:t>Modifiez le style du titre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fr-FR"/>
              <a:t>Modifiez le style des sous-titres du masque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Tree>
    <p:extLst>
      <p:ext uri="{BB962C8B-B14F-4D97-AF65-F5344CB8AC3E}">
        <p14:creationId xmlns:p14="http://schemas.microsoft.com/office/powerpoint/2010/main" val="364246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Tree>
    <p:extLst>
      <p:ext uri="{BB962C8B-B14F-4D97-AF65-F5344CB8AC3E}">
        <p14:creationId xmlns:p14="http://schemas.microsoft.com/office/powerpoint/2010/main" val="257993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361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53711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13693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6633036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35;p25">
            <a:extLst>
              <a:ext uri="{FF2B5EF4-FFF2-40B4-BE49-F238E27FC236}">
                <a16:creationId xmlns:a16="http://schemas.microsoft.com/office/drawing/2014/main" id="{F64219AA-9976-19A6-0771-6E50F70C6DF3}"/>
              </a:ext>
            </a:extLst>
          </p:cNvPr>
          <p:cNvSpPr txBox="1">
            <a:spLocks noGrp="1"/>
          </p:cNvSpPr>
          <p:nvPr>
            <p:ph type="ctrTitle"/>
          </p:nvPr>
        </p:nvSpPr>
        <p:spPr>
          <a:xfrm>
            <a:off x="2211514" y="2182593"/>
            <a:ext cx="7768972" cy="21654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noProof="0" dirty="0">
                <a:solidFill>
                  <a:schemeClr val="bg1"/>
                </a:solidFill>
              </a:rPr>
              <a:t>Algorithms</a:t>
            </a:r>
            <a:br>
              <a:rPr lang="en-US" noProof="0" dirty="0">
                <a:solidFill>
                  <a:schemeClr val="bg1"/>
                </a:solidFill>
              </a:rPr>
            </a:br>
            <a:r>
              <a:rPr lang="en-US" noProof="0" dirty="0">
                <a:solidFill>
                  <a:schemeClr val="bg1"/>
                </a:solidFill>
              </a:rPr>
              <a:t>Evaluation</a:t>
            </a:r>
          </a:p>
        </p:txBody>
      </p:sp>
      <p:sp>
        <p:nvSpPr>
          <p:cNvPr id="5" name="Google Shape;434;p25">
            <a:extLst>
              <a:ext uri="{FF2B5EF4-FFF2-40B4-BE49-F238E27FC236}">
                <a16:creationId xmlns:a16="http://schemas.microsoft.com/office/drawing/2014/main" id="{31B0CE55-2C5E-E0E1-0AFE-488B1AC6D2F9}"/>
              </a:ext>
            </a:extLst>
          </p:cNvPr>
          <p:cNvSpPr txBox="1">
            <a:spLocks noGrp="1"/>
          </p:cNvSpPr>
          <p:nvPr>
            <p:ph type="subTitle" idx="1"/>
          </p:nvPr>
        </p:nvSpPr>
        <p:spPr>
          <a:xfrm>
            <a:off x="4448250" y="4675407"/>
            <a:ext cx="3295500" cy="490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Florian Polster--Prieto</a:t>
            </a:r>
          </a:p>
        </p:txBody>
      </p:sp>
    </p:spTree>
    <p:extLst>
      <p:ext uri="{BB962C8B-B14F-4D97-AF65-F5344CB8AC3E}">
        <p14:creationId xmlns:p14="http://schemas.microsoft.com/office/powerpoint/2010/main" val="386417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0,1,2,3,4,7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920166431"/>
              </p:ext>
            </p:extLst>
          </p:nvPr>
        </p:nvGraphicFramePr>
        <p:xfrm>
          <a:off x="2123377" y="110620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21514834-4F7E-AD96-9697-E90015FA9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21" y="3019914"/>
            <a:ext cx="6750996" cy="3456369"/>
          </a:xfrm>
          <a:prstGeom prst="rect">
            <a:avLst/>
          </a:prstGeom>
        </p:spPr>
      </p:pic>
    </p:spTree>
    <p:extLst>
      <p:ext uri="{BB962C8B-B14F-4D97-AF65-F5344CB8AC3E}">
        <p14:creationId xmlns:p14="http://schemas.microsoft.com/office/powerpoint/2010/main" val="240900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7 (left) and 8 (middle), and on 3 (right) and 8 regarding SID</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554810984"/>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99,5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1,25</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06D8014F-9A30-0956-7B29-173B67BF890D}"/>
              </a:ext>
            </a:extLst>
          </p:cNvPr>
          <p:cNvPicPr>
            <a:picLocks noChangeAspect="1"/>
          </p:cNvPicPr>
          <p:nvPr/>
        </p:nvPicPr>
        <p:blipFill rotWithShape="1">
          <a:blip r:embed="rId2">
            <a:extLst>
              <a:ext uri="{28A0092B-C50C-407E-A947-70E740481C1C}">
                <a14:useLocalDpi xmlns:a14="http://schemas.microsoft.com/office/drawing/2010/main" val="0"/>
              </a:ext>
            </a:extLst>
          </a:blip>
          <a:srcRect l="13435" t="11297" r="12436" b="12050"/>
          <a:stretch/>
        </p:blipFill>
        <p:spPr>
          <a:xfrm>
            <a:off x="8176197" y="2937754"/>
            <a:ext cx="3894697" cy="2061897"/>
          </a:xfrm>
          <a:prstGeom prst="rect">
            <a:avLst/>
          </a:prstGeom>
        </p:spPr>
      </p:pic>
      <p:pic>
        <p:nvPicPr>
          <p:cNvPr id="8" name="Image 7">
            <a:extLst>
              <a:ext uri="{FF2B5EF4-FFF2-40B4-BE49-F238E27FC236}">
                <a16:creationId xmlns:a16="http://schemas.microsoft.com/office/drawing/2014/main" id="{30CD2BB2-5E09-C271-D685-51D25307C446}"/>
              </a:ext>
            </a:extLst>
          </p:cNvPr>
          <p:cNvPicPr>
            <a:picLocks noChangeAspect="1"/>
          </p:cNvPicPr>
          <p:nvPr/>
        </p:nvPicPr>
        <p:blipFill rotWithShape="1">
          <a:blip r:embed="rId3">
            <a:extLst>
              <a:ext uri="{28A0092B-C50C-407E-A947-70E740481C1C}">
                <a14:useLocalDpi xmlns:a14="http://schemas.microsoft.com/office/drawing/2010/main" val="0"/>
              </a:ext>
            </a:extLst>
          </a:blip>
          <a:srcRect l="16100" t="11764" r="13520" b="10985"/>
          <a:stretch/>
        </p:blipFill>
        <p:spPr>
          <a:xfrm>
            <a:off x="204322" y="2937754"/>
            <a:ext cx="3669065" cy="2061898"/>
          </a:xfrm>
          <a:prstGeom prst="rect">
            <a:avLst/>
          </a:prstGeom>
        </p:spPr>
      </p:pic>
      <p:pic>
        <p:nvPicPr>
          <p:cNvPr id="10" name="Image 9">
            <a:extLst>
              <a:ext uri="{FF2B5EF4-FFF2-40B4-BE49-F238E27FC236}">
                <a16:creationId xmlns:a16="http://schemas.microsoft.com/office/drawing/2014/main" id="{5A9D886B-E627-EB3E-E331-2CF3046544FD}"/>
              </a:ext>
            </a:extLst>
          </p:cNvPr>
          <p:cNvPicPr>
            <a:picLocks noChangeAspect="1"/>
          </p:cNvPicPr>
          <p:nvPr/>
        </p:nvPicPr>
        <p:blipFill rotWithShape="1">
          <a:blip r:embed="rId4">
            <a:extLst>
              <a:ext uri="{28A0092B-C50C-407E-A947-70E740481C1C}">
                <a14:useLocalDpi xmlns:a14="http://schemas.microsoft.com/office/drawing/2010/main" val="0"/>
              </a:ext>
            </a:extLst>
          </a:blip>
          <a:srcRect l="14763" t="14246" r="12393" b="11761"/>
          <a:stretch/>
        </p:blipFill>
        <p:spPr>
          <a:xfrm>
            <a:off x="4063607" y="2937755"/>
            <a:ext cx="3964727" cy="2061897"/>
          </a:xfrm>
          <a:prstGeom prst="rect">
            <a:avLst/>
          </a:prstGeom>
        </p:spPr>
      </p:pic>
    </p:spTree>
    <p:extLst>
      <p:ext uri="{BB962C8B-B14F-4D97-AF65-F5344CB8AC3E}">
        <p14:creationId xmlns:p14="http://schemas.microsoft.com/office/powerpoint/2010/main" val="205357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1 (left) and 3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171085185"/>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8,43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A110800D-2365-B897-48B3-BC6133DF2A99}"/>
              </a:ext>
            </a:extLst>
          </p:cNvPr>
          <p:cNvPicPr>
            <a:picLocks noChangeAspect="1"/>
          </p:cNvPicPr>
          <p:nvPr/>
        </p:nvPicPr>
        <p:blipFill rotWithShape="1">
          <a:blip r:embed="rId2">
            <a:extLst>
              <a:ext uri="{28A0092B-C50C-407E-A947-70E740481C1C}">
                <a14:useLocalDpi xmlns:a14="http://schemas.microsoft.com/office/drawing/2010/main" val="0"/>
              </a:ext>
            </a:extLst>
          </a:blip>
          <a:srcRect l="16075" t="15287" r="14492" b="11779"/>
          <a:stretch/>
        </p:blipFill>
        <p:spPr>
          <a:xfrm>
            <a:off x="172363" y="2937754"/>
            <a:ext cx="5427527" cy="2918870"/>
          </a:xfrm>
          <a:prstGeom prst="rect">
            <a:avLst/>
          </a:prstGeom>
        </p:spPr>
      </p:pic>
      <p:pic>
        <p:nvPicPr>
          <p:cNvPr id="9" name="Image 8">
            <a:extLst>
              <a:ext uri="{FF2B5EF4-FFF2-40B4-BE49-F238E27FC236}">
                <a16:creationId xmlns:a16="http://schemas.microsoft.com/office/drawing/2014/main" id="{097DBD1C-A591-9BA8-BB96-2B6C52AE3021}"/>
              </a:ext>
            </a:extLst>
          </p:cNvPr>
          <p:cNvPicPr>
            <a:picLocks noChangeAspect="1"/>
          </p:cNvPicPr>
          <p:nvPr/>
        </p:nvPicPr>
        <p:blipFill rotWithShape="1">
          <a:blip r:embed="rId3">
            <a:extLst>
              <a:ext uri="{28A0092B-C50C-407E-A947-70E740481C1C}">
                <a14:useLocalDpi xmlns:a14="http://schemas.microsoft.com/office/drawing/2010/main" val="0"/>
              </a:ext>
            </a:extLst>
          </a:blip>
          <a:srcRect l="16171" t="13364" r="14396" b="13701"/>
          <a:stretch/>
        </p:blipFill>
        <p:spPr>
          <a:xfrm>
            <a:off x="6592110" y="2937754"/>
            <a:ext cx="5427527" cy="2918870"/>
          </a:xfrm>
          <a:prstGeom prst="rect">
            <a:avLst/>
          </a:prstGeom>
        </p:spPr>
      </p:pic>
    </p:spTree>
    <p:extLst>
      <p:ext uri="{BB962C8B-B14F-4D97-AF65-F5344CB8AC3E}">
        <p14:creationId xmlns:p14="http://schemas.microsoft.com/office/powerpoint/2010/main" val="91710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2 (upper left), set 7 (upper right, set 8 (bottom left) and set 9 (bottom right)</a:t>
            </a:r>
          </a:p>
        </p:txBody>
      </p:sp>
      <p:pic>
        <p:nvPicPr>
          <p:cNvPr id="3" name="Image 2">
            <a:extLst>
              <a:ext uri="{FF2B5EF4-FFF2-40B4-BE49-F238E27FC236}">
                <a16:creationId xmlns:a16="http://schemas.microsoft.com/office/drawing/2014/main" id="{AECD007E-7460-D46F-1131-C11EF99E185D}"/>
              </a:ext>
            </a:extLst>
          </p:cNvPr>
          <p:cNvPicPr>
            <a:picLocks noChangeAspect="1"/>
          </p:cNvPicPr>
          <p:nvPr/>
        </p:nvPicPr>
        <p:blipFill rotWithShape="1">
          <a:blip r:embed="rId2">
            <a:extLst>
              <a:ext uri="{28A0092B-C50C-407E-A947-70E740481C1C}">
                <a14:useLocalDpi xmlns:a14="http://schemas.microsoft.com/office/drawing/2010/main" val="0"/>
              </a:ext>
            </a:extLst>
          </a:blip>
          <a:srcRect l="15691" t="10314" r="13548" b="13361"/>
          <a:stretch/>
        </p:blipFill>
        <p:spPr>
          <a:xfrm>
            <a:off x="1315665" y="1230550"/>
            <a:ext cx="4562272" cy="2519464"/>
          </a:xfrm>
          <a:prstGeom prst="rect">
            <a:avLst/>
          </a:prstGeom>
        </p:spPr>
      </p:pic>
      <p:pic>
        <p:nvPicPr>
          <p:cNvPr id="8" name="Image 7">
            <a:extLst>
              <a:ext uri="{FF2B5EF4-FFF2-40B4-BE49-F238E27FC236}">
                <a16:creationId xmlns:a16="http://schemas.microsoft.com/office/drawing/2014/main" id="{35C6AE7E-DB5E-3604-FD14-FEEF6CA97241}"/>
              </a:ext>
            </a:extLst>
          </p:cNvPr>
          <p:cNvPicPr>
            <a:picLocks noChangeAspect="1"/>
          </p:cNvPicPr>
          <p:nvPr/>
        </p:nvPicPr>
        <p:blipFill rotWithShape="1">
          <a:blip r:embed="rId3">
            <a:extLst>
              <a:ext uri="{28A0092B-C50C-407E-A947-70E740481C1C}">
                <a14:useLocalDpi xmlns:a14="http://schemas.microsoft.com/office/drawing/2010/main" val="0"/>
              </a:ext>
            </a:extLst>
          </a:blip>
          <a:srcRect l="15614" t="11305" r="13042" b="12184"/>
          <a:stretch/>
        </p:blipFill>
        <p:spPr>
          <a:xfrm>
            <a:off x="6218719" y="1230550"/>
            <a:ext cx="4588713" cy="2519464"/>
          </a:xfrm>
          <a:prstGeom prst="rect">
            <a:avLst/>
          </a:prstGeom>
        </p:spPr>
      </p:pic>
      <p:pic>
        <p:nvPicPr>
          <p:cNvPr id="11" name="Image 10">
            <a:extLst>
              <a:ext uri="{FF2B5EF4-FFF2-40B4-BE49-F238E27FC236}">
                <a16:creationId xmlns:a16="http://schemas.microsoft.com/office/drawing/2014/main" id="{B15364CE-EC25-8E5A-7239-5AD5B7BA518D}"/>
              </a:ext>
            </a:extLst>
          </p:cNvPr>
          <p:cNvPicPr>
            <a:picLocks noChangeAspect="1"/>
          </p:cNvPicPr>
          <p:nvPr/>
        </p:nvPicPr>
        <p:blipFill rotWithShape="1">
          <a:blip r:embed="rId4">
            <a:extLst>
              <a:ext uri="{28A0092B-C50C-407E-A947-70E740481C1C}">
                <a14:useLocalDpi xmlns:a14="http://schemas.microsoft.com/office/drawing/2010/main" val="0"/>
              </a:ext>
            </a:extLst>
          </a:blip>
          <a:srcRect l="15177" t="10964" r="12682" b="11070"/>
          <a:stretch/>
        </p:blipFill>
        <p:spPr>
          <a:xfrm>
            <a:off x="1315665" y="4050889"/>
            <a:ext cx="4553408" cy="2519464"/>
          </a:xfrm>
          <a:prstGeom prst="rect">
            <a:avLst/>
          </a:prstGeom>
        </p:spPr>
      </p:pic>
      <p:pic>
        <p:nvPicPr>
          <p:cNvPr id="13" name="Image 12">
            <a:extLst>
              <a:ext uri="{FF2B5EF4-FFF2-40B4-BE49-F238E27FC236}">
                <a16:creationId xmlns:a16="http://schemas.microsoft.com/office/drawing/2014/main" id="{6E5A4540-92D6-0829-A7BF-E242D2FDE2AF}"/>
              </a:ext>
            </a:extLst>
          </p:cNvPr>
          <p:cNvPicPr>
            <a:picLocks noChangeAspect="1"/>
          </p:cNvPicPr>
          <p:nvPr/>
        </p:nvPicPr>
        <p:blipFill rotWithShape="1">
          <a:blip r:embed="rId5">
            <a:extLst>
              <a:ext uri="{28A0092B-C50C-407E-A947-70E740481C1C}">
                <a14:useLocalDpi xmlns:a14="http://schemas.microsoft.com/office/drawing/2010/main" val="0"/>
              </a:ext>
            </a:extLst>
          </a:blip>
          <a:srcRect l="15218" t="11572" r="12802" b="11526"/>
          <a:stretch/>
        </p:blipFill>
        <p:spPr>
          <a:xfrm>
            <a:off x="6218718" y="4050889"/>
            <a:ext cx="4588713" cy="2509935"/>
          </a:xfrm>
          <a:prstGeom prst="rect">
            <a:avLst/>
          </a:prstGeom>
        </p:spPr>
      </p:pic>
    </p:spTree>
    <p:extLst>
      <p:ext uri="{BB962C8B-B14F-4D97-AF65-F5344CB8AC3E}">
        <p14:creationId xmlns:p14="http://schemas.microsoft.com/office/powerpoint/2010/main" val="237255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1 (left) and 9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895151346"/>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10,43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a:t>
                      </a:r>
                    </a:p>
                  </a:txBody>
                  <a:tcPr marL="7620" marR="7620" marT="7620" marB="0" anchor="ctr"/>
                </a:tc>
                <a:extLst>
                  <a:ext uri="{0D108BD9-81ED-4DB2-BD59-A6C34878D82A}">
                    <a16:rowId xmlns:a16="http://schemas.microsoft.com/office/drawing/2014/main" val="29582933"/>
                  </a:ext>
                </a:extLst>
              </a:tr>
            </a:tbl>
          </a:graphicData>
        </a:graphic>
      </p:graphicFrame>
      <p:pic>
        <p:nvPicPr>
          <p:cNvPr id="11" name="Image 10">
            <a:extLst>
              <a:ext uri="{FF2B5EF4-FFF2-40B4-BE49-F238E27FC236}">
                <a16:creationId xmlns:a16="http://schemas.microsoft.com/office/drawing/2014/main" id="{789704AC-9C4F-9009-D627-C5BEEE71C150}"/>
              </a:ext>
            </a:extLst>
          </p:cNvPr>
          <p:cNvPicPr>
            <a:picLocks noChangeAspect="1"/>
          </p:cNvPicPr>
          <p:nvPr/>
        </p:nvPicPr>
        <p:blipFill rotWithShape="1">
          <a:blip r:embed="rId2">
            <a:extLst>
              <a:ext uri="{28A0092B-C50C-407E-A947-70E740481C1C}">
                <a14:useLocalDpi xmlns:a14="http://schemas.microsoft.com/office/drawing/2010/main" val="0"/>
              </a:ext>
            </a:extLst>
          </a:blip>
          <a:srcRect l="15878" t="13143" r="12473" b="13143"/>
          <a:stretch/>
        </p:blipFill>
        <p:spPr>
          <a:xfrm>
            <a:off x="6031686" y="2859931"/>
            <a:ext cx="6044312" cy="3183695"/>
          </a:xfrm>
          <a:prstGeom prst="rect">
            <a:avLst/>
          </a:prstGeom>
        </p:spPr>
      </p:pic>
      <p:pic>
        <p:nvPicPr>
          <p:cNvPr id="13" name="Image 12">
            <a:extLst>
              <a:ext uri="{FF2B5EF4-FFF2-40B4-BE49-F238E27FC236}">
                <a16:creationId xmlns:a16="http://schemas.microsoft.com/office/drawing/2014/main" id="{BBEE8F7E-A5BC-4845-CACA-FE3835B596B2}"/>
              </a:ext>
            </a:extLst>
          </p:cNvPr>
          <p:cNvPicPr>
            <a:picLocks noChangeAspect="1"/>
          </p:cNvPicPr>
          <p:nvPr/>
        </p:nvPicPr>
        <p:blipFill rotWithShape="1">
          <a:blip r:embed="rId3">
            <a:extLst>
              <a:ext uri="{28A0092B-C50C-407E-A947-70E740481C1C}">
                <a14:useLocalDpi xmlns:a14="http://schemas.microsoft.com/office/drawing/2010/main" val="0"/>
              </a:ext>
            </a:extLst>
          </a:blip>
          <a:srcRect l="13017" t="13454" r="13017" b="7878"/>
          <a:stretch/>
        </p:blipFill>
        <p:spPr>
          <a:xfrm>
            <a:off x="116002" y="2859931"/>
            <a:ext cx="5846861" cy="3183695"/>
          </a:xfrm>
          <a:prstGeom prst="rect">
            <a:avLst/>
          </a:prstGeom>
        </p:spPr>
      </p:pic>
    </p:spTree>
    <p:extLst>
      <p:ext uri="{BB962C8B-B14F-4D97-AF65-F5344CB8AC3E}">
        <p14:creationId xmlns:p14="http://schemas.microsoft.com/office/powerpoint/2010/main" val="296392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(upper left), set 2 (upper right, set 5 (bottom left) and set 6 (bottom right)</a:t>
            </a:r>
          </a:p>
        </p:txBody>
      </p:sp>
      <p:pic>
        <p:nvPicPr>
          <p:cNvPr id="5" name="Image 4">
            <a:extLst>
              <a:ext uri="{FF2B5EF4-FFF2-40B4-BE49-F238E27FC236}">
                <a16:creationId xmlns:a16="http://schemas.microsoft.com/office/drawing/2014/main" id="{8810D2E4-A9C9-0812-0E83-3FB20B362AE6}"/>
              </a:ext>
            </a:extLst>
          </p:cNvPr>
          <p:cNvPicPr>
            <a:picLocks noChangeAspect="1"/>
          </p:cNvPicPr>
          <p:nvPr/>
        </p:nvPicPr>
        <p:blipFill rotWithShape="1">
          <a:blip r:embed="rId2">
            <a:extLst>
              <a:ext uri="{28A0092B-C50C-407E-A947-70E740481C1C}">
                <a14:useLocalDpi xmlns:a14="http://schemas.microsoft.com/office/drawing/2010/main" val="0"/>
              </a:ext>
            </a:extLst>
          </a:blip>
          <a:srcRect l="15511" t="12555" r="12044" b="12240"/>
          <a:stretch/>
        </p:blipFill>
        <p:spPr>
          <a:xfrm>
            <a:off x="1503129" y="1447948"/>
            <a:ext cx="4349680" cy="2311794"/>
          </a:xfrm>
          <a:prstGeom prst="rect">
            <a:avLst/>
          </a:prstGeom>
        </p:spPr>
      </p:pic>
      <p:pic>
        <p:nvPicPr>
          <p:cNvPr id="7" name="Image 6">
            <a:extLst>
              <a:ext uri="{FF2B5EF4-FFF2-40B4-BE49-F238E27FC236}">
                <a16:creationId xmlns:a16="http://schemas.microsoft.com/office/drawing/2014/main" id="{934EF9BE-679C-6104-1CF2-F06AB88FF1E5}"/>
              </a:ext>
            </a:extLst>
          </p:cNvPr>
          <p:cNvPicPr>
            <a:picLocks noChangeAspect="1"/>
          </p:cNvPicPr>
          <p:nvPr/>
        </p:nvPicPr>
        <p:blipFill rotWithShape="1">
          <a:blip r:embed="rId3">
            <a:extLst>
              <a:ext uri="{28A0092B-C50C-407E-A947-70E740481C1C}">
                <a14:useLocalDpi xmlns:a14="http://schemas.microsoft.com/office/drawing/2010/main" val="0"/>
              </a:ext>
            </a:extLst>
          </a:blip>
          <a:srcRect l="15877" t="14391" r="13830" b="13299"/>
          <a:stretch/>
        </p:blipFill>
        <p:spPr>
          <a:xfrm>
            <a:off x="6096000" y="1468877"/>
            <a:ext cx="4349680" cy="2290865"/>
          </a:xfrm>
          <a:prstGeom prst="rect">
            <a:avLst/>
          </a:prstGeom>
        </p:spPr>
      </p:pic>
      <p:pic>
        <p:nvPicPr>
          <p:cNvPr id="10" name="Image 9">
            <a:extLst>
              <a:ext uri="{FF2B5EF4-FFF2-40B4-BE49-F238E27FC236}">
                <a16:creationId xmlns:a16="http://schemas.microsoft.com/office/drawing/2014/main" id="{22135EB9-3D14-BB08-FFAA-71D317A00DC6}"/>
              </a:ext>
            </a:extLst>
          </p:cNvPr>
          <p:cNvPicPr>
            <a:picLocks noChangeAspect="1"/>
          </p:cNvPicPr>
          <p:nvPr/>
        </p:nvPicPr>
        <p:blipFill rotWithShape="1">
          <a:blip r:embed="rId4">
            <a:extLst>
              <a:ext uri="{28A0092B-C50C-407E-A947-70E740481C1C}">
                <a14:useLocalDpi xmlns:a14="http://schemas.microsoft.com/office/drawing/2010/main" val="0"/>
              </a:ext>
            </a:extLst>
          </a:blip>
          <a:srcRect l="15167" t="9284" r="12699" b="11829"/>
          <a:stretch/>
        </p:blipFill>
        <p:spPr>
          <a:xfrm>
            <a:off x="1503128" y="4036296"/>
            <a:ext cx="4349681" cy="2435396"/>
          </a:xfrm>
          <a:prstGeom prst="rect">
            <a:avLst/>
          </a:prstGeom>
        </p:spPr>
      </p:pic>
      <p:pic>
        <p:nvPicPr>
          <p:cNvPr id="14" name="Image 13">
            <a:extLst>
              <a:ext uri="{FF2B5EF4-FFF2-40B4-BE49-F238E27FC236}">
                <a16:creationId xmlns:a16="http://schemas.microsoft.com/office/drawing/2014/main" id="{4936E6E6-6F8D-1F98-6CAF-EE2BD5C1E6E2}"/>
              </a:ext>
            </a:extLst>
          </p:cNvPr>
          <p:cNvPicPr>
            <a:picLocks noChangeAspect="1"/>
          </p:cNvPicPr>
          <p:nvPr/>
        </p:nvPicPr>
        <p:blipFill rotWithShape="1">
          <a:blip r:embed="rId5">
            <a:extLst>
              <a:ext uri="{28A0092B-C50C-407E-A947-70E740481C1C}">
                <a14:useLocalDpi xmlns:a14="http://schemas.microsoft.com/office/drawing/2010/main" val="0"/>
              </a:ext>
            </a:extLst>
          </a:blip>
          <a:srcRect l="16513" t="10766" r="13071" b="12029"/>
          <a:stretch/>
        </p:blipFill>
        <p:spPr>
          <a:xfrm>
            <a:off x="6096000" y="4036296"/>
            <a:ext cx="4349681" cy="2441643"/>
          </a:xfrm>
          <a:prstGeom prst="rect">
            <a:avLst/>
          </a:prstGeom>
        </p:spPr>
      </p:pic>
    </p:spTree>
    <p:extLst>
      <p:ext uri="{BB962C8B-B14F-4D97-AF65-F5344CB8AC3E}">
        <p14:creationId xmlns:p14="http://schemas.microsoft.com/office/powerpoint/2010/main" val="331736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3"/>
          </a:solidFill>
          <a:ln>
            <a:solidFill>
              <a:schemeClr val="accent3"/>
            </a:solidFill>
          </a:ln>
        </p:spPr>
        <p:txBody>
          <a:bodyPr spcFirstLastPara="1" wrap="square" lIns="121900" tIns="121900" rIns="121900" bIns="121900" anchor="ctr" anchorCtr="0">
            <a:noAutofit/>
          </a:bodyPr>
          <a:lstStyle/>
          <a:p>
            <a:endParaRPr sz="1867" dirty="0">
              <a:solidFill>
                <a:schemeClr val="accent3"/>
              </a:solidFill>
            </a:endParaRPr>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02</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3"/>
            </a:solidFill>
            <a:prstDash val="solid"/>
            <a:round/>
            <a:headEnd type="none" w="med" len="med"/>
            <a:tailEnd type="none" w="med" len="med"/>
          </a:ln>
        </p:spPr>
      </p:cxnSp>
      <p:sp>
        <p:nvSpPr>
          <p:cNvPr id="3" name="Titre 2">
            <a:extLst>
              <a:ext uri="{FF2B5EF4-FFF2-40B4-BE49-F238E27FC236}">
                <a16:creationId xmlns:a16="http://schemas.microsoft.com/office/drawing/2014/main" id="{F401E5AE-8CB0-6DAC-C506-BC1C8593862F}"/>
              </a:ext>
            </a:extLst>
          </p:cNvPr>
          <p:cNvSpPr>
            <a:spLocks noGrp="1"/>
          </p:cNvSpPr>
          <p:nvPr>
            <p:ph type="ctrTitle"/>
          </p:nvPr>
        </p:nvSpPr>
        <p:spPr>
          <a:xfrm>
            <a:off x="2961302" y="3041833"/>
            <a:ext cx="3496000" cy="1116400"/>
          </a:xfrm>
        </p:spPr>
        <p:txBody>
          <a:bodyPr/>
          <a:lstStyle/>
          <a:p>
            <a:r>
              <a:rPr lang="en-US" sz="5400" noProof="0" dirty="0"/>
              <a:t>PCMCI+</a:t>
            </a:r>
          </a:p>
        </p:txBody>
      </p:sp>
    </p:spTree>
    <p:extLst>
      <p:ext uri="{BB962C8B-B14F-4D97-AF65-F5344CB8AC3E}">
        <p14:creationId xmlns:p14="http://schemas.microsoft.com/office/powerpoint/2010/main" val="36041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795352" y="252703"/>
                <a:ext cx="10984749" cy="55509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PCMCI+</a:t>
                </a:r>
                <a:endParaRPr lang="en-US" sz="2000" dirty="0"/>
              </a:p>
              <a:p>
                <a:pPr marL="152396" indent="0">
                  <a:buNone/>
                </a:pPr>
                <a:r>
                  <a:rPr lang="fr-FR" sz="2000" dirty="0"/>
                  <a:t>This </a:t>
                </a:r>
                <a:r>
                  <a:rPr lang="fr-FR" sz="2000" dirty="0" err="1"/>
                  <a:t>method</a:t>
                </a:r>
                <a:r>
                  <a:rPr lang="fr-FR" sz="2000" dirty="0"/>
                  <a:t> </a:t>
                </a:r>
                <a:r>
                  <a:rPr lang="fr-FR" sz="2000" dirty="0" err="1"/>
                  <a:t>does</a:t>
                </a:r>
                <a:r>
                  <a:rPr lang="fr-FR" sz="2000" dirty="0"/>
                  <a:t> not </a:t>
                </a:r>
                <a:r>
                  <a:rPr lang="fr-FR" sz="2000" dirty="0" err="1"/>
                  <a:t>allow</a:t>
                </a:r>
                <a:r>
                  <a:rPr lang="fr-FR" sz="2000" dirty="0"/>
                  <a:t> to </a:t>
                </a:r>
                <a:r>
                  <a:rPr lang="fr-FR" sz="2000" dirty="0" err="1"/>
                  <a:t>discover</a:t>
                </a:r>
                <a:r>
                  <a:rPr lang="fr-FR" sz="2000" dirty="0"/>
                  <a:t> </a:t>
                </a:r>
                <a:r>
                  <a:rPr lang="en-US" sz="2000" dirty="0"/>
                  <a:t>hidden</a:t>
                </a:r>
                <a:r>
                  <a:rPr lang="fr-FR" sz="2000" dirty="0"/>
                  <a:t> </a:t>
                </a:r>
                <a:r>
                  <a:rPr lang="en-US" sz="2000" dirty="0"/>
                  <a:t>confounders</a:t>
                </a:r>
                <a:r>
                  <a:rPr lang="fr-FR" sz="2000" dirty="0"/>
                  <a:t>, but </a:t>
                </a:r>
                <a:r>
                  <a:rPr lang="fr-FR" sz="2000" dirty="0" err="1"/>
                  <a:t>is</a:t>
                </a:r>
                <a:r>
                  <a:rPr lang="fr-FR" sz="2000" dirty="0"/>
                  <a:t> able to </a:t>
                </a:r>
                <a:r>
                  <a:rPr lang="fr-FR" sz="2000" dirty="0" err="1"/>
                  <a:t>identify</a:t>
                </a:r>
                <a:r>
                  <a:rPr lang="fr-FR" sz="2000" dirty="0"/>
                  <a:t> the full </a:t>
                </a:r>
                <a:r>
                  <a:rPr lang="fr-FR" sz="2000" dirty="0" err="1"/>
                  <a:t>window</a:t>
                </a:r>
                <a:r>
                  <a:rPr lang="fr-FR" sz="2000" dirty="0"/>
                  <a:t> causal graph </a:t>
                </a:r>
                <a:r>
                  <a:rPr lang="fr-FR" sz="2000" dirty="0" err="1"/>
                  <a:t>given</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m:t>
                        </m:r>
                        <m:r>
                          <a:rPr lang="fr-FR" sz="2000" b="0" i="1" smtClean="0">
                            <a:latin typeface="Cambria Math" panose="02040503050406030204" pitchFamily="18" charset="0"/>
                          </a:rPr>
                          <m:t>𝑖𝑛</m:t>
                        </m:r>
                      </m:sub>
                    </m:sSub>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𝑚𝑎𝑥</m:t>
                        </m:r>
                      </m:sub>
                    </m:sSub>
                  </m:oMath>
                </a14:m>
                <a:endParaRPr lang="en-US" sz="2000" dirty="0"/>
              </a:p>
              <a:p>
                <a:pPr marL="152396" indent="0">
                  <a:buNone/>
                </a:pPr>
                <a:r>
                  <a:rPr lang="en-US" sz="2000" dirty="0"/>
                  <a:t>It also takes a </a:t>
                </a:r>
                <a14:m>
                  <m:oMath xmlns:m="http://schemas.openxmlformats.org/officeDocument/2006/math">
                    <m:r>
                      <a:rPr lang="en-US" sz="2000" i="1" dirty="0" smtClean="0">
                        <a:latin typeface="Cambria Math" panose="02040503050406030204" pitchFamily="18" charset="0"/>
                      </a:rPr>
                      <m:t>𝑝</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𝑐</m:t>
                        </m:r>
                      </m:e>
                      <m:sub>
                        <m:r>
                          <a:rPr lang="fr-FR" sz="2000" b="0" i="1" dirty="0" smtClean="0">
                            <a:latin typeface="Cambria Math" panose="02040503050406030204" pitchFamily="18" charset="0"/>
                          </a:rPr>
                          <m:t>𝛼</m:t>
                        </m:r>
                      </m:sub>
                    </m:sSub>
                  </m:oMath>
                </a14:m>
                <a:r>
                  <a:rPr lang="en-US" sz="2000" dirty="0"/>
                  <a:t> parameter, which is the significance level of the conditional independence test in the first phase of the algorithm. This parameter is chosen in our experiment through an optimization step, and is one of the following value [0.001, 0.005, 0.01, 0.025, 0.05]</a:t>
                </a:r>
              </a:p>
              <a:p>
                <a:pPr marL="152396" indent="0">
                  <a:buNone/>
                </a:pPr>
                <a:endParaRPr lang="en-US" sz="2000" dirty="0"/>
              </a:p>
              <a:p>
                <a:pPr marL="152396" indent="0">
                  <a:buNone/>
                </a:pPr>
                <a:r>
                  <a:rPr lang="en-US" sz="2000" dirty="0"/>
                  <a:t>The method can remain uncertain on contemporaneous lags (</a:t>
                </a:r>
                <a14:m>
                  <m:oMath xmlns:m="http://schemas.openxmlformats.org/officeDocument/2006/math">
                    <m:r>
                      <a:rPr lang="fr-FR" sz="2000" b="0" i="1" smtClean="0">
                        <a:latin typeface="Cambria Math" panose="02040503050406030204" pitchFamily="18" charset="0"/>
                      </a:rPr>
                      <m:t>𝜏</m:t>
                    </m:r>
                    <m:r>
                      <a:rPr lang="fr-FR" sz="2000" b="0" i="1" smtClean="0">
                        <a:latin typeface="Cambria Math" panose="02040503050406030204" pitchFamily="18" charset="0"/>
                      </a:rPr>
                      <m:t>=0</m:t>
                    </m:r>
                  </m:oMath>
                </a14:m>
                <a:r>
                  <a:rPr lang="en-US" sz="2000" dirty="0"/>
                  <a:t>), and will denote them as undirected: o-o, o-- or o-&gt;</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In this case, we replace the undirected edges with edges respectively maximizing and minimizing the evaluation metrics</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795352" y="252703"/>
                <a:ext cx="10984749" cy="5550938"/>
              </a:xfrm>
              <a:prstGeom prst="rect">
                <a:avLst/>
              </a:prstGeom>
              <a:blipFill>
                <a:blip r:embed="rId3"/>
                <a:stretch>
                  <a:fillRect/>
                </a:stretch>
              </a:blipFill>
              <a:ln>
                <a:noFill/>
              </a:ln>
            </p:spPr>
            <p:txBody>
              <a:bodyPr/>
              <a:lstStyle/>
              <a:p>
                <a:r>
                  <a:rPr lang="en-US">
                    <a:noFill/>
                  </a:rPr>
                  <a:t> </a:t>
                </a:r>
              </a:p>
            </p:txBody>
          </p:sp>
        </mc:Fallback>
      </mc:AlternateContent>
      <p:grpSp>
        <p:nvGrpSpPr>
          <p:cNvPr id="31" name="Groupe 30">
            <a:extLst>
              <a:ext uri="{FF2B5EF4-FFF2-40B4-BE49-F238E27FC236}">
                <a16:creationId xmlns:a16="http://schemas.microsoft.com/office/drawing/2014/main" id="{B9093781-D097-4535-1DE7-6C644889783F}"/>
              </a:ext>
            </a:extLst>
          </p:cNvPr>
          <p:cNvGrpSpPr/>
          <p:nvPr/>
        </p:nvGrpSpPr>
        <p:grpSpPr>
          <a:xfrm>
            <a:off x="4498877" y="3149968"/>
            <a:ext cx="1714205" cy="1421219"/>
            <a:chOff x="4167192" y="4256622"/>
            <a:chExt cx="1714205" cy="1421219"/>
          </a:xfrm>
        </p:grpSpPr>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A57C7F3F-7589-6F5A-2922-31447580E69C}"/>
                    </a:ext>
                  </a:extLst>
                </p:cNvPr>
                <p:cNvSpPr>
                  <a:spLocks noChangeAspect="1"/>
                </p:cNvSpPr>
                <p:nvPr/>
              </p:nvSpPr>
              <p:spPr>
                <a:xfrm>
                  <a:off x="4167192" y="425662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𝑟</m:t>
                            </m:r>
                          </m:sup>
                        </m:sSubSup>
                      </m:oMath>
                    </m:oMathPara>
                  </a14:m>
                  <a:endParaRPr lang="fr-FR" sz="1800" dirty="0">
                    <a:solidFill>
                      <a:schemeClr val="bg1"/>
                    </a:solidFill>
                  </a:endParaRPr>
                </a:p>
              </p:txBody>
            </p:sp>
          </mc:Choice>
          <mc:Fallback xmlns="">
            <p:sp>
              <p:nvSpPr>
                <p:cNvPr id="5" name="Ellipse 4">
                  <a:extLst>
                    <a:ext uri="{FF2B5EF4-FFF2-40B4-BE49-F238E27FC236}">
                      <a16:creationId xmlns:a16="http://schemas.microsoft.com/office/drawing/2014/main" id="{A57C7F3F-7589-6F5A-2922-31447580E69C}"/>
                    </a:ext>
                  </a:extLst>
                </p:cNvPr>
                <p:cNvSpPr>
                  <a:spLocks noRot="1" noChangeAspect="1" noMove="1" noResize="1" noEditPoints="1" noAdjustHandles="1" noChangeArrowheads="1" noChangeShapeType="1" noTextEdit="1"/>
                </p:cNvSpPr>
                <p:nvPr/>
              </p:nvSpPr>
              <p:spPr>
                <a:xfrm>
                  <a:off x="4167192" y="4256622"/>
                  <a:ext cx="490125" cy="490021"/>
                </a:xfrm>
                <a:prstGeom prst="ellipse">
                  <a:avLst/>
                </a:prstGeom>
                <a:blipFill>
                  <a:blip r:embed="rId4"/>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E261C2F7-39A6-1F34-53EF-109A7AD0D709}"/>
                    </a:ext>
                  </a:extLst>
                </p:cNvPr>
                <p:cNvSpPr>
                  <a:spLocks noChangeAspect="1"/>
                </p:cNvSpPr>
                <p:nvPr/>
              </p:nvSpPr>
              <p:spPr>
                <a:xfrm>
                  <a:off x="4167193" y="518428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𝑞</m:t>
                            </m:r>
                          </m:sup>
                        </m:sSubSup>
                      </m:oMath>
                    </m:oMathPara>
                  </a14:m>
                  <a:endParaRPr lang="fr-FR" sz="1800" dirty="0">
                    <a:solidFill>
                      <a:schemeClr val="bg1"/>
                    </a:solidFill>
                  </a:endParaRPr>
                </a:p>
              </p:txBody>
            </p:sp>
          </mc:Choice>
          <mc:Fallback xmlns="">
            <p:sp>
              <p:nvSpPr>
                <p:cNvPr id="7" name="Ellipse 6">
                  <a:extLst>
                    <a:ext uri="{FF2B5EF4-FFF2-40B4-BE49-F238E27FC236}">
                      <a16:creationId xmlns:a16="http://schemas.microsoft.com/office/drawing/2014/main" id="{E261C2F7-39A6-1F34-53EF-109A7AD0D709}"/>
                    </a:ext>
                  </a:extLst>
                </p:cNvPr>
                <p:cNvSpPr>
                  <a:spLocks noRot="1" noChangeAspect="1" noMove="1" noResize="1" noEditPoints="1" noAdjustHandles="1" noChangeArrowheads="1" noChangeShapeType="1" noTextEdit="1"/>
                </p:cNvSpPr>
                <p:nvPr/>
              </p:nvSpPr>
              <p:spPr>
                <a:xfrm>
                  <a:off x="4167193" y="5184280"/>
                  <a:ext cx="490125" cy="490021"/>
                </a:xfrm>
                <a:prstGeom prst="ellipse">
                  <a:avLst/>
                </a:prstGeom>
                <a:blipFill>
                  <a:blip r:embed="rId5"/>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91B922C3-C84E-15FB-D441-400371A8C84C}"/>
                    </a:ext>
                  </a:extLst>
                </p:cNvPr>
                <p:cNvSpPr>
                  <a:spLocks noChangeAspect="1"/>
                </p:cNvSpPr>
                <p:nvPr/>
              </p:nvSpPr>
              <p:spPr>
                <a:xfrm>
                  <a:off x="5391272" y="426016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𝑟</m:t>
                            </m:r>
                          </m:sup>
                        </m:sSubSup>
                      </m:oMath>
                    </m:oMathPara>
                  </a14:m>
                  <a:endParaRPr lang="fr-FR" sz="1800" dirty="0"/>
                </a:p>
              </p:txBody>
            </p:sp>
          </mc:Choice>
          <mc:Fallback xmlns="">
            <p:sp>
              <p:nvSpPr>
                <p:cNvPr id="10" name="Ellipse 9">
                  <a:extLst>
                    <a:ext uri="{FF2B5EF4-FFF2-40B4-BE49-F238E27FC236}">
                      <a16:creationId xmlns:a16="http://schemas.microsoft.com/office/drawing/2014/main" id="{91B922C3-C84E-15FB-D441-400371A8C84C}"/>
                    </a:ext>
                  </a:extLst>
                </p:cNvPr>
                <p:cNvSpPr>
                  <a:spLocks noRot="1" noChangeAspect="1" noMove="1" noResize="1" noEditPoints="1" noAdjustHandles="1" noChangeArrowheads="1" noChangeShapeType="1" noTextEdit="1"/>
                </p:cNvSpPr>
                <p:nvPr/>
              </p:nvSpPr>
              <p:spPr>
                <a:xfrm>
                  <a:off x="5391272" y="4260162"/>
                  <a:ext cx="490125" cy="490021"/>
                </a:xfrm>
                <a:prstGeom prst="ellipse">
                  <a:avLst/>
                </a:prstGeom>
                <a:blipFill>
                  <a:blip r:embed="rId6"/>
                  <a:stretch>
                    <a:fillRect/>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83649C9-4CDC-ADDC-1814-9128426A34E5}"/>
                    </a:ext>
                  </a:extLst>
                </p:cNvPr>
                <p:cNvSpPr>
                  <a:spLocks noChangeAspect="1"/>
                </p:cNvSpPr>
                <p:nvPr/>
              </p:nvSpPr>
              <p:spPr>
                <a:xfrm>
                  <a:off x="5391272" y="518782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𝑞</m:t>
                            </m:r>
                          </m:sup>
                        </m:sSubSup>
                      </m:oMath>
                    </m:oMathPara>
                  </a14:m>
                  <a:endParaRPr lang="fr-FR" sz="1800" dirty="0"/>
                </a:p>
              </p:txBody>
            </p:sp>
          </mc:Choice>
          <mc:Fallback xmlns="">
            <p:sp>
              <p:nvSpPr>
                <p:cNvPr id="11" name="Ellipse 10">
                  <a:extLst>
                    <a:ext uri="{FF2B5EF4-FFF2-40B4-BE49-F238E27FC236}">
                      <a16:creationId xmlns:a16="http://schemas.microsoft.com/office/drawing/2014/main" id="{083649C9-4CDC-ADDC-1814-9128426A34E5}"/>
                    </a:ext>
                  </a:extLst>
                </p:cNvPr>
                <p:cNvSpPr>
                  <a:spLocks noRot="1" noChangeAspect="1" noMove="1" noResize="1" noEditPoints="1" noAdjustHandles="1" noChangeArrowheads="1" noChangeShapeType="1" noTextEdit="1"/>
                </p:cNvSpPr>
                <p:nvPr/>
              </p:nvSpPr>
              <p:spPr>
                <a:xfrm>
                  <a:off x="5391272" y="5187820"/>
                  <a:ext cx="490125" cy="490021"/>
                </a:xfrm>
                <a:prstGeom prst="ellipse">
                  <a:avLst/>
                </a:prstGeom>
                <a:blipFill>
                  <a:blip r:embed="rId7"/>
                  <a:stretch>
                    <a:fillRect/>
                  </a:stretch>
                </a:blipFill>
                <a:ln w="25400">
                  <a:solidFill>
                    <a:schemeClr val="bg1"/>
                  </a:solidFill>
                </a:ln>
              </p:spPr>
              <p:txBody>
                <a:bodyPr/>
                <a:lstStyle/>
                <a:p>
                  <a:r>
                    <a:rPr lang="en-US">
                      <a:noFill/>
                    </a:rPr>
                    <a:t> </a:t>
                  </a:r>
                </a:p>
              </p:txBody>
            </p:sp>
          </mc:Fallback>
        </mc:AlternateContent>
        <p:cxnSp>
          <p:nvCxnSpPr>
            <p:cNvPr id="15" name="Connecteur droit avec flèche 14">
              <a:extLst>
                <a:ext uri="{FF2B5EF4-FFF2-40B4-BE49-F238E27FC236}">
                  <a16:creationId xmlns:a16="http://schemas.microsoft.com/office/drawing/2014/main" id="{83659EA3-0C2A-DEE5-6AFA-CF38F64619CC}"/>
                </a:ext>
              </a:extLst>
            </p:cNvPr>
            <p:cNvCxnSpPr>
              <a:cxnSpLocks/>
            </p:cNvCxnSpPr>
            <p:nvPr/>
          </p:nvCxnSpPr>
          <p:spPr>
            <a:xfrm flipH="1">
              <a:off x="4651402" y="4498091"/>
              <a:ext cx="740797"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D8AFDCE-8F12-97E8-8004-B8150880BF22}"/>
                </a:ext>
              </a:extLst>
            </p:cNvPr>
            <p:cNvCxnSpPr>
              <a:cxnSpLocks/>
            </p:cNvCxnSpPr>
            <p:nvPr/>
          </p:nvCxnSpPr>
          <p:spPr>
            <a:xfrm flipH="1">
              <a:off x="4651402" y="5425749"/>
              <a:ext cx="740798"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44E73798-BC17-4C35-6DEA-D2AAAABE6E8E}"/>
                </a:ext>
              </a:extLst>
            </p:cNvPr>
            <p:cNvCxnSpPr>
              <a:cxnSpLocks/>
            </p:cNvCxnSpPr>
            <p:nvPr/>
          </p:nvCxnSpPr>
          <p:spPr>
            <a:xfrm>
              <a:off x="4412256"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E43AC81F-CC04-72A5-FB18-2956F6A093D8}"/>
                </a:ext>
              </a:extLst>
            </p:cNvPr>
            <p:cNvCxnSpPr>
              <a:cxnSpLocks/>
            </p:cNvCxnSpPr>
            <p:nvPr/>
          </p:nvCxnSpPr>
          <p:spPr>
            <a:xfrm>
              <a:off x="5627912"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grpSp>
      <p:cxnSp>
        <p:nvCxnSpPr>
          <p:cNvPr id="32" name="Connecteur droit avec flèche 31">
            <a:extLst>
              <a:ext uri="{FF2B5EF4-FFF2-40B4-BE49-F238E27FC236}">
                <a16:creationId xmlns:a16="http://schemas.microsoft.com/office/drawing/2014/main" id="{D5A9CC7D-8426-35B7-705F-0BEEF1CD7F68}"/>
              </a:ext>
            </a:extLst>
          </p:cNvPr>
          <p:cNvCxnSpPr>
            <a:cxnSpLocks/>
            <a:stCxn id="10" idx="3"/>
            <a:endCxn id="7" idx="7"/>
          </p:cNvCxnSpPr>
          <p:nvPr/>
        </p:nvCxnSpPr>
        <p:spPr>
          <a:xfrm flipH="1">
            <a:off x="4917226" y="3571767"/>
            <a:ext cx="877508" cy="57762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35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956215" y="255826"/>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the worst case on set 7 (considering the undirected edges as variables) </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676736424"/>
              </p:ext>
            </p:extLst>
          </p:nvPr>
        </p:nvGraphicFramePr>
        <p:xfrm>
          <a:off x="251036" y="1106204"/>
          <a:ext cx="11616066" cy="1412495"/>
        </p:xfrm>
        <a:graphic>
          <a:graphicData uri="http://schemas.openxmlformats.org/drawingml/2006/table">
            <a:tbl>
              <a:tblPr firstRow="1" bandRow="1">
                <a:tableStyleId>{073A0DAA-6AF3-43AB-8588-CEC1D06C72B9}</a:tableStyleId>
              </a:tblPr>
              <a:tblGrid>
                <a:gridCol w="829719">
                  <a:extLst>
                    <a:ext uri="{9D8B030D-6E8A-4147-A177-3AD203B41FA5}">
                      <a16:colId xmlns:a16="http://schemas.microsoft.com/office/drawing/2014/main" val="4059653587"/>
                    </a:ext>
                  </a:extLst>
                </a:gridCol>
                <a:gridCol w="829719">
                  <a:extLst>
                    <a:ext uri="{9D8B030D-6E8A-4147-A177-3AD203B41FA5}">
                      <a16:colId xmlns:a16="http://schemas.microsoft.com/office/drawing/2014/main" val="245290455"/>
                    </a:ext>
                  </a:extLst>
                </a:gridCol>
                <a:gridCol w="829719">
                  <a:extLst>
                    <a:ext uri="{9D8B030D-6E8A-4147-A177-3AD203B41FA5}">
                      <a16:colId xmlns:a16="http://schemas.microsoft.com/office/drawing/2014/main" val="3364994508"/>
                    </a:ext>
                  </a:extLst>
                </a:gridCol>
                <a:gridCol w="829719">
                  <a:extLst>
                    <a:ext uri="{9D8B030D-6E8A-4147-A177-3AD203B41FA5}">
                      <a16:colId xmlns:a16="http://schemas.microsoft.com/office/drawing/2014/main" val="3393444802"/>
                    </a:ext>
                  </a:extLst>
                </a:gridCol>
                <a:gridCol w="829719">
                  <a:extLst>
                    <a:ext uri="{9D8B030D-6E8A-4147-A177-3AD203B41FA5}">
                      <a16:colId xmlns:a16="http://schemas.microsoft.com/office/drawing/2014/main" val="3138722401"/>
                    </a:ext>
                  </a:extLst>
                </a:gridCol>
                <a:gridCol w="829719">
                  <a:extLst>
                    <a:ext uri="{9D8B030D-6E8A-4147-A177-3AD203B41FA5}">
                      <a16:colId xmlns:a16="http://schemas.microsoft.com/office/drawing/2014/main" val="1223723424"/>
                    </a:ext>
                  </a:extLst>
                </a:gridCol>
                <a:gridCol w="829719">
                  <a:extLst>
                    <a:ext uri="{9D8B030D-6E8A-4147-A177-3AD203B41FA5}">
                      <a16:colId xmlns:a16="http://schemas.microsoft.com/office/drawing/2014/main" val="1903171015"/>
                    </a:ext>
                  </a:extLst>
                </a:gridCol>
                <a:gridCol w="829719">
                  <a:extLst>
                    <a:ext uri="{9D8B030D-6E8A-4147-A177-3AD203B41FA5}">
                      <a16:colId xmlns:a16="http://schemas.microsoft.com/office/drawing/2014/main" val="70072401"/>
                    </a:ext>
                  </a:extLst>
                </a:gridCol>
                <a:gridCol w="829719">
                  <a:extLst>
                    <a:ext uri="{9D8B030D-6E8A-4147-A177-3AD203B41FA5}">
                      <a16:colId xmlns:a16="http://schemas.microsoft.com/office/drawing/2014/main" val="4017971585"/>
                    </a:ext>
                  </a:extLst>
                </a:gridCol>
                <a:gridCol w="829719">
                  <a:extLst>
                    <a:ext uri="{9D8B030D-6E8A-4147-A177-3AD203B41FA5}">
                      <a16:colId xmlns:a16="http://schemas.microsoft.com/office/drawing/2014/main" val="3584323993"/>
                    </a:ext>
                  </a:extLst>
                </a:gridCol>
                <a:gridCol w="829719">
                  <a:extLst>
                    <a:ext uri="{9D8B030D-6E8A-4147-A177-3AD203B41FA5}">
                      <a16:colId xmlns:a16="http://schemas.microsoft.com/office/drawing/2014/main" val="2813797148"/>
                    </a:ext>
                  </a:extLst>
                </a:gridCol>
                <a:gridCol w="829719">
                  <a:extLst>
                    <a:ext uri="{9D8B030D-6E8A-4147-A177-3AD203B41FA5}">
                      <a16:colId xmlns:a16="http://schemas.microsoft.com/office/drawing/2014/main" val="2328661336"/>
                    </a:ext>
                  </a:extLst>
                </a:gridCol>
                <a:gridCol w="829719">
                  <a:extLst>
                    <a:ext uri="{9D8B030D-6E8A-4147-A177-3AD203B41FA5}">
                      <a16:colId xmlns:a16="http://schemas.microsoft.com/office/drawing/2014/main" val="3935524117"/>
                    </a:ext>
                  </a:extLst>
                </a:gridCol>
                <a:gridCol w="82971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p>
                      <a:r>
                        <a:rPr lang="en-US" dirty="0"/>
                        <a:t>worst</a:t>
                      </a:r>
                    </a:p>
                  </a:txBody>
                  <a:tcPr/>
                </a:tc>
                <a:tc>
                  <a:txBody>
                    <a:bodyPr/>
                    <a:lstStyle/>
                    <a:p>
                      <a:r>
                        <a:rPr lang="en-US" dirty="0"/>
                        <a:t>Set 1 </a:t>
                      </a:r>
                    </a:p>
                    <a:p>
                      <a:r>
                        <a:rPr lang="en-US" dirty="0"/>
                        <a:t>best</a:t>
                      </a:r>
                    </a:p>
                  </a:txBody>
                  <a:tcPr/>
                </a:tc>
                <a:tc>
                  <a:txBody>
                    <a:bodyPr/>
                    <a:lstStyle/>
                    <a:p>
                      <a:r>
                        <a:rPr lang="en-US" dirty="0"/>
                        <a:t>Set 2</a:t>
                      </a:r>
                    </a:p>
                    <a:p>
                      <a:r>
                        <a:rPr lang="en-US" dirty="0"/>
                        <a:t>worst</a:t>
                      </a:r>
                    </a:p>
                  </a:txBody>
                  <a:tcPr/>
                </a:tc>
                <a:tc>
                  <a:txBody>
                    <a:bodyPr/>
                    <a:lstStyle/>
                    <a:p>
                      <a:r>
                        <a:rPr lang="en-US" dirty="0"/>
                        <a:t>Set 2 best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worst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 best</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689D234B-9A70-E71D-0A7F-000C69E0D8A4}"/>
              </a:ext>
            </a:extLst>
          </p:cNvPr>
          <p:cNvPicPr>
            <a:picLocks noChangeAspect="1"/>
          </p:cNvPicPr>
          <p:nvPr/>
        </p:nvPicPr>
        <p:blipFill rotWithShape="1">
          <a:blip r:embed="rId2">
            <a:extLst>
              <a:ext uri="{28A0092B-C50C-407E-A947-70E740481C1C}">
                <a14:useLocalDpi xmlns:a14="http://schemas.microsoft.com/office/drawing/2010/main" val="0"/>
              </a:ext>
            </a:extLst>
          </a:blip>
          <a:srcRect t="9484" b="16571"/>
          <a:stretch/>
        </p:blipFill>
        <p:spPr>
          <a:xfrm>
            <a:off x="4501660" y="3299233"/>
            <a:ext cx="3969099" cy="3424112"/>
          </a:xfrm>
          <a:prstGeom prst="rect">
            <a:avLst/>
          </a:prstGeom>
        </p:spPr>
      </p:pic>
    </p:spTree>
    <p:extLst>
      <p:ext uri="{BB962C8B-B14F-4D97-AF65-F5344CB8AC3E}">
        <p14:creationId xmlns:p14="http://schemas.microsoft.com/office/powerpoint/2010/main" val="330299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9 (left), set 1 and set 2 (both right)</a:t>
            </a:r>
          </a:p>
        </p:txBody>
      </p:sp>
      <p:pic>
        <p:nvPicPr>
          <p:cNvPr id="5" name="Image 4">
            <a:extLst>
              <a:ext uri="{FF2B5EF4-FFF2-40B4-BE49-F238E27FC236}">
                <a16:creationId xmlns:a16="http://schemas.microsoft.com/office/drawing/2014/main" id="{3B3A30D4-F89A-2970-C1CE-D77C04CFF34D}"/>
              </a:ext>
            </a:extLst>
          </p:cNvPr>
          <p:cNvPicPr>
            <a:picLocks noChangeAspect="1"/>
          </p:cNvPicPr>
          <p:nvPr/>
        </p:nvPicPr>
        <p:blipFill rotWithShape="1">
          <a:blip r:embed="rId2">
            <a:extLst>
              <a:ext uri="{28A0092B-C50C-407E-A947-70E740481C1C}">
                <a14:useLocalDpi xmlns:a14="http://schemas.microsoft.com/office/drawing/2010/main" val="0"/>
              </a:ext>
            </a:extLst>
          </a:blip>
          <a:srcRect t="9929" b="19898"/>
          <a:stretch/>
        </p:blipFill>
        <p:spPr>
          <a:xfrm>
            <a:off x="267946" y="1549958"/>
            <a:ext cx="5486411" cy="4491613"/>
          </a:xfrm>
          <a:prstGeom prst="rect">
            <a:avLst/>
          </a:prstGeom>
        </p:spPr>
      </p:pic>
      <p:pic>
        <p:nvPicPr>
          <p:cNvPr id="7" name="Image 6">
            <a:extLst>
              <a:ext uri="{FF2B5EF4-FFF2-40B4-BE49-F238E27FC236}">
                <a16:creationId xmlns:a16="http://schemas.microsoft.com/office/drawing/2014/main" id="{8CD22A72-EEB9-3FB4-AD65-2012BFDE65DE}"/>
              </a:ext>
            </a:extLst>
          </p:cNvPr>
          <p:cNvPicPr>
            <a:picLocks noChangeAspect="1"/>
          </p:cNvPicPr>
          <p:nvPr/>
        </p:nvPicPr>
        <p:blipFill rotWithShape="1">
          <a:blip r:embed="rId3">
            <a:extLst>
              <a:ext uri="{28A0092B-C50C-407E-A947-70E740481C1C}">
                <a14:useLocalDpi xmlns:a14="http://schemas.microsoft.com/office/drawing/2010/main" val="0"/>
              </a:ext>
            </a:extLst>
          </a:blip>
          <a:srcRect t="11942" b="19153"/>
          <a:stretch/>
        </p:blipFill>
        <p:spPr>
          <a:xfrm>
            <a:off x="6437644" y="1535063"/>
            <a:ext cx="5590233" cy="4493948"/>
          </a:xfrm>
          <a:prstGeom prst="rect">
            <a:avLst/>
          </a:prstGeom>
        </p:spPr>
      </p:pic>
    </p:spTree>
    <p:extLst>
      <p:ext uri="{BB962C8B-B14F-4D97-AF65-F5344CB8AC3E}">
        <p14:creationId xmlns:p14="http://schemas.microsoft.com/office/powerpoint/2010/main" val="383245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138098" y="4994916"/>
            <a:ext cx="1406956" cy="569183"/>
          </a:xfrm>
          <a:prstGeom prst="rect">
            <a:avLst/>
          </a:prstGeom>
        </p:spPr>
        <p:txBody>
          <a:bodyPr spcFirstLastPara="1" wrap="square" lIns="121900" tIns="121900" rIns="121900" bIns="121900" anchor="b" anchorCtr="0">
            <a:noAutofit/>
          </a:bodyPr>
          <a:lstStyle/>
          <a:p>
            <a:r>
              <a:rPr lang="en-US" noProof="0" dirty="0">
                <a:latin typeface="Maven Pro" panose="020B0604020202020204" charset="0"/>
              </a:rPr>
              <a:t>Metrics used</a:t>
            </a:r>
          </a:p>
        </p:txBody>
      </p:sp>
      <p:sp>
        <p:nvSpPr>
          <p:cNvPr id="476" name="Google Shape;476;p27"/>
          <p:cNvSpPr txBox="1">
            <a:spLocks noGrp="1"/>
          </p:cNvSpPr>
          <p:nvPr>
            <p:ph type="title" idx="3"/>
          </p:nvPr>
        </p:nvSpPr>
        <p:spPr>
          <a:xfrm>
            <a:off x="1138099" y="3828007"/>
            <a:ext cx="1972903" cy="770400"/>
          </a:xfrm>
          <a:prstGeom prst="rect">
            <a:avLst/>
          </a:prstGeom>
        </p:spPr>
        <p:txBody>
          <a:bodyPr spcFirstLastPara="1" wrap="square" lIns="121900" tIns="121900" rIns="121900" bIns="121900" anchor="ctr" anchorCtr="0">
            <a:noAutofit/>
          </a:bodyPr>
          <a:lstStyle/>
          <a:p>
            <a:r>
              <a:rPr lang="en-US" noProof="0" dirty="0"/>
              <a:t>01</a:t>
            </a:r>
          </a:p>
        </p:txBody>
      </p:sp>
      <p:sp>
        <p:nvSpPr>
          <p:cNvPr id="473" name="Google Shape;473;p27"/>
          <p:cNvSpPr txBox="1">
            <a:spLocks noGrp="1"/>
          </p:cNvSpPr>
          <p:nvPr>
            <p:ph type="ctrTitle" idx="4"/>
          </p:nvPr>
        </p:nvSpPr>
        <p:spPr>
          <a:xfrm>
            <a:off x="4277717" y="4679678"/>
            <a:ext cx="2082695" cy="569184"/>
          </a:xfrm>
          <a:prstGeom prst="rect">
            <a:avLst/>
          </a:prstGeom>
        </p:spPr>
        <p:txBody>
          <a:bodyPr spcFirstLastPara="1" wrap="square" lIns="121900" tIns="121900" rIns="121900" bIns="121900" anchor="b" anchorCtr="0">
            <a:noAutofit/>
          </a:bodyPr>
          <a:lstStyle/>
          <a:p>
            <a:r>
              <a:rPr lang="en-US" dirty="0">
                <a:latin typeface="Maven Pro" panose="020B0604020202020204" charset="0"/>
              </a:rPr>
              <a:t>TCDF</a:t>
            </a:r>
            <a:endParaRPr lang="en-US" noProof="0" dirty="0">
              <a:latin typeface="Maven Pro" panose="020B0604020202020204" charset="0"/>
            </a:endParaRPr>
          </a:p>
        </p:txBody>
      </p:sp>
      <p:sp>
        <p:nvSpPr>
          <p:cNvPr id="478" name="Google Shape;478;p27"/>
          <p:cNvSpPr txBox="1">
            <a:spLocks noGrp="1"/>
          </p:cNvSpPr>
          <p:nvPr>
            <p:ph type="title" idx="6"/>
          </p:nvPr>
        </p:nvSpPr>
        <p:spPr>
          <a:xfrm>
            <a:off x="4277717" y="3824385"/>
            <a:ext cx="1972903" cy="770400"/>
          </a:xfrm>
          <a:prstGeom prst="rect">
            <a:avLst/>
          </a:prstGeom>
        </p:spPr>
        <p:txBody>
          <a:bodyPr spcFirstLastPara="1" wrap="square" lIns="121900" tIns="121900" rIns="121900" bIns="121900" anchor="ctr" anchorCtr="0">
            <a:noAutofit/>
          </a:bodyPr>
          <a:lstStyle/>
          <a:p>
            <a:r>
              <a:rPr lang="en-US" noProof="0" dirty="0"/>
              <a:t>02</a:t>
            </a:r>
          </a:p>
        </p:txBody>
      </p:sp>
      <p:sp>
        <p:nvSpPr>
          <p:cNvPr id="479" name="Google Shape;479;p27"/>
          <p:cNvSpPr txBox="1">
            <a:spLocks noGrp="1"/>
          </p:cNvSpPr>
          <p:nvPr>
            <p:ph type="ctrTitle" idx="7"/>
          </p:nvPr>
        </p:nvSpPr>
        <p:spPr>
          <a:prstGeom prst="rect">
            <a:avLst/>
          </a:prstGeom>
        </p:spPr>
        <p:txBody>
          <a:bodyPr spcFirstLastPara="1" wrap="square" lIns="121900" tIns="121900" rIns="121900" bIns="121900" anchor="b" anchorCtr="0">
            <a:noAutofit/>
          </a:bodyPr>
          <a:lstStyle/>
          <a:p>
            <a:r>
              <a:rPr lang="en-US" noProof="0" dirty="0"/>
              <a:t>TABLE OF CONTENTS</a:t>
            </a:r>
          </a:p>
        </p:txBody>
      </p:sp>
      <p:sp>
        <p:nvSpPr>
          <p:cNvPr id="480" name="Google Shape;480;p27"/>
          <p:cNvSpPr txBox="1">
            <a:spLocks noGrp="1"/>
          </p:cNvSpPr>
          <p:nvPr>
            <p:ph type="title" idx="9"/>
          </p:nvPr>
        </p:nvSpPr>
        <p:spPr>
          <a:xfrm>
            <a:off x="6819907" y="3890380"/>
            <a:ext cx="1972903" cy="770400"/>
          </a:xfrm>
          <a:prstGeom prst="rect">
            <a:avLst/>
          </a:prstGeom>
        </p:spPr>
        <p:txBody>
          <a:bodyPr spcFirstLastPara="1" wrap="square" lIns="121900" tIns="121900" rIns="121900" bIns="121900" anchor="ctr" anchorCtr="0">
            <a:noAutofit/>
          </a:bodyPr>
          <a:lstStyle/>
          <a:p>
            <a:r>
              <a:rPr lang="en-US" noProof="0" dirty="0"/>
              <a:t>03</a:t>
            </a:r>
          </a:p>
        </p:txBody>
      </p:sp>
      <p:sp>
        <p:nvSpPr>
          <p:cNvPr id="481" name="Google Shape;481;p27"/>
          <p:cNvSpPr/>
          <p:nvPr/>
        </p:nvSpPr>
        <p:spPr>
          <a:xfrm>
            <a:off x="1138099" y="2383824"/>
            <a:ext cx="927055" cy="1098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482" name="Google Shape;482;p27"/>
          <p:cNvSpPr/>
          <p:nvPr/>
        </p:nvSpPr>
        <p:spPr>
          <a:xfrm>
            <a:off x="4277718" y="2380202"/>
            <a:ext cx="927055" cy="1098800"/>
          </a:xfrm>
          <a:prstGeom prst="rect">
            <a:avLst/>
          </a:prstGeom>
          <a:solidFill>
            <a:schemeClr val="accent3"/>
          </a:solidFill>
          <a:ln>
            <a:noFill/>
          </a:ln>
        </p:spPr>
        <p:txBody>
          <a:bodyPr spcFirstLastPara="1" wrap="square" lIns="121900" tIns="121900" rIns="121900" bIns="121900" anchor="ctr" anchorCtr="0">
            <a:noAutofit/>
          </a:bodyPr>
          <a:lstStyle/>
          <a:p>
            <a:endParaRPr sz="1867" dirty="0"/>
          </a:p>
        </p:txBody>
      </p:sp>
      <p:sp>
        <p:nvSpPr>
          <p:cNvPr id="483" name="Google Shape;483;p27"/>
          <p:cNvSpPr/>
          <p:nvPr/>
        </p:nvSpPr>
        <p:spPr>
          <a:xfrm>
            <a:off x="6720244" y="2330200"/>
            <a:ext cx="927055" cy="1098800"/>
          </a:xfrm>
          <a:prstGeom prst="rect">
            <a:avLst/>
          </a:prstGeom>
          <a:solidFill>
            <a:schemeClr val="accent1"/>
          </a:solidFill>
          <a:ln>
            <a:noFill/>
          </a:ln>
        </p:spPr>
        <p:txBody>
          <a:bodyPr spcFirstLastPara="1" wrap="square" lIns="121900" tIns="121900" rIns="121900" bIns="121900" anchor="ctr" anchorCtr="0">
            <a:noAutofit/>
          </a:bodyPr>
          <a:lstStyle/>
          <a:p>
            <a:endParaRPr sz="1867" dirty="0"/>
          </a:p>
        </p:txBody>
      </p:sp>
      <p:cxnSp>
        <p:nvCxnSpPr>
          <p:cNvPr id="484" name="Google Shape;484;p27"/>
          <p:cNvCxnSpPr>
            <a:stCxn id="481" idx="1"/>
            <a:endCxn id="476" idx="1"/>
          </p:cNvCxnSpPr>
          <p:nvPr/>
        </p:nvCxnSpPr>
        <p:spPr>
          <a:xfrm rot="10800000" flipV="1">
            <a:off x="1138099" y="2933224"/>
            <a:ext cx="16933" cy="1279983"/>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V="1">
            <a:off x="4277718" y="2929601"/>
            <a:ext cx="1" cy="1279983"/>
          </a:xfrm>
          <a:prstGeom prst="bentConnector3">
            <a:avLst>
              <a:gd name="adj1" fmla="val 228601000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6720243" y="2879600"/>
            <a:ext cx="99663" cy="1395980"/>
          </a:xfrm>
          <a:prstGeom prst="bentConnector3">
            <a:avLst>
              <a:gd name="adj1" fmla="val -229373"/>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756671" y="1752754"/>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endParaRPr sz="1867" dirty="0"/>
          </a:p>
        </p:txBody>
      </p:sp>
      <p:sp>
        <p:nvSpPr>
          <p:cNvPr id="488" name="Google Shape;488;p27"/>
          <p:cNvSpPr/>
          <p:nvPr/>
        </p:nvSpPr>
        <p:spPr>
          <a:xfrm>
            <a:off x="9305270" y="1802755"/>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endParaRPr sz="1867" dirty="0"/>
          </a:p>
        </p:txBody>
      </p:sp>
      <p:sp>
        <p:nvSpPr>
          <p:cNvPr id="489" name="Google Shape;489;p27"/>
          <p:cNvSpPr/>
          <p:nvPr/>
        </p:nvSpPr>
        <p:spPr>
          <a:xfrm>
            <a:off x="1302699" y="2525847"/>
            <a:ext cx="649304"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nvGrpSpPr>
          <p:cNvPr id="490" name="Google Shape;490;p27"/>
          <p:cNvGrpSpPr/>
          <p:nvPr/>
        </p:nvGrpSpPr>
        <p:grpSpPr>
          <a:xfrm>
            <a:off x="4454693" y="2542749"/>
            <a:ext cx="649321"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38" name="Google Shape;497;p27">
            <a:extLst>
              <a:ext uri="{FF2B5EF4-FFF2-40B4-BE49-F238E27FC236}">
                <a16:creationId xmlns:a16="http://schemas.microsoft.com/office/drawing/2014/main" id="{E6963EA9-0888-C91B-38A3-E1F9AEBE3332}"/>
              </a:ext>
            </a:extLst>
          </p:cNvPr>
          <p:cNvGrpSpPr/>
          <p:nvPr/>
        </p:nvGrpSpPr>
        <p:grpSpPr>
          <a:xfrm>
            <a:off x="7993822" y="3473285"/>
            <a:ext cx="656753" cy="773752"/>
            <a:chOff x="3541011" y="3367320"/>
            <a:chExt cx="348257" cy="346188"/>
          </a:xfrm>
        </p:grpSpPr>
        <p:sp>
          <p:nvSpPr>
            <p:cNvPr id="39" name="Google Shape;498;p27">
              <a:extLst>
                <a:ext uri="{FF2B5EF4-FFF2-40B4-BE49-F238E27FC236}">
                  <a16:creationId xmlns:a16="http://schemas.microsoft.com/office/drawing/2014/main" id="{2F0405DC-5F0D-BB4B-684C-56CCA80155B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0" name="Google Shape;499;p27">
              <a:extLst>
                <a:ext uri="{FF2B5EF4-FFF2-40B4-BE49-F238E27FC236}">
                  <a16:creationId xmlns:a16="http://schemas.microsoft.com/office/drawing/2014/main" id="{79B25226-A281-3186-5CDB-3B4EE2DDC433}"/>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1" name="Google Shape;500;p27">
              <a:extLst>
                <a:ext uri="{FF2B5EF4-FFF2-40B4-BE49-F238E27FC236}">
                  <a16:creationId xmlns:a16="http://schemas.microsoft.com/office/drawing/2014/main" id="{FD2DB5C8-779D-DFA9-14DB-DF2863613B0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2" name="Google Shape;501;p27">
              <a:extLst>
                <a:ext uri="{FF2B5EF4-FFF2-40B4-BE49-F238E27FC236}">
                  <a16:creationId xmlns:a16="http://schemas.microsoft.com/office/drawing/2014/main" id="{B68CB413-E2AC-8158-6342-7D65FD312296}"/>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48" name="Google Shape;497;p27">
            <a:extLst>
              <a:ext uri="{FF2B5EF4-FFF2-40B4-BE49-F238E27FC236}">
                <a16:creationId xmlns:a16="http://schemas.microsoft.com/office/drawing/2014/main" id="{C8D9296F-8E3C-1856-A43D-6ED8CED82855}"/>
              </a:ext>
            </a:extLst>
          </p:cNvPr>
          <p:cNvGrpSpPr/>
          <p:nvPr/>
        </p:nvGrpSpPr>
        <p:grpSpPr>
          <a:xfrm>
            <a:off x="6845691" y="2472906"/>
            <a:ext cx="656753" cy="773752"/>
            <a:chOff x="3541011" y="3367320"/>
            <a:chExt cx="348257" cy="346188"/>
          </a:xfrm>
        </p:grpSpPr>
        <p:sp>
          <p:nvSpPr>
            <p:cNvPr id="49" name="Google Shape;498;p27">
              <a:extLst>
                <a:ext uri="{FF2B5EF4-FFF2-40B4-BE49-F238E27FC236}">
                  <a16:creationId xmlns:a16="http://schemas.microsoft.com/office/drawing/2014/main" id="{FC342461-7468-A6E1-BA4A-DFD2CD999BF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0" name="Google Shape;499;p27">
              <a:extLst>
                <a:ext uri="{FF2B5EF4-FFF2-40B4-BE49-F238E27FC236}">
                  <a16:creationId xmlns:a16="http://schemas.microsoft.com/office/drawing/2014/main" id="{FFDF1392-390C-5F56-6EE8-842A78DBB1B6}"/>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1" name="Google Shape;500;p27">
              <a:extLst>
                <a:ext uri="{FF2B5EF4-FFF2-40B4-BE49-F238E27FC236}">
                  <a16:creationId xmlns:a16="http://schemas.microsoft.com/office/drawing/2014/main" id="{3136EC92-2603-BE0A-A948-E0FF863F516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2" name="Google Shape;501;p27">
              <a:extLst>
                <a:ext uri="{FF2B5EF4-FFF2-40B4-BE49-F238E27FC236}">
                  <a16:creationId xmlns:a16="http://schemas.microsoft.com/office/drawing/2014/main" id="{943E1ACC-4BA0-1737-C092-400D7748FD95}"/>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sp>
        <p:nvSpPr>
          <p:cNvPr id="53" name="Google Shape;471;p27">
            <a:extLst>
              <a:ext uri="{FF2B5EF4-FFF2-40B4-BE49-F238E27FC236}">
                <a16:creationId xmlns:a16="http://schemas.microsoft.com/office/drawing/2014/main" id="{BB7A8382-9208-B028-7947-3B87D9489289}"/>
              </a:ext>
            </a:extLst>
          </p:cNvPr>
          <p:cNvSpPr txBox="1">
            <a:spLocks/>
          </p:cNvSpPr>
          <p:nvPr/>
        </p:nvSpPr>
        <p:spPr>
          <a:xfrm>
            <a:off x="6770074" y="4719209"/>
            <a:ext cx="2148544" cy="56029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fr-FR" sz="2667" dirty="0">
                <a:latin typeface="Maven Pro" panose="020B0604020202020204" charset="0"/>
              </a:rPr>
              <a:t>PCMCI+</a:t>
            </a:r>
          </a:p>
        </p:txBody>
      </p:sp>
      <p:sp>
        <p:nvSpPr>
          <p:cNvPr id="35" name="Google Shape;474;p27">
            <a:extLst>
              <a:ext uri="{FF2B5EF4-FFF2-40B4-BE49-F238E27FC236}">
                <a16:creationId xmlns:a16="http://schemas.microsoft.com/office/drawing/2014/main" id="{DFCD9442-D526-D405-DECD-987EC5E10E57}"/>
              </a:ext>
            </a:extLst>
          </p:cNvPr>
          <p:cNvSpPr txBox="1">
            <a:spLocks/>
          </p:cNvSpPr>
          <p:nvPr/>
        </p:nvSpPr>
        <p:spPr>
          <a:xfrm>
            <a:off x="9317802" y="4791016"/>
            <a:ext cx="1406956" cy="56918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200"/>
              <a:buFont typeface="Advent Pro SemiBold"/>
              <a:buNone/>
              <a:defRPr sz="2667" b="0" i="0" u="none" strike="noStrike" cap="none">
                <a:solidFill>
                  <a:schemeClr val="lt1"/>
                </a:solidFill>
                <a:latin typeface="Advent Pro SemiBold"/>
                <a:ea typeface="Advent Pro SemiBold"/>
                <a:cs typeface="Advent Pro SemiBold"/>
                <a:sym typeface="Advent Pro SemiBold"/>
              </a:defRPr>
            </a:lvl1pPr>
            <a:lvl2pPr marR="0" lvl="1"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2pPr>
            <a:lvl3pPr marR="0" lvl="2"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3pPr>
            <a:lvl4pPr marR="0" lvl="3"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4pPr>
            <a:lvl5pPr marR="0" lvl="4"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5pPr>
            <a:lvl6pPr marR="0" lvl="5"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6pPr>
            <a:lvl7pPr marR="0" lvl="6"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7pPr>
            <a:lvl8pPr marR="0" lvl="7"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8pPr>
            <a:lvl9pPr marR="0" lvl="8"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9pPr>
          </a:lstStyle>
          <a:p>
            <a:r>
              <a:rPr lang="en-US" dirty="0">
                <a:latin typeface="Maven Pro" panose="020B0604020202020204" charset="0"/>
              </a:rPr>
              <a:t>LPCMCI</a:t>
            </a:r>
          </a:p>
        </p:txBody>
      </p:sp>
      <p:sp>
        <p:nvSpPr>
          <p:cNvPr id="36" name="Google Shape;481;p27">
            <a:extLst>
              <a:ext uri="{FF2B5EF4-FFF2-40B4-BE49-F238E27FC236}">
                <a16:creationId xmlns:a16="http://schemas.microsoft.com/office/drawing/2014/main" id="{C22B5D38-795E-FC5B-3356-D73207CB1757}"/>
              </a:ext>
            </a:extLst>
          </p:cNvPr>
          <p:cNvSpPr/>
          <p:nvPr/>
        </p:nvSpPr>
        <p:spPr>
          <a:xfrm>
            <a:off x="9373305" y="2380202"/>
            <a:ext cx="927055" cy="1098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cxnSp>
        <p:nvCxnSpPr>
          <p:cNvPr id="37" name="Google Shape;484;p27">
            <a:extLst>
              <a:ext uri="{FF2B5EF4-FFF2-40B4-BE49-F238E27FC236}">
                <a16:creationId xmlns:a16="http://schemas.microsoft.com/office/drawing/2014/main" id="{E75107C4-E4DC-8826-BD21-BDDCA301FD51}"/>
              </a:ext>
            </a:extLst>
          </p:cNvPr>
          <p:cNvCxnSpPr>
            <a:stCxn id="36" idx="1"/>
          </p:cNvCxnSpPr>
          <p:nvPr/>
        </p:nvCxnSpPr>
        <p:spPr>
          <a:xfrm rot="10800000" flipV="1">
            <a:off x="9373305" y="2929602"/>
            <a:ext cx="16933" cy="1279983"/>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3" name="Google Shape;489;p27">
            <a:extLst>
              <a:ext uri="{FF2B5EF4-FFF2-40B4-BE49-F238E27FC236}">
                <a16:creationId xmlns:a16="http://schemas.microsoft.com/office/drawing/2014/main" id="{77DA363D-4C81-0D9D-E4BC-DEEB28AE21B4}"/>
              </a:ext>
            </a:extLst>
          </p:cNvPr>
          <p:cNvSpPr/>
          <p:nvPr/>
        </p:nvSpPr>
        <p:spPr>
          <a:xfrm>
            <a:off x="9537905" y="2522225"/>
            <a:ext cx="649304"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4" name="Google Shape;476;p27">
            <a:extLst>
              <a:ext uri="{FF2B5EF4-FFF2-40B4-BE49-F238E27FC236}">
                <a16:creationId xmlns:a16="http://schemas.microsoft.com/office/drawing/2014/main" id="{6E1441DB-2639-E205-A2D0-E41E1FF938E1}"/>
              </a:ext>
            </a:extLst>
          </p:cNvPr>
          <p:cNvSpPr txBox="1">
            <a:spLocks/>
          </p:cNvSpPr>
          <p:nvPr/>
        </p:nvSpPr>
        <p:spPr>
          <a:xfrm>
            <a:off x="9515540" y="3874386"/>
            <a:ext cx="1972903"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4800"/>
              <a:buFont typeface="Share Tech"/>
              <a:buNone/>
              <a:defRPr sz="6400" b="0" i="0" u="none" strike="noStrike" cap="none">
                <a:solidFill>
                  <a:schemeClr val="accent2"/>
                </a:solidFill>
                <a:latin typeface="Share Tech"/>
                <a:ea typeface="Share Tech"/>
                <a:cs typeface="Share Tech"/>
                <a:sym typeface="Share Tech"/>
              </a:defRPr>
            </a:lvl1pPr>
            <a:lvl2pPr marR="0" lvl="1"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t>04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26211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endParaRPr lang="en-US" sz="2000" dirty="0"/>
          </a:p>
          <a:p>
            <a:pPr marL="152396" indent="0">
              <a:buNone/>
            </a:pPr>
            <a:r>
              <a:rPr lang="en-US" sz="2000" dirty="0"/>
              <a:t>The worst predictions regarding MSE are on set 7, both on the best and worst cases of the predicted graph</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1176114743"/>
              </p:ext>
            </p:extLst>
          </p:nvPr>
        </p:nvGraphicFramePr>
        <p:xfrm>
          <a:off x="895925" y="1106204"/>
          <a:ext cx="10048188" cy="1412495"/>
        </p:xfrm>
        <a:graphic>
          <a:graphicData uri="http://schemas.openxmlformats.org/drawingml/2006/table">
            <a:tbl>
              <a:tblPr firstRow="1" bandRow="1">
                <a:tableStyleId>{073A0DAA-6AF3-43AB-8588-CEC1D06C72B9}</a:tableStyleId>
              </a:tblPr>
              <a:tblGrid>
                <a:gridCol w="837349">
                  <a:extLst>
                    <a:ext uri="{9D8B030D-6E8A-4147-A177-3AD203B41FA5}">
                      <a16:colId xmlns:a16="http://schemas.microsoft.com/office/drawing/2014/main" val="4059653587"/>
                    </a:ext>
                  </a:extLst>
                </a:gridCol>
                <a:gridCol w="837349">
                  <a:extLst>
                    <a:ext uri="{9D8B030D-6E8A-4147-A177-3AD203B41FA5}">
                      <a16:colId xmlns:a16="http://schemas.microsoft.com/office/drawing/2014/main" val="245290455"/>
                    </a:ext>
                  </a:extLst>
                </a:gridCol>
                <a:gridCol w="837349">
                  <a:extLst>
                    <a:ext uri="{9D8B030D-6E8A-4147-A177-3AD203B41FA5}">
                      <a16:colId xmlns:a16="http://schemas.microsoft.com/office/drawing/2014/main" val="3364994508"/>
                    </a:ext>
                  </a:extLst>
                </a:gridCol>
                <a:gridCol w="837349">
                  <a:extLst>
                    <a:ext uri="{9D8B030D-6E8A-4147-A177-3AD203B41FA5}">
                      <a16:colId xmlns:a16="http://schemas.microsoft.com/office/drawing/2014/main" val="3138722401"/>
                    </a:ext>
                  </a:extLst>
                </a:gridCol>
                <a:gridCol w="837349">
                  <a:extLst>
                    <a:ext uri="{9D8B030D-6E8A-4147-A177-3AD203B41FA5}">
                      <a16:colId xmlns:a16="http://schemas.microsoft.com/office/drawing/2014/main" val="1903171015"/>
                    </a:ext>
                  </a:extLst>
                </a:gridCol>
                <a:gridCol w="837349">
                  <a:extLst>
                    <a:ext uri="{9D8B030D-6E8A-4147-A177-3AD203B41FA5}">
                      <a16:colId xmlns:a16="http://schemas.microsoft.com/office/drawing/2014/main" val="70072401"/>
                    </a:ext>
                  </a:extLst>
                </a:gridCol>
                <a:gridCol w="837349">
                  <a:extLst>
                    <a:ext uri="{9D8B030D-6E8A-4147-A177-3AD203B41FA5}">
                      <a16:colId xmlns:a16="http://schemas.microsoft.com/office/drawing/2014/main" val="4017971585"/>
                    </a:ext>
                  </a:extLst>
                </a:gridCol>
                <a:gridCol w="837349">
                  <a:extLst>
                    <a:ext uri="{9D8B030D-6E8A-4147-A177-3AD203B41FA5}">
                      <a16:colId xmlns:a16="http://schemas.microsoft.com/office/drawing/2014/main" val="3584323993"/>
                    </a:ext>
                  </a:extLst>
                </a:gridCol>
                <a:gridCol w="837349">
                  <a:extLst>
                    <a:ext uri="{9D8B030D-6E8A-4147-A177-3AD203B41FA5}">
                      <a16:colId xmlns:a16="http://schemas.microsoft.com/office/drawing/2014/main" val="2813797148"/>
                    </a:ext>
                  </a:extLst>
                </a:gridCol>
                <a:gridCol w="837349">
                  <a:extLst>
                    <a:ext uri="{9D8B030D-6E8A-4147-A177-3AD203B41FA5}">
                      <a16:colId xmlns:a16="http://schemas.microsoft.com/office/drawing/2014/main" val="2436042877"/>
                    </a:ext>
                  </a:extLst>
                </a:gridCol>
                <a:gridCol w="837349">
                  <a:extLst>
                    <a:ext uri="{9D8B030D-6E8A-4147-A177-3AD203B41FA5}">
                      <a16:colId xmlns:a16="http://schemas.microsoft.com/office/drawing/2014/main" val="3935524117"/>
                    </a:ext>
                  </a:extLst>
                </a:gridCol>
                <a:gridCol w="83734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worst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best</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15F74257-10DB-BDBC-6B76-7F5BB18D614E}"/>
              </a:ext>
            </a:extLst>
          </p:cNvPr>
          <p:cNvPicPr>
            <a:picLocks noChangeAspect="1"/>
          </p:cNvPicPr>
          <p:nvPr/>
        </p:nvPicPr>
        <p:blipFill rotWithShape="1">
          <a:blip r:embed="rId2">
            <a:extLst>
              <a:ext uri="{28A0092B-C50C-407E-A947-70E740481C1C}">
                <a14:useLocalDpi xmlns:a14="http://schemas.microsoft.com/office/drawing/2010/main" val="0"/>
              </a:ext>
            </a:extLst>
          </a:blip>
          <a:srcRect t="9929" b="19584"/>
          <a:stretch/>
        </p:blipFill>
        <p:spPr>
          <a:xfrm>
            <a:off x="3875309" y="3191341"/>
            <a:ext cx="4276711" cy="3516922"/>
          </a:xfrm>
          <a:prstGeom prst="rect">
            <a:avLst/>
          </a:prstGeom>
        </p:spPr>
      </p:pic>
    </p:spTree>
    <p:extLst>
      <p:ext uri="{BB962C8B-B14F-4D97-AF65-F5344CB8AC3E}">
        <p14:creationId xmlns:p14="http://schemas.microsoft.com/office/powerpoint/2010/main" val="2145718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7 (last slide), set 1 (left) and set 9 (right), which are the same prediction</a:t>
            </a:r>
          </a:p>
        </p:txBody>
      </p:sp>
      <p:pic>
        <p:nvPicPr>
          <p:cNvPr id="3" name="Image 2">
            <a:extLst>
              <a:ext uri="{FF2B5EF4-FFF2-40B4-BE49-F238E27FC236}">
                <a16:creationId xmlns:a16="http://schemas.microsoft.com/office/drawing/2014/main" id="{684C3741-DF60-CAC0-A099-6DA8807FF402}"/>
              </a:ext>
            </a:extLst>
          </p:cNvPr>
          <p:cNvPicPr>
            <a:picLocks noChangeAspect="1"/>
          </p:cNvPicPr>
          <p:nvPr/>
        </p:nvPicPr>
        <p:blipFill rotWithShape="1">
          <a:blip r:embed="rId2">
            <a:extLst>
              <a:ext uri="{28A0092B-C50C-407E-A947-70E740481C1C}">
                <a14:useLocalDpi xmlns:a14="http://schemas.microsoft.com/office/drawing/2010/main" val="0"/>
              </a:ext>
            </a:extLst>
          </a:blip>
          <a:srcRect t="11813" b="18171"/>
          <a:stretch/>
        </p:blipFill>
        <p:spPr>
          <a:xfrm>
            <a:off x="170715" y="1577589"/>
            <a:ext cx="5486411" cy="4481565"/>
          </a:xfrm>
          <a:prstGeom prst="rect">
            <a:avLst/>
          </a:prstGeom>
        </p:spPr>
      </p:pic>
      <p:pic>
        <p:nvPicPr>
          <p:cNvPr id="8" name="Image 7">
            <a:extLst>
              <a:ext uri="{FF2B5EF4-FFF2-40B4-BE49-F238E27FC236}">
                <a16:creationId xmlns:a16="http://schemas.microsoft.com/office/drawing/2014/main" id="{E8567323-BB4D-8920-9F9F-45B2CD79B7BF}"/>
              </a:ext>
            </a:extLst>
          </p:cNvPr>
          <p:cNvPicPr>
            <a:picLocks noChangeAspect="1"/>
          </p:cNvPicPr>
          <p:nvPr/>
        </p:nvPicPr>
        <p:blipFill rotWithShape="1">
          <a:blip r:embed="rId3">
            <a:extLst>
              <a:ext uri="{28A0092B-C50C-407E-A947-70E740481C1C}">
                <a14:useLocalDpi xmlns:a14="http://schemas.microsoft.com/office/drawing/2010/main" val="0"/>
              </a:ext>
            </a:extLst>
          </a:blip>
          <a:srcRect t="9422" b="19231"/>
          <a:stretch/>
        </p:blipFill>
        <p:spPr>
          <a:xfrm>
            <a:off x="6637229" y="1577590"/>
            <a:ext cx="5384056" cy="4481565"/>
          </a:xfrm>
          <a:prstGeom prst="rect">
            <a:avLst/>
          </a:prstGeom>
        </p:spPr>
      </p:pic>
    </p:spTree>
    <p:extLst>
      <p:ext uri="{BB962C8B-B14F-4D97-AF65-F5344CB8AC3E}">
        <p14:creationId xmlns:p14="http://schemas.microsoft.com/office/powerpoint/2010/main" val="4107185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25106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2 (left) and set 4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521038501"/>
              </p:ext>
            </p:extLst>
          </p:nvPr>
        </p:nvGraphicFramePr>
        <p:xfrm>
          <a:off x="895925" y="1106204"/>
          <a:ext cx="10048188" cy="1412495"/>
        </p:xfrm>
        <a:graphic>
          <a:graphicData uri="http://schemas.openxmlformats.org/drawingml/2006/table">
            <a:tbl>
              <a:tblPr firstRow="1" bandRow="1">
                <a:tableStyleId>{073A0DAA-6AF3-43AB-8588-CEC1D06C72B9}</a:tableStyleId>
              </a:tblPr>
              <a:tblGrid>
                <a:gridCol w="837349">
                  <a:extLst>
                    <a:ext uri="{9D8B030D-6E8A-4147-A177-3AD203B41FA5}">
                      <a16:colId xmlns:a16="http://schemas.microsoft.com/office/drawing/2014/main" val="4059653587"/>
                    </a:ext>
                  </a:extLst>
                </a:gridCol>
                <a:gridCol w="837349">
                  <a:extLst>
                    <a:ext uri="{9D8B030D-6E8A-4147-A177-3AD203B41FA5}">
                      <a16:colId xmlns:a16="http://schemas.microsoft.com/office/drawing/2014/main" val="245290455"/>
                    </a:ext>
                  </a:extLst>
                </a:gridCol>
                <a:gridCol w="837349">
                  <a:extLst>
                    <a:ext uri="{9D8B030D-6E8A-4147-A177-3AD203B41FA5}">
                      <a16:colId xmlns:a16="http://schemas.microsoft.com/office/drawing/2014/main" val="3364994508"/>
                    </a:ext>
                  </a:extLst>
                </a:gridCol>
                <a:gridCol w="837349">
                  <a:extLst>
                    <a:ext uri="{9D8B030D-6E8A-4147-A177-3AD203B41FA5}">
                      <a16:colId xmlns:a16="http://schemas.microsoft.com/office/drawing/2014/main" val="3138722401"/>
                    </a:ext>
                  </a:extLst>
                </a:gridCol>
                <a:gridCol w="837349">
                  <a:extLst>
                    <a:ext uri="{9D8B030D-6E8A-4147-A177-3AD203B41FA5}">
                      <a16:colId xmlns:a16="http://schemas.microsoft.com/office/drawing/2014/main" val="1903171015"/>
                    </a:ext>
                  </a:extLst>
                </a:gridCol>
                <a:gridCol w="837349">
                  <a:extLst>
                    <a:ext uri="{9D8B030D-6E8A-4147-A177-3AD203B41FA5}">
                      <a16:colId xmlns:a16="http://schemas.microsoft.com/office/drawing/2014/main" val="70072401"/>
                    </a:ext>
                  </a:extLst>
                </a:gridCol>
                <a:gridCol w="837349">
                  <a:extLst>
                    <a:ext uri="{9D8B030D-6E8A-4147-A177-3AD203B41FA5}">
                      <a16:colId xmlns:a16="http://schemas.microsoft.com/office/drawing/2014/main" val="4017971585"/>
                    </a:ext>
                  </a:extLst>
                </a:gridCol>
                <a:gridCol w="837349">
                  <a:extLst>
                    <a:ext uri="{9D8B030D-6E8A-4147-A177-3AD203B41FA5}">
                      <a16:colId xmlns:a16="http://schemas.microsoft.com/office/drawing/2014/main" val="3584323993"/>
                    </a:ext>
                  </a:extLst>
                </a:gridCol>
                <a:gridCol w="837349">
                  <a:extLst>
                    <a:ext uri="{9D8B030D-6E8A-4147-A177-3AD203B41FA5}">
                      <a16:colId xmlns:a16="http://schemas.microsoft.com/office/drawing/2014/main" val="2813797148"/>
                    </a:ext>
                  </a:extLst>
                </a:gridCol>
                <a:gridCol w="837349">
                  <a:extLst>
                    <a:ext uri="{9D8B030D-6E8A-4147-A177-3AD203B41FA5}">
                      <a16:colId xmlns:a16="http://schemas.microsoft.com/office/drawing/2014/main" val="500549813"/>
                    </a:ext>
                  </a:extLst>
                </a:gridCol>
                <a:gridCol w="837349">
                  <a:extLst>
                    <a:ext uri="{9D8B030D-6E8A-4147-A177-3AD203B41FA5}">
                      <a16:colId xmlns:a16="http://schemas.microsoft.com/office/drawing/2014/main" val="3935524117"/>
                    </a:ext>
                  </a:extLst>
                </a:gridCol>
                <a:gridCol w="83734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worst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Best</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29582933"/>
                  </a:ext>
                </a:extLst>
              </a:tr>
            </a:tbl>
          </a:graphicData>
        </a:graphic>
      </p:graphicFrame>
      <p:pic>
        <p:nvPicPr>
          <p:cNvPr id="10" name="Image 9">
            <a:extLst>
              <a:ext uri="{FF2B5EF4-FFF2-40B4-BE49-F238E27FC236}">
                <a16:creationId xmlns:a16="http://schemas.microsoft.com/office/drawing/2014/main" id="{A1523709-B089-68ED-CB4F-35B0FFCE43DE}"/>
              </a:ext>
            </a:extLst>
          </p:cNvPr>
          <p:cNvPicPr>
            <a:picLocks noChangeAspect="1"/>
          </p:cNvPicPr>
          <p:nvPr/>
        </p:nvPicPr>
        <p:blipFill rotWithShape="1">
          <a:blip r:embed="rId2">
            <a:extLst>
              <a:ext uri="{28A0092B-C50C-407E-A947-70E740481C1C}">
                <a14:useLocalDpi xmlns:a14="http://schemas.microsoft.com/office/drawing/2010/main" val="0"/>
              </a:ext>
            </a:extLst>
          </a:blip>
          <a:srcRect t="7572" b="18947"/>
          <a:stretch/>
        </p:blipFill>
        <p:spPr>
          <a:xfrm>
            <a:off x="1469657" y="3110953"/>
            <a:ext cx="3596863" cy="3083517"/>
          </a:xfrm>
          <a:prstGeom prst="rect">
            <a:avLst/>
          </a:prstGeom>
        </p:spPr>
      </p:pic>
      <p:pic>
        <p:nvPicPr>
          <p:cNvPr id="12" name="Image 11">
            <a:extLst>
              <a:ext uri="{FF2B5EF4-FFF2-40B4-BE49-F238E27FC236}">
                <a16:creationId xmlns:a16="http://schemas.microsoft.com/office/drawing/2014/main" id="{F12659CC-0FC6-260E-E1DC-A5231682F00D}"/>
              </a:ext>
            </a:extLst>
          </p:cNvPr>
          <p:cNvPicPr>
            <a:picLocks noChangeAspect="1"/>
          </p:cNvPicPr>
          <p:nvPr/>
        </p:nvPicPr>
        <p:blipFill rotWithShape="1">
          <a:blip r:embed="rId3">
            <a:extLst>
              <a:ext uri="{28A0092B-C50C-407E-A947-70E740481C1C}">
                <a14:useLocalDpi xmlns:a14="http://schemas.microsoft.com/office/drawing/2010/main" val="0"/>
              </a:ext>
            </a:extLst>
          </a:blip>
          <a:srcRect t="10832" b="18524"/>
          <a:stretch/>
        </p:blipFill>
        <p:spPr>
          <a:xfrm>
            <a:off x="6477832" y="3110953"/>
            <a:ext cx="3741341" cy="3083517"/>
          </a:xfrm>
          <a:prstGeom prst="rect">
            <a:avLst/>
          </a:prstGeom>
        </p:spPr>
      </p:pic>
    </p:spTree>
    <p:extLst>
      <p:ext uri="{BB962C8B-B14F-4D97-AF65-F5344CB8AC3E}">
        <p14:creationId xmlns:p14="http://schemas.microsoft.com/office/powerpoint/2010/main" val="278024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4 (previous slide), set 5 (left) and set 7 (right)</a:t>
            </a:r>
          </a:p>
        </p:txBody>
      </p:sp>
      <p:pic>
        <p:nvPicPr>
          <p:cNvPr id="3" name="Image 2">
            <a:extLst>
              <a:ext uri="{FF2B5EF4-FFF2-40B4-BE49-F238E27FC236}">
                <a16:creationId xmlns:a16="http://schemas.microsoft.com/office/drawing/2014/main" id="{059DFA62-2007-D982-0831-C5842CFFF7DF}"/>
              </a:ext>
            </a:extLst>
          </p:cNvPr>
          <p:cNvPicPr>
            <a:picLocks noChangeAspect="1"/>
          </p:cNvPicPr>
          <p:nvPr/>
        </p:nvPicPr>
        <p:blipFill rotWithShape="1">
          <a:blip r:embed="rId2">
            <a:extLst>
              <a:ext uri="{28A0092B-C50C-407E-A947-70E740481C1C}">
                <a14:useLocalDpi xmlns:a14="http://schemas.microsoft.com/office/drawing/2010/main" val="0"/>
              </a:ext>
            </a:extLst>
          </a:blip>
          <a:srcRect t="11499" b="19113"/>
          <a:stretch/>
        </p:blipFill>
        <p:spPr>
          <a:xfrm>
            <a:off x="440246" y="1321357"/>
            <a:ext cx="5548476" cy="4491614"/>
          </a:xfrm>
          <a:prstGeom prst="rect">
            <a:avLst/>
          </a:prstGeom>
        </p:spPr>
      </p:pic>
      <p:pic>
        <p:nvPicPr>
          <p:cNvPr id="9" name="Image 8">
            <a:extLst>
              <a:ext uri="{FF2B5EF4-FFF2-40B4-BE49-F238E27FC236}">
                <a16:creationId xmlns:a16="http://schemas.microsoft.com/office/drawing/2014/main" id="{07E7A601-3FEA-3F90-C7A8-0E5256B55FB1}"/>
              </a:ext>
            </a:extLst>
          </p:cNvPr>
          <p:cNvPicPr>
            <a:picLocks noChangeAspect="1"/>
          </p:cNvPicPr>
          <p:nvPr/>
        </p:nvPicPr>
        <p:blipFill rotWithShape="1">
          <a:blip r:embed="rId3">
            <a:extLst>
              <a:ext uri="{28A0092B-C50C-407E-A947-70E740481C1C}">
                <a14:useLocalDpi xmlns:a14="http://schemas.microsoft.com/office/drawing/2010/main" val="0"/>
              </a:ext>
            </a:extLst>
          </a:blip>
          <a:srcRect t="10871" b="18956"/>
          <a:stretch/>
        </p:blipFill>
        <p:spPr>
          <a:xfrm>
            <a:off x="6566794" y="1321357"/>
            <a:ext cx="5486411" cy="4491614"/>
          </a:xfrm>
          <a:prstGeom prst="rect">
            <a:avLst/>
          </a:prstGeom>
        </p:spPr>
      </p:pic>
    </p:spTree>
    <p:extLst>
      <p:ext uri="{BB962C8B-B14F-4D97-AF65-F5344CB8AC3E}">
        <p14:creationId xmlns:p14="http://schemas.microsoft.com/office/powerpoint/2010/main" val="352187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both metrics are on set 9 (left) set 7 and 8 (both middle), and on 3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090701012"/>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348698">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2578B39F-3286-FA25-D960-0DA0C51C7539}"/>
              </a:ext>
            </a:extLst>
          </p:cNvPr>
          <p:cNvPicPr>
            <a:picLocks noChangeAspect="1"/>
          </p:cNvPicPr>
          <p:nvPr/>
        </p:nvPicPr>
        <p:blipFill rotWithShape="1">
          <a:blip r:embed="rId2">
            <a:extLst>
              <a:ext uri="{28A0092B-C50C-407E-A947-70E740481C1C}">
                <a14:useLocalDpi xmlns:a14="http://schemas.microsoft.com/office/drawing/2010/main" val="0"/>
              </a:ext>
            </a:extLst>
          </a:blip>
          <a:srcRect t="11499" b="20055"/>
          <a:stretch/>
        </p:blipFill>
        <p:spPr>
          <a:xfrm>
            <a:off x="147371" y="3050444"/>
            <a:ext cx="3925485" cy="3134630"/>
          </a:xfrm>
          <a:prstGeom prst="rect">
            <a:avLst/>
          </a:prstGeom>
        </p:spPr>
      </p:pic>
      <p:pic>
        <p:nvPicPr>
          <p:cNvPr id="9" name="Image 8">
            <a:extLst>
              <a:ext uri="{FF2B5EF4-FFF2-40B4-BE49-F238E27FC236}">
                <a16:creationId xmlns:a16="http://schemas.microsoft.com/office/drawing/2014/main" id="{7CDD473E-682C-D942-3D77-61BE13AF16D3}"/>
              </a:ext>
            </a:extLst>
          </p:cNvPr>
          <p:cNvPicPr>
            <a:picLocks noChangeAspect="1"/>
          </p:cNvPicPr>
          <p:nvPr/>
        </p:nvPicPr>
        <p:blipFill rotWithShape="1">
          <a:blip r:embed="rId3">
            <a:extLst>
              <a:ext uri="{28A0092B-C50C-407E-A947-70E740481C1C}">
                <a14:useLocalDpi xmlns:a14="http://schemas.microsoft.com/office/drawing/2010/main" val="0"/>
              </a:ext>
            </a:extLst>
          </a:blip>
          <a:srcRect t="12127" b="20055"/>
          <a:stretch/>
        </p:blipFill>
        <p:spPr>
          <a:xfrm>
            <a:off x="4186109" y="3058953"/>
            <a:ext cx="3925485" cy="3105872"/>
          </a:xfrm>
          <a:prstGeom prst="rect">
            <a:avLst/>
          </a:prstGeom>
        </p:spPr>
      </p:pic>
      <p:pic>
        <p:nvPicPr>
          <p:cNvPr id="12" name="Image 11">
            <a:extLst>
              <a:ext uri="{FF2B5EF4-FFF2-40B4-BE49-F238E27FC236}">
                <a16:creationId xmlns:a16="http://schemas.microsoft.com/office/drawing/2014/main" id="{EBFC4680-FFB5-7296-2222-6E06AE6A5A0A}"/>
              </a:ext>
            </a:extLst>
          </p:cNvPr>
          <p:cNvPicPr>
            <a:picLocks noChangeAspect="1"/>
          </p:cNvPicPr>
          <p:nvPr/>
        </p:nvPicPr>
        <p:blipFill rotWithShape="1">
          <a:blip r:embed="rId4">
            <a:extLst>
              <a:ext uri="{28A0092B-C50C-407E-A947-70E740481C1C}">
                <a14:useLocalDpi xmlns:a14="http://schemas.microsoft.com/office/drawing/2010/main" val="0"/>
              </a:ext>
            </a:extLst>
          </a:blip>
          <a:srcRect t="9152" b="21154"/>
          <a:stretch/>
        </p:blipFill>
        <p:spPr>
          <a:xfrm>
            <a:off x="8224847" y="3079202"/>
            <a:ext cx="3819782" cy="3105872"/>
          </a:xfrm>
          <a:prstGeom prst="rect">
            <a:avLst/>
          </a:prstGeom>
        </p:spPr>
      </p:pic>
    </p:spTree>
    <p:extLst>
      <p:ext uri="{BB962C8B-B14F-4D97-AF65-F5344CB8AC3E}">
        <p14:creationId xmlns:p14="http://schemas.microsoft.com/office/powerpoint/2010/main" val="151490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endParaRPr lang="en-US" sz="2000" dirty="0"/>
          </a:p>
          <a:p>
            <a:pPr marL="152396" indent="0">
              <a:buNone/>
            </a:pPr>
            <a:r>
              <a:rPr lang="en-US" sz="2000" dirty="0"/>
              <a:t>The worst predictions regarding both metrics are on set 3 (right) and set 6 (left)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779799521"/>
              </p:ext>
            </p:extLst>
          </p:nvPr>
        </p:nvGraphicFramePr>
        <p:xfrm>
          <a:off x="622998" y="814040"/>
          <a:ext cx="11093381" cy="1412495"/>
        </p:xfrm>
        <a:graphic>
          <a:graphicData uri="http://schemas.openxmlformats.org/drawingml/2006/table">
            <a:tbl>
              <a:tblPr firstRow="1" bandRow="1">
                <a:tableStyleId>{073A0DAA-6AF3-43AB-8588-CEC1D06C72B9}</a:tableStyleId>
              </a:tblPr>
              <a:tblGrid>
                <a:gridCol w="853337">
                  <a:extLst>
                    <a:ext uri="{9D8B030D-6E8A-4147-A177-3AD203B41FA5}">
                      <a16:colId xmlns:a16="http://schemas.microsoft.com/office/drawing/2014/main" val="4059653587"/>
                    </a:ext>
                  </a:extLst>
                </a:gridCol>
                <a:gridCol w="853337">
                  <a:extLst>
                    <a:ext uri="{9D8B030D-6E8A-4147-A177-3AD203B41FA5}">
                      <a16:colId xmlns:a16="http://schemas.microsoft.com/office/drawing/2014/main" val="245290455"/>
                    </a:ext>
                  </a:extLst>
                </a:gridCol>
                <a:gridCol w="853337">
                  <a:extLst>
                    <a:ext uri="{9D8B030D-6E8A-4147-A177-3AD203B41FA5}">
                      <a16:colId xmlns:a16="http://schemas.microsoft.com/office/drawing/2014/main" val="869777462"/>
                    </a:ext>
                  </a:extLst>
                </a:gridCol>
                <a:gridCol w="853337">
                  <a:extLst>
                    <a:ext uri="{9D8B030D-6E8A-4147-A177-3AD203B41FA5}">
                      <a16:colId xmlns:a16="http://schemas.microsoft.com/office/drawing/2014/main" val="3364994508"/>
                    </a:ext>
                  </a:extLst>
                </a:gridCol>
                <a:gridCol w="853337">
                  <a:extLst>
                    <a:ext uri="{9D8B030D-6E8A-4147-A177-3AD203B41FA5}">
                      <a16:colId xmlns:a16="http://schemas.microsoft.com/office/drawing/2014/main" val="3138722401"/>
                    </a:ext>
                  </a:extLst>
                </a:gridCol>
                <a:gridCol w="853337">
                  <a:extLst>
                    <a:ext uri="{9D8B030D-6E8A-4147-A177-3AD203B41FA5}">
                      <a16:colId xmlns:a16="http://schemas.microsoft.com/office/drawing/2014/main" val="1903171015"/>
                    </a:ext>
                  </a:extLst>
                </a:gridCol>
                <a:gridCol w="853337">
                  <a:extLst>
                    <a:ext uri="{9D8B030D-6E8A-4147-A177-3AD203B41FA5}">
                      <a16:colId xmlns:a16="http://schemas.microsoft.com/office/drawing/2014/main" val="70072401"/>
                    </a:ext>
                  </a:extLst>
                </a:gridCol>
                <a:gridCol w="853337">
                  <a:extLst>
                    <a:ext uri="{9D8B030D-6E8A-4147-A177-3AD203B41FA5}">
                      <a16:colId xmlns:a16="http://schemas.microsoft.com/office/drawing/2014/main" val="4017971585"/>
                    </a:ext>
                  </a:extLst>
                </a:gridCol>
                <a:gridCol w="853337">
                  <a:extLst>
                    <a:ext uri="{9D8B030D-6E8A-4147-A177-3AD203B41FA5}">
                      <a16:colId xmlns:a16="http://schemas.microsoft.com/office/drawing/2014/main" val="3584323993"/>
                    </a:ext>
                  </a:extLst>
                </a:gridCol>
                <a:gridCol w="853337">
                  <a:extLst>
                    <a:ext uri="{9D8B030D-6E8A-4147-A177-3AD203B41FA5}">
                      <a16:colId xmlns:a16="http://schemas.microsoft.com/office/drawing/2014/main" val="2250502598"/>
                    </a:ext>
                  </a:extLst>
                </a:gridCol>
                <a:gridCol w="853337">
                  <a:extLst>
                    <a:ext uri="{9D8B030D-6E8A-4147-A177-3AD203B41FA5}">
                      <a16:colId xmlns:a16="http://schemas.microsoft.com/office/drawing/2014/main" val="2813797148"/>
                    </a:ext>
                  </a:extLst>
                </a:gridCol>
                <a:gridCol w="853337">
                  <a:extLst>
                    <a:ext uri="{9D8B030D-6E8A-4147-A177-3AD203B41FA5}">
                      <a16:colId xmlns:a16="http://schemas.microsoft.com/office/drawing/2014/main" val="3935524117"/>
                    </a:ext>
                  </a:extLst>
                </a:gridCol>
                <a:gridCol w="853337">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p>
                      <a:r>
                        <a:rPr lang="en-US" dirty="0"/>
                        <a:t>worst</a:t>
                      </a:r>
                    </a:p>
                  </a:txBody>
                  <a:tcPr/>
                </a:tc>
                <a:tc>
                  <a:txBody>
                    <a:bodyPr/>
                    <a:lstStyle/>
                    <a:p>
                      <a:r>
                        <a:rPr lang="en-US" dirty="0"/>
                        <a:t>Set 0</a:t>
                      </a:r>
                    </a:p>
                    <a:p>
                      <a:r>
                        <a:rPr lang="en-US" dirty="0"/>
                        <a:t>best</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 worst</a:t>
                      </a:r>
                    </a:p>
                  </a:txBody>
                  <a:tcPr/>
                </a:tc>
                <a:tc>
                  <a:txBody>
                    <a:bodyPr/>
                    <a:lstStyle/>
                    <a:p>
                      <a:r>
                        <a:rPr lang="en-US" dirty="0"/>
                        <a:t>Set 6 best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715A0335-2BA4-8D88-02B0-586C9A7BA92D}"/>
              </a:ext>
            </a:extLst>
          </p:cNvPr>
          <p:cNvPicPr>
            <a:picLocks noChangeAspect="1"/>
          </p:cNvPicPr>
          <p:nvPr/>
        </p:nvPicPr>
        <p:blipFill rotWithShape="1">
          <a:blip r:embed="rId2">
            <a:extLst>
              <a:ext uri="{28A0092B-C50C-407E-A947-70E740481C1C}">
                <a14:useLocalDpi xmlns:a14="http://schemas.microsoft.com/office/drawing/2010/main" val="0"/>
              </a:ext>
            </a:extLst>
          </a:blip>
          <a:srcRect t="10401" b="20212"/>
          <a:stretch/>
        </p:blipFill>
        <p:spPr>
          <a:xfrm>
            <a:off x="1433442" y="2937753"/>
            <a:ext cx="4356042" cy="3526313"/>
          </a:xfrm>
          <a:prstGeom prst="rect">
            <a:avLst/>
          </a:prstGeom>
        </p:spPr>
      </p:pic>
      <p:pic>
        <p:nvPicPr>
          <p:cNvPr id="8" name="Image 7">
            <a:extLst>
              <a:ext uri="{FF2B5EF4-FFF2-40B4-BE49-F238E27FC236}">
                <a16:creationId xmlns:a16="http://schemas.microsoft.com/office/drawing/2014/main" id="{28447343-DDE3-77D7-654C-90751BBB7E17}"/>
              </a:ext>
            </a:extLst>
          </p:cNvPr>
          <p:cNvPicPr>
            <a:picLocks noChangeAspect="1"/>
          </p:cNvPicPr>
          <p:nvPr/>
        </p:nvPicPr>
        <p:blipFill rotWithShape="1">
          <a:blip r:embed="rId3">
            <a:extLst>
              <a:ext uri="{28A0092B-C50C-407E-A947-70E740481C1C}">
                <a14:useLocalDpi xmlns:a14="http://schemas.microsoft.com/office/drawing/2010/main" val="0"/>
              </a:ext>
            </a:extLst>
          </a:blip>
          <a:srcRect t="13383" b="20526"/>
          <a:stretch/>
        </p:blipFill>
        <p:spPr>
          <a:xfrm>
            <a:off x="6185231" y="2937753"/>
            <a:ext cx="4573327" cy="3526313"/>
          </a:xfrm>
          <a:prstGeom prst="rect">
            <a:avLst/>
          </a:prstGeom>
        </p:spPr>
      </p:pic>
    </p:spTree>
    <p:extLst>
      <p:ext uri="{BB962C8B-B14F-4D97-AF65-F5344CB8AC3E}">
        <p14:creationId xmlns:p14="http://schemas.microsoft.com/office/powerpoint/2010/main" val="261255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5194"/>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2 (left) and 7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4138681788"/>
              </p:ext>
            </p:extLst>
          </p:nvPr>
        </p:nvGraphicFramePr>
        <p:xfrm>
          <a:off x="37760" y="884066"/>
          <a:ext cx="12116480" cy="1331088"/>
        </p:xfrm>
        <a:graphic>
          <a:graphicData uri="http://schemas.openxmlformats.org/drawingml/2006/table">
            <a:tbl>
              <a:tblPr firstRow="1" bandRow="1">
                <a:tableStyleId>{073A0DAA-6AF3-43AB-8588-CEC1D06C72B9}</a:tableStyleId>
              </a:tblPr>
              <a:tblGrid>
                <a:gridCol w="776156">
                  <a:extLst>
                    <a:ext uri="{9D8B030D-6E8A-4147-A177-3AD203B41FA5}">
                      <a16:colId xmlns:a16="http://schemas.microsoft.com/office/drawing/2014/main" val="4059653587"/>
                    </a:ext>
                  </a:extLst>
                </a:gridCol>
                <a:gridCol w="738404">
                  <a:extLst>
                    <a:ext uri="{9D8B030D-6E8A-4147-A177-3AD203B41FA5}">
                      <a16:colId xmlns:a16="http://schemas.microsoft.com/office/drawing/2014/main" val="245290455"/>
                    </a:ext>
                  </a:extLst>
                </a:gridCol>
                <a:gridCol w="698511">
                  <a:extLst>
                    <a:ext uri="{9D8B030D-6E8A-4147-A177-3AD203B41FA5}">
                      <a16:colId xmlns:a16="http://schemas.microsoft.com/office/drawing/2014/main" val="4023893336"/>
                    </a:ext>
                  </a:extLst>
                </a:gridCol>
                <a:gridCol w="773723">
                  <a:extLst>
                    <a:ext uri="{9D8B030D-6E8A-4147-A177-3AD203B41FA5}">
                      <a16:colId xmlns:a16="http://schemas.microsoft.com/office/drawing/2014/main" val="3364994508"/>
                    </a:ext>
                  </a:extLst>
                </a:gridCol>
                <a:gridCol w="799606">
                  <a:extLst>
                    <a:ext uri="{9D8B030D-6E8A-4147-A177-3AD203B41FA5}">
                      <a16:colId xmlns:a16="http://schemas.microsoft.com/office/drawing/2014/main" val="2698019731"/>
                    </a:ext>
                  </a:extLst>
                </a:gridCol>
                <a:gridCol w="757280">
                  <a:extLst>
                    <a:ext uri="{9D8B030D-6E8A-4147-A177-3AD203B41FA5}">
                      <a16:colId xmlns:a16="http://schemas.microsoft.com/office/drawing/2014/main" val="3138722401"/>
                    </a:ext>
                  </a:extLst>
                </a:gridCol>
                <a:gridCol w="757280">
                  <a:extLst>
                    <a:ext uri="{9D8B030D-6E8A-4147-A177-3AD203B41FA5}">
                      <a16:colId xmlns:a16="http://schemas.microsoft.com/office/drawing/2014/main" val="319504235"/>
                    </a:ext>
                  </a:extLst>
                </a:gridCol>
                <a:gridCol w="757280">
                  <a:extLst>
                    <a:ext uri="{9D8B030D-6E8A-4147-A177-3AD203B41FA5}">
                      <a16:colId xmlns:a16="http://schemas.microsoft.com/office/drawing/2014/main" val="1903171015"/>
                    </a:ext>
                  </a:extLst>
                </a:gridCol>
                <a:gridCol w="757280">
                  <a:extLst>
                    <a:ext uri="{9D8B030D-6E8A-4147-A177-3AD203B41FA5}">
                      <a16:colId xmlns:a16="http://schemas.microsoft.com/office/drawing/2014/main" val="70072401"/>
                    </a:ext>
                  </a:extLst>
                </a:gridCol>
                <a:gridCol w="757280">
                  <a:extLst>
                    <a:ext uri="{9D8B030D-6E8A-4147-A177-3AD203B41FA5}">
                      <a16:colId xmlns:a16="http://schemas.microsoft.com/office/drawing/2014/main" val="4017971585"/>
                    </a:ext>
                  </a:extLst>
                </a:gridCol>
                <a:gridCol w="757280">
                  <a:extLst>
                    <a:ext uri="{9D8B030D-6E8A-4147-A177-3AD203B41FA5}">
                      <a16:colId xmlns:a16="http://schemas.microsoft.com/office/drawing/2014/main" val="910303212"/>
                    </a:ext>
                  </a:extLst>
                </a:gridCol>
                <a:gridCol w="757280">
                  <a:extLst>
                    <a:ext uri="{9D8B030D-6E8A-4147-A177-3AD203B41FA5}">
                      <a16:colId xmlns:a16="http://schemas.microsoft.com/office/drawing/2014/main" val="3584323993"/>
                    </a:ext>
                  </a:extLst>
                </a:gridCol>
                <a:gridCol w="757280">
                  <a:extLst>
                    <a:ext uri="{9D8B030D-6E8A-4147-A177-3AD203B41FA5}">
                      <a16:colId xmlns:a16="http://schemas.microsoft.com/office/drawing/2014/main" val="2813797148"/>
                    </a:ext>
                  </a:extLst>
                </a:gridCol>
                <a:gridCol w="757280">
                  <a:extLst>
                    <a:ext uri="{9D8B030D-6E8A-4147-A177-3AD203B41FA5}">
                      <a16:colId xmlns:a16="http://schemas.microsoft.com/office/drawing/2014/main" val="3225636101"/>
                    </a:ext>
                  </a:extLst>
                </a:gridCol>
                <a:gridCol w="757280">
                  <a:extLst>
                    <a:ext uri="{9D8B030D-6E8A-4147-A177-3AD203B41FA5}">
                      <a16:colId xmlns:a16="http://schemas.microsoft.com/office/drawing/2014/main" val="3935524117"/>
                    </a:ext>
                  </a:extLst>
                </a:gridCol>
                <a:gridCol w="757280">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sz="1600" dirty="0"/>
                        <a:t>Set 0</a:t>
                      </a:r>
                    </a:p>
                    <a:p>
                      <a:r>
                        <a:rPr lang="en-US" sz="1600" dirty="0"/>
                        <a:t>worst </a:t>
                      </a:r>
                    </a:p>
                  </a:txBody>
                  <a:tcPr/>
                </a:tc>
                <a:tc>
                  <a:txBody>
                    <a:bodyPr/>
                    <a:lstStyle/>
                    <a:p>
                      <a:r>
                        <a:rPr lang="en-US" sz="1600" dirty="0"/>
                        <a:t>Set 0 best</a:t>
                      </a:r>
                    </a:p>
                  </a:txBody>
                  <a:tcPr/>
                </a:tc>
                <a:tc>
                  <a:txBody>
                    <a:bodyPr/>
                    <a:lstStyle/>
                    <a:p>
                      <a:r>
                        <a:rPr lang="en-US" sz="1600" dirty="0"/>
                        <a:t>Set 1 worst</a:t>
                      </a:r>
                    </a:p>
                  </a:txBody>
                  <a:tcPr/>
                </a:tc>
                <a:tc>
                  <a:txBody>
                    <a:bodyPr/>
                    <a:lstStyle/>
                    <a:p>
                      <a:r>
                        <a:rPr lang="en-US" sz="1600" dirty="0"/>
                        <a:t>Set 1 best</a:t>
                      </a:r>
                    </a:p>
                  </a:txBody>
                  <a:tcPr/>
                </a:tc>
                <a:tc>
                  <a:txBody>
                    <a:bodyPr/>
                    <a:lstStyle/>
                    <a:p>
                      <a:r>
                        <a:rPr lang="en-US" sz="1600" dirty="0"/>
                        <a:t>Set 2 worst</a:t>
                      </a:r>
                    </a:p>
                  </a:txBody>
                  <a:tcPr/>
                </a:tc>
                <a:tc>
                  <a:txBody>
                    <a:bodyPr/>
                    <a:lstStyle/>
                    <a:p>
                      <a:r>
                        <a:rPr lang="en-US" sz="1600" dirty="0"/>
                        <a:t>Set 2 best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4</a:t>
                      </a:r>
                    </a:p>
                  </a:txBody>
                  <a:tcPr/>
                </a:tc>
                <a:tc>
                  <a:txBody>
                    <a:bodyPr/>
                    <a:lstStyle/>
                    <a:p>
                      <a:r>
                        <a:rPr lang="en-US" sz="1600" dirty="0"/>
                        <a:t>Set 5 worst</a:t>
                      </a:r>
                    </a:p>
                  </a:txBody>
                  <a:tcPr/>
                </a:tc>
                <a:tc>
                  <a:txBody>
                    <a:bodyPr/>
                    <a:lstStyle/>
                    <a:p>
                      <a:r>
                        <a:rPr lang="en-US" sz="1600" dirty="0"/>
                        <a:t>Set 5 best</a:t>
                      </a:r>
                    </a:p>
                  </a:txBody>
                  <a:tcPr/>
                </a:tc>
                <a:tc>
                  <a:txBody>
                    <a:bodyPr/>
                    <a:lstStyle/>
                    <a:p>
                      <a:r>
                        <a:rPr lang="en-US" sz="1600"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7 worst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7 best</a:t>
                      </a:r>
                    </a:p>
                  </a:txBody>
                  <a:tcPr/>
                </a:tc>
                <a:tc>
                  <a:txBody>
                    <a:bodyPr/>
                    <a:lstStyle/>
                    <a:p>
                      <a:r>
                        <a:rPr lang="en-US" sz="1600" dirty="0"/>
                        <a:t>Set 8 </a:t>
                      </a:r>
                    </a:p>
                  </a:txBody>
                  <a:tcPr/>
                </a:tc>
                <a:tc>
                  <a:txBody>
                    <a:bodyPr/>
                    <a:lstStyle/>
                    <a:p>
                      <a:r>
                        <a:rPr lang="en-US" sz="1600"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1,57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22</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633C54DA-2150-DD5A-216A-D428A5D66434}"/>
              </a:ext>
            </a:extLst>
          </p:cNvPr>
          <p:cNvPicPr>
            <a:picLocks noChangeAspect="1"/>
          </p:cNvPicPr>
          <p:nvPr/>
        </p:nvPicPr>
        <p:blipFill rotWithShape="1">
          <a:blip r:embed="rId2">
            <a:extLst>
              <a:ext uri="{28A0092B-C50C-407E-A947-70E740481C1C}">
                <a14:useLocalDpi xmlns:a14="http://schemas.microsoft.com/office/drawing/2010/main" val="0"/>
              </a:ext>
            </a:extLst>
          </a:blip>
          <a:srcRect t="10240" b="20212"/>
          <a:stretch/>
        </p:blipFill>
        <p:spPr>
          <a:xfrm>
            <a:off x="1323028" y="2961944"/>
            <a:ext cx="4143276" cy="3361806"/>
          </a:xfrm>
          <a:prstGeom prst="rect">
            <a:avLst/>
          </a:prstGeom>
        </p:spPr>
      </p:pic>
      <p:pic>
        <p:nvPicPr>
          <p:cNvPr id="7" name="Image 6">
            <a:extLst>
              <a:ext uri="{FF2B5EF4-FFF2-40B4-BE49-F238E27FC236}">
                <a16:creationId xmlns:a16="http://schemas.microsoft.com/office/drawing/2014/main" id="{F8686DDC-92E7-EE44-43EA-545972DB441E}"/>
              </a:ext>
            </a:extLst>
          </p:cNvPr>
          <p:cNvPicPr>
            <a:picLocks noChangeAspect="1"/>
          </p:cNvPicPr>
          <p:nvPr/>
        </p:nvPicPr>
        <p:blipFill rotWithShape="1">
          <a:blip r:embed="rId3">
            <a:extLst>
              <a:ext uri="{28A0092B-C50C-407E-A947-70E740481C1C}">
                <a14:useLocalDpi xmlns:a14="http://schemas.microsoft.com/office/drawing/2010/main" val="0"/>
              </a:ext>
            </a:extLst>
          </a:blip>
          <a:srcRect t="10458" b="19994"/>
          <a:stretch/>
        </p:blipFill>
        <p:spPr>
          <a:xfrm>
            <a:off x="6324470" y="2961944"/>
            <a:ext cx="4143276" cy="3361806"/>
          </a:xfrm>
          <a:prstGeom prst="rect">
            <a:avLst/>
          </a:prstGeom>
        </p:spPr>
      </p:pic>
    </p:spTree>
    <p:extLst>
      <p:ext uri="{BB962C8B-B14F-4D97-AF65-F5344CB8AC3E}">
        <p14:creationId xmlns:p14="http://schemas.microsoft.com/office/powerpoint/2010/main" val="160164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so far are on set 3 (left) and set 6 (right)</a:t>
            </a:r>
          </a:p>
        </p:txBody>
      </p:sp>
      <p:pic>
        <p:nvPicPr>
          <p:cNvPr id="5" name="Image 4">
            <a:extLst>
              <a:ext uri="{FF2B5EF4-FFF2-40B4-BE49-F238E27FC236}">
                <a16:creationId xmlns:a16="http://schemas.microsoft.com/office/drawing/2014/main" id="{091B7F9B-51B3-C345-18FB-0245A1E4D886}"/>
              </a:ext>
            </a:extLst>
          </p:cNvPr>
          <p:cNvPicPr>
            <a:picLocks noChangeAspect="1"/>
          </p:cNvPicPr>
          <p:nvPr/>
        </p:nvPicPr>
        <p:blipFill rotWithShape="1">
          <a:blip r:embed="rId2">
            <a:extLst>
              <a:ext uri="{28A0092B-C50C-407E-A947-70E740481C1C}">
                <a14:useLocalDpi xmlns:a14="http://schemas.microsoft.com/office/drawing/2010/main" val="0"/>
              </a:ext>
            </a:extLst>
          </a:blip>
          <a:srcRect t="10086" b="19270"/>
          <a:stretch/>
        </p:blipFill>
        <p:spPr>
          <a:xfrm>
            <a:off x="127264" y="1457012"/>
            <a:ext cx="5486411" cy="4521758"/>
          </a:xfrm>
          <a:prstGeom prst="rect">
            <a:avLst/>
          </a:prstGeom>
        </p:spPr>
      </p:pic>
      <p:pic>
        <p:nvPicPr>
          <p:cNvPr id="7" name="Image 6">
            <a:extLst>
              <a:ext uri="{FF2B5EF4-FFF2-40B4-BE49-F238E27FC236}">
                <a16:creationId xmlns:a16="http://schemas.microsoft.com/office/drawing/2014/main" id="{C47A8111-F44C-7422-920C-CA389FFCBCCA}"/>
              </a:ext>
            </a:extLst>
          </p:cNvPr>
          <p:cNvPicPr>
            <a:picLocks noChangeAspect="1"/>
          </p:cNvPicPr>
          <p:nvPr/>
        </p:nvPicPr>
        <p:blipFill rotWithShape="1">
          <a:blip r:embed="rId3">
            <a:extLst>
              <a:ext uri="{28A0092B-C50C-407E-A947-70E740481C1C}">
                <a14:useLocalDpi xmlns:a14="http://schemas.microsoft.com/office/drawing/2010/main" val="0"/>
              </a:ext>
            </a:extLst>
          </a:blip>
          <a:srcRect t="12994" b="20683"/>
          <a:stretch/>
        </p:blipFill>
        <p:spPr>
          <a:xfrm>
            <a:off x="6220929" y="1457012"/>
            <a:ext cx="5843807" cy="4521758"/>
          </a:xfrm>
          <a:prstGeom prst="rect">
            <a:avLst/>
          </a:prstGeom>
        </p:spPr>
      </p:pic>
    </p:spTree>
    <p:extLst>
      <p:ext uri="{BB962C8B-B14F-4D97-AF65-F5344CB8AC3E}">
        <p14:creationId xmlns:p14="http://schemas.microsoft.com/office/powerpoint/2010/main" val="570459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01</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923330"/>
          </a:xfrm>
          <a:prstGeom prst="rect">
            <a:avLst/>
          </a:prstGeom>
          <a:noFill/>
        </p:spPr>
        <p:txBody>
          <a:bodyPr wrap="square" rtlCol="0">
            <a:spAutoFit/>
          </a:bodyPr>
          <a:lstStyle/>
          <a:p>
            <a:pPr algn="ctr"/>
            <a:r>
              <a:rPr lang="en-US" sz="5400" dirty="0">
                <a:solidFill>
                  <a:schemeClr val="bg1"/>
                </a:solidFill>
                <a:latin typeface="Share Tech" panose="020B0604020202020204" charset="0"/>
              </a:rPr>
              <a:t>LPCMCI</a:t>
            </a:r>
          </a:p>
        </p:txBody>
      </p:sp>
    </p:spTree>
    <p:extLst>
      <p:ext uri="{BB962C8B-B14F-4D97-AF65-F5344CB8AC3E}">
        <p14:creationId xmlns:p14="http://schemas.microsoft.com/office/powerpoint/2010/main" val="382557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720707" y="615968"/>
                <a:ext cx="10984749" cy="55509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LPCMCI</a:t>
                </a:r>
                <a:endParaRPr lang="en-US" sz="2000" dirty="0"/>
              </a:p>
              <a:p>
                <a:pPr marL="152396" indent="0">
                  <a:buNone/>
                </a:pPr>
                <a:r>
                  <a:rPr lang="fr-FR" sz="2000" dirty="0"/>
                  <a:t>This </a:t>
                </a:r>
                <a:r>
                  <a:rPr lang="fr-FR" sz="2000" dirty="0" err="1"/>
                  <a:t>method</a:t>
                </a:r>
                <a:r>
                  <a:rPr lang="fr-FR" sz="2000" dirty="0"/>
                  <a:t> </a:t>
                </a:r>
                <a:r>
                  <a:rPr lang="fr-FR" sz="2000" dirty="0" err="1"/>
                  <a:t>follows</a:t>
                </a:r>
                <a:r>
                  <a:rPr lang="fr-FR" sz="2000" dirty="0"/>
                  <a:t> the </a:t>
                </a:r>
                <a:r>
                  <a:rPr lang="fr-FR" sz="2000" dirty="0" err="1"/>
                  <a:t>same</a:t>
                </a:r>
                <a:r>
                  <a:rPr lang="fr-FR" sz="2000" dirty="0"/>
                  <a:t> </a:t>
                </a:r>
                <a:r>
                  <a:rPr lang="fr-FR" sz="2000" dirty="0" err="1"/>
                  <a:t>principle</a:t>
                </a:r>
                <a:r>
                  <a:rPr lang="fr-FR" sz="2000" dirty="0"/>
                  <a:t> as PCMCI+, and </a:t>
                </a:r>
                <a:r>
                  <a:rPr lang="fr-FR" sz="2000" dirty="0" err="1"/>
                  <a:t>is</a:t>
                </a:r>
                <a:r>
                  <a:rPr lang="fr-FR" sz="2000" dirty="0"/>
                  <a:t> </a:t>
                </a:r>
                <a:r>
                  <a:rPr lang="fr-FR" sz="2000" dirty="0" err="1"/>
                  <a:t>also</a:t>
                </a:r>
                <a:r>
                  <a:rPr lang="fr-FR" sz="2000" dirty="0"/>
                  <a:t> able to </a:t>
                </a:r>
                <a:r>
                  <a:rPr lang="fr-FR" sz="2000" dirty="0" err="1"/>
                  <a:t>discover</a:t>
                </a:r>
                <a:r>
                  <a:rPr lang="fr-FR" sz="2000" dirty="0"/>
                  <a:t> </a:t>
                </a:r>
                <a:r>
                  <a:rPr lang="fr-FR" sz="2000" dirty="0" err="1"/>
                  <a:t>hidden</a:t>
                </a:r>
                <a:r>
                  <a:rPr lang="fr-FR" sz="2000" dirty="0"/>
                  <a:t> </a:t>
                </a:r>
                <a:r>
                  <a:rPr lang="fr-FR" sz="2000" dirty="0" err="1"/>
                  <a:t>confounders</a:t>
                </a:r>
                <a:r>
                  <a:rPr lang="fr-FR" sz="2000" dirty="0"/>
                  <a:t>.</a:t>
                </a:r>
                <a:endParaRPr lang="en-US" sz="2000" dirty="0"/>
              </a:p>
              <a:p>
                <a:pPr marL="152396" indent="0">
                  <a:buNone/>
                </a:pPr>
                <a:r>
                  <a:rPr lang="en-US" sz="2000" dirty="0"/>
                  <a:t>The hyperparameters are selected the same way as PCMCI+, except for </a:t>
                </a:r>
                <a14:m>
                  <m:oMath xmlns:m="http://schemas.openxmlformats.org/officeDocument/2006/math">
                    <m: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𝑐</m:t>
                        </m:r>
                      </m:e>
                      <m:sub>
                        <m:r>
                          <m:rPr>
                            <m:sty m:val="p"/>
                          </m:rPr>
                          <a:rPr lang="fr-FR" sz="2000" b="0" i="1" smtClean="0">
                            <a:latin typeface="Cambria Math" panose="02040503050406030204" pitchFamily="18" charset="0"/>
                          </a:rPr>
                          <m:t>α</m:t>
                        </m:r>
                      </m:sub>
                    </m:sSub>
                  </m:oMath>
                </a14:m>
                <a:r>
                  <a:rPr lang="fr-FR" sz="2000" dirty="0"/>
                  <a:t>, </a:t>
                </a:r>
                <a:r>
                  <a:rPr lang="fr-FR" sz="2000" dirty="0" err="1"/>
                  <a:t>which</a:t>
                </a:r>
                <a:r>
                  <a:rPr lang="fr-FR" sz="2000" dirty="0"/>
                  <a:t> </a:t>
                </a:r>
                <a:r>
                  <a:rPr lang="fr-FR" sz="2000" dirty="0" err="1"/>
                  <a:t>is</a:t>
                </a:r>
                <a:r>
                  <a:rPr lang="fr-FR" sz="2000" dirty="0"/>
                  <a:t> set at 0,01.</a:t>
                </a:r>
                <a:endParaRPr lang="en-US" sz="2000" dirty="0"/>
              </a:p>
              <a:p>
                <a:pPr marL="152396" indent="0">
                  <a:buNone/>
                </a:pPr>
                <a:r>
                  <a:rPr lang="en-US" sz="2000" dirty="0"/>
                  <a:t>The method can remain uncertain and will denote these edges as undirected: o-o, o-- or o-&gt;</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In this case, we replace the undirected edges with edges respectively maximizing and minimizing the evaluation metrics</a:t>
                </a:r>
              </a:p>
            </p:txBody>
          </p:sp>
        </mc:Choice>
        <mc:Fallback>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720707" y="615968"/>
                <a:ext cx="10984749" cy="5550938"/>
              </a:xfrm>
              <a:prstGeom prst="rect">
                <a:avLst/>
              </a:prstGeom>
              <a:blipFill>
                <a:blip r:embed="rId3"/>
                <a:stretch>
                  <a:fillRect/>
                </a:stretch>
              </a:blipFill>
              <a:ln>
                <a:noFill/>
              </a:ln>
            </p:spPr>
            <p:txBody>
              <a:bodyPr/>
              <a:lstStyle/>
              <a:p>
                <a:r>
                  <a:rPr lang="en-US">
                    <a:noFill/>
                  </a:rPr>
                  <a:t> </a:t>
                </a:r>
              </a:p>
            </p:txBody>
          </p:sp>
        </mc:Fallback>
      </mc:AlternateContent>
      <p:grpSp>
        <p:nvGrpSpPr>
          <p:cNvPr id="31" name="Groupe 30">
            <a:extLst>
              <a:ext uri="{FF2B5EF4-FFF2-40B4-BE49-F238E27FC236}">
                <a16:creationId xmlns:a16="http://schemas.microsoft.com/office/drawing/2014/main" id="{B9093781-D097-4535-1DE7-6C644889783F}"/>
              </a:ext>
            </a:extLst>
          </p:cNvPr>
          <p:cNvGrpSpPr/>
          <p:nvPr/>
        </p:nvGrpSpPr>
        <p:grpSpPr>
          <a:xfrm>
            <a:off x="4609409" y="2680827"/>
            <a:ext cx="1714205" cy="1421219"/>
            <a:chOff x="4167192" y="4256622"/>
            <a:chExt cx="1714205" cy="1421219"/>
          </a:xfrm>
        </p:grpSpPr>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A57C7F3F-7589-6F5A-2922-31447580E69C}"/>
                    </a:ext>
                  </a:extLst>
                </p:cNvPr>
                <p:cNvSpPr>
                  <a:spLocks noChangeAspect="1"/>
                </p:cNvSpPr>
                <p:nvPr/>
              </p:nvSpPr>
              <p:spPr>
                <a:xfrm>
                  <a:off x="4167192" y="425662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𝑟</m:t>
                            </m:r>
                          </m:sup>
                        </m:sSubSup>
                      </m:oMath>
                    </m:oMathPara>
                  </a14:m>
                  <a:endParaRPr lang="fr-FR" sz="1800" dirty="0">
                    <a:solidFill>
                      <a:schemeClr val="bg1"/>
                    </a:solidFill>
                  </a:endParaRPr>
                </a:p>
              </p:txBody>
            </p:sp>
          </mc:Choice>
          <mc:Fallback xmlns="">
            <p:sp>
              <p:nvSpPr>
                <p:cNvPr id="5" name="Ellipse 4">
                  <a:extLst>
                    <a:ext uri="{FF2B5EF4-FFF2-40B4-BE49-F238E27FC236}">
                      <a16:creationId xmlns:a16="http://schemas.microsoft.com/office/drawing/2014/main" id="{A57C7F3F-7589-6F5A-2922-31447580E69C}"/>
                    </a:ext>
                  </a:extLst>
                </p:cNvPr>
                <p:cNvSpPr>
                  <a:spLocks noRot="1" noChangeAspect="1" noMove="1" noResize="1" noEditPoints="1" noAdjustHandles="1" noChangeArrowheads="1" noChangeShapeType="1" noTextEdit="1"/>
                </p:cNvSpPr>
                <p:nvPr/>
              </p:nvSpPr>
              <p:spPr>
                <a:xfrm>
                  <a:off x="4167192" y="4256622"/>
                  <a:ext cx="490125" cy="490021"/>
                </a:xfrm>
                <a:prstGeom prst="ellipse">
                  <a:avLst/>
                </a:prstGeom>
                <a:blipFill>
                  <a:blip r:embed="rId4"/>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E261C2F7-39A6-1F34-53EF-109A7AD0D709}"/>
                    </a:ext>
                  </a:extLst>
                </p:cNvPr>
                <p:cNvSpPr>
                  <a:spLocks noChangeAspect="1"/>
                </p:cNvSpPr>
                <p:nvPr/>
              </p:nvSpPr>
              <p:spPr>
                <a:xfrm>
                  <a:off x="4167193" y="518428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𝑞</m:t>
                            </m:r>
                          </m:sup>
                        </m:sSubSup>
                      </m:oMath>
                    </m:oMathPara>
                  </a14:m>
                  <a:endParaRPr lang="fr-FR" sz="1800" dirty="0">
                    <a:solidFill>
                      <a:schemeClr val="bg1"/>
                    </a:solidFill>
                  </a:endParaRPr>
                </a:p>
              </p:txBody>
            </p:sp>
          </mc:Choice>
          <mc:Fallback xmlns="">
            <p:sp>
              <p:nvSpPr>
                <p:cNvPr id="7" name="Ellipse 6">
                  <a:extLst>
                    <a:ext uri="{FF2B5EF4-FFF2-40B4-BE49-F238E27FC236}">
                      <a16:creationId xmlns:a16="http://schemas.microsoft.com/office/drawing/2014/main" id="{E261C2F7-39A6-1F34-53EF-109A7AD0D709}"/>
                    </a:ext>
                  </a:extLst>
                </p:cNvPr>
                <p:cNvSpPr>
                  <a:spLocks noRot="1" noChangeAspect="1" noMove="1" noResize="1" noEditPoints="1" noAdjustHandles="1" noChangeArrowheads="1" noChangeShapeType="1" noTextEdit="1"/>
                </p:cNvSpPr>
                <p:nvPr/>
              </p:nvSpPr>
              <p:spPr>
                <a:xfrm>
                  <a:off x="4167193" y="5184280"/>
                  <a:ext cx="490125" cy="490021"/>
                </a:xfrm>
                <a:prstGeom prst="ellipse">
                  <a:avLst/>
                </a:prstGeom>
                <a:blipFill>
                  <a:blip r:embed="rId5"/>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91B922C3-C84E-15FB-D441-400371A8C84C}"/>
                    </a:ext>
                  </a:extLst>
                </p:cNvPr>
                <p:cNvSpPr>
                  <a:spLocks noChangeAspect="1"/>
                </p:cNvSpPr>
                <p:nvPr/>
              </p:nvSpPr>
              <p:spPr>
                <a:xfrm>
                  <a:off x="5391272" y="426016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𝑟</m:t>
                            </m:r>
                          </m:sup>
                        </m:sSubSup>
                      </m:oMath>
                    </m:oMathPara>
                  </a14:m>
                  <a:endParaRPr lang="fr-FR" sz="1800" dirty="0"/>
                </a:p>
              </p:txBody>
            </p:sp>
          </mc:Choice>
          <mc:Fallback xmlns="">
            <p:sp>
              <p:nvSpPr>
                <p:cNvPr id="10" name="Ellipse 9">
                  <a:extLst>
                    <a:ext uri="{FF2B5EF4-FFF2-40B4-BE49-F238E27FC236}">
                      <a16:creationId xmlns:a16="http://schemas.microsoft.com/office/drawing/2014/main" id="{91B922C3-C84E-15FB-D441-400371A8C84C}"/>
                    </a:ext>
                  </a:extLst>
                </p:cNvPr>
                <p:cNvSpPr>
                  <a:spLocks noRot="1" noChangeAspect="1" noMove="1" noResize="1" noEditPoints="1" noAdjustHandles="1" noChangeArrowheads="1" noChangeShapeType="1" noTextEdit="1"/>
                </p:cNvSpPr>
                <p:nvPr/>
              </p:nvSpPr>
              <p:spPr>
                <a:xfrm>
                  <a:off x="5391272" y="4260162"/>
                  <a:ext cx="490125" cy="490021"/>
                </a:xfrm>
                <a:prstGeom prst="ellipse">
                  <a:avLst/>
                </a:prstGeom>
                <a:blipFill>
                  <a:blip r:embed="rId6"/>
                  <a:stretch>
                    <a:fillRect/>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83649C9-4CDC-ADDC-1814-9128426A34E5}"/>
                    </a:ext>
                  </a:extLst>
                </p:cNvPr>
                <p:cNvSpPr>
                  <a:spLocks noChangeAspect="1"/>
                </p:cNvSpPr>
                <p:nvPr/>
              </p:nvSpPr>
              <p:spPr>
                <a:xfrm>
                  <a:off x="5391272" y="518782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𝑞</m:t>
                            </m:r>
                          </m:sup>
                        </m:sSubSup>
                      </m:oMath>
                    </m:oMathPara>
                  </a14:m>
                  <a:endParaRPr lang="fr-FR" sz="1800" dirty="0"/>
                </a:p>
              </p:txBody>
            </p:sp>
          </mc:Choice>
          <mc:Fallback xmlns="">
            <p:sp>
              <p:nvSpPr>
                <p:cNvPr id="11" name="Ellipse 10">
                  <a:extLst>
                    <a:ext uri="{FF2B5EF4-FFF2-40B4-BE49-F238E27FC236}">
                      <a16:creationId xmlns:a16="http://schemas.microsoft.com/office/drawing/2014/main" id="{083649C9-4CDC-ADDC-1814-9128426A34E5}"/>
                    </a:ext>
                  </a:extLst>
                </p:cNvPr>
                <p:cNvSpPr>
                  <a:spLocks noRot="1" noChangeAspect="1" noMove="1" noResize="1" noEditPoints="1" noAdjustHandles="1" noChangeArrowheads="1" noChangeShapeType="1" noTextEdit="1"/>
                </p:cNvSpPr>
                <p:nvPr/>
              </p:nvSpPr>
              <p:spPr>
                <a:xfrm>
                  <a:off x="5391272" y="5187820"/>
                  <a:ext cx="490125" cy="490021"/>
                </a:xfrm>
                <a:prstGeom prst="ellipse">
                  <a:avLst/>
                </a:prstGeom>
                <a:blipFill>
                  <a:blip r:embed="rId7"/>
                  <a:stretch>
                    <a:fillRect/>
                  </a:stretch>
                </a:blipFill>
                <a:ln w="25400">
                  <a:solidFill>
                    <a:schemeClr val="bg1"/>
                  </a:solidFill>
                </a:ln>
              </p:spPr>
              <p:txBody>
                <a:bodyPr/>
                <a:lstStyle/>
                <a:p>
                  <a:r>
                    <a:rPr lang="en-US">
                      <a:noFill/>
                    </a:rPr>
                    <a:t> </a:t>
                  </a:r>
                </a:p>
              </p:txBody>
            </p:sp>
          </mc:Fallback>
        </mc:AlternateContent>
        <p:cxnSp>
          <p:nvCxnSpPr>
            <p:cNvPr id="15" name="Connecteur droit avec flèche 14">
              <a:extLst>
                <a:ext uri="{FF2B5EF4-FFF2-40B4-BE49-F238E27FC236}">
                  <a16:creationId xmlns:a16="http://schemas.microsoft.com/office/drawing/2014/main" id="{83659EA3-0C2A-DEE5-6AFA-CF38F64619CC}"/>
                </a:ext>
              </a:extLst>
            </p:cNvPr>
            <p:cNvCxnSpPr>
              <a:cxnSpLocks/>
            </p:cNvCxnSpPr>
            <p:nvPr/>
          </p:nvCxnSpPr>
          <p:spPr>
            <a:xfrm flipH="1">
              <a:off x="4651402" y="4498091"/>
              <a:ext cx="740797"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D8AFDCE-8F12-97E8-8004-B8150880BF22}"/>
                </a:ext>
              </a:extLst>
            </p:cNvPr>
            <p:cNvCxnSpPr>
              <a:cxnSpLocks/>
            </p:cNvCxnSpPr>
            <p:nvPr/>
          </p:nvCxnSpPr>
          <p:spPr>
            <a:xfrm flipH="1">
              <a:off x="4651402" y="5425749"/>
              <a:ext cx="740798"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44E73798-BC17-4C35-6DEA-D2AAAABE6E8E}"/>
                </a:ext>
              </a:extLst>
            </p:cNvPr>
            <p:cNvCxnSpPr>
              <a:cxnSpLocks/>
            </p:cNvCxnSpPr>
            <p:nvPr/>
          </p:nvCxnSpPr>
          <p:spPr>
            <a:xfrm>
              <a:off x="4412256"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E43AC81F-CC04-72A5-FB18-2956F6A093D8}"/>
                </a:ext>
              </a:extLst>
            </p:cNvPr>
            <p:cNvCxnSpPr>
              <a:cxnSpLocks/>
            </p:cNvCxnSpPr>
            <p:nvPr/>
          </p:nvCxnSpPr>
          <p:spPr>
            <a:xfrm>
              <a:off x="5627912"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grpSp>
      <p:cxnSp>
        <p:nvCxnSpPr>
          <p:cNvPr id="32" name="Connecteur droit avec flèche 31">
            <a:extLst>
              <a:ext uri="{FF2B5EF4-FFF2-40B4-BE49-F238E27FC236}">
                <a16:creationId xmlns:a16="http://schemas.microsoft.com/office/drawing/2014/main" id="{D5A9CC7D-8426-35B7-705F-0BEEF1CD7F68}"/>
              </a:ext>
            </a:extLst>
          </p:cNvPr>
          <p:cNvCxnSpPr>
            <a:cxnSpLocks/>
            <a:stCxn id="10" idx="3"/>
            <a:endCxn id="7" idx="7"/>
          </p:cNvCxnSpPr>
          <p:nvPr/>
        </p:nvCxnSpPr>
        <p:spPr>
          <a:xfrm flipH="1">
            <a:off x="5027758" y="3102626"/>
            <a:ext cx="877508" cy="57762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984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01</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1754326"/>
          </a:xfrm>
          <a:prstGeom prst="rect">
            <a:avLst/>
          </a:prstGeom>
          <a:noFill/>
        </p:spPr>
        <p:txBody>
          <a:bodyPr wrap="square" rtlCol="0">
            <a:spAutoFit/>
          </a:bodyPr>
          <a:lstStyle/>
          <a:p>
            <a:pPr algn="ctr"/>
            <a:r>
              <a:rPr lang="en-US" sz="5400" dirty="0">
                <a:solidFill>
                  <a:schemeClr val="bg1"/>
                </a:solidFill>
                <a:latin typeface="Share Tech" panose="020B0604020202020204" charset="0"/>
              </a:rPr>
              <a:t>Metrics used</a:t>
            </a:r>
          </a:p>
        </p:txBody>
      </p:sp>
    </p:spTree>
    <p:extLst>
      <p:ext uri="{BB962C8B-B14F-4D97-AF65-F5344CB8AC3E}">
        <p14:creationId xmlns:p14="http://schemas.microsoft.com/office/powerpoint/2010/main" val="722326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956215" y="255827"/>
                <a:ext cx="10984749" cy="21356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r>
                  <a:rPr lang="en-US" sz="2000" dirty="0"/>
                  <a:t>The worst predictions regarding the MSE are on the worsts cases on set 8 (left) and 9 (right) 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8</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𝑀𝑆𝐸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=1,67</m:t>
                    </m:r>
                  </m:oMath>
                </a14:m>
                <a:endParaRPr lang="en-US" sz="2000" i="1"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956215" y="255827"/>
                <a:ext cx="10984749" cy="2135682"/>
              </a:xfrm>
              <a:prstGeom prst="rect">
                <a:avLst/>
              </a:prstGeom>
              <a:blipFill>
                <a:blip r:embed="rId2"/>
                <a:stretch>
                  <a:fillRect t="-286"/>
                </a:stretch>
              </a:blipFill>
              <a:ln>
                <a:noFill/>
              </a:ln>
            </p:spPr>
            <p:txBody>
              <a:bodyPr/>
              <a:lstStyle/>
              <a:p>
                <a:r>
                  <a:rPr lang="en-US">
                    <a:noFill/>
                  </a:rPr>
                  <a:t> </a:t>
                </a:r>
              </a:p>
            </p:txBody>
          </p:sp>
        </mc:Fallback>
      </mc:AlternateContent>
      <p:pic>
        <p:nvPicPr>
          <p:cNvPr id="7" name="Image 6">
            <a:extLst>
              <a:ext uri="{FF2B5EF4-FFF2-40B4-BE49-F238E27FC236}">
                <a16:creationId xmlns:a16="http://schemas.microsoft.com/office/drawing/2014/main" id="{67C6A11A-C580-FFD2-259D-119EF8B6788A}"/>
              </a:ext>
            </a:extLst>
          </p:cNvPr>
          <p:cNvPicPr>
            <a:picLocks noChangeAspect="1"/>
          </p:cNvPicPr>
          <p:nvPr/>
        </p:nvPicPr>
        <p:blipFill rotWithShape="1">
          <a:blip r:embed="rId3">
            <a:extLst>
              <a:ext uri="{28A0092B-C50C-407E-A947-70E740481C1C}">
                <a14:useLocalDpi xmlns:a14="http://schemas.microsoft.com/office/drawing/2010/main" val="0"/>
              </a:ext>
            </a:extLst>
          </a:blip>
          <a:srcRect t="9458" b="19584"/>
          <a:stretch/>
        </p:blipFill>
        <p:spPr>
          <a:xfrm>
            <a:off x="752758" y="2391509"/>
            <a:ext cx="4693450" cy="3885412"/>
          </a:xfrm>
          <a:prstGeom prst="rect">
            <a:avLst/>
          </a:prstGeom>
        </p:spPr>
      </p:pic>
      <p:pic>
        <p:nvPicPr>
          <p:cNvPr id="9" name="Image 8">
            <a:extLst>
              <a:ext uri="{FF2B5EF4-FFF2-40B4-BE49-F238E27FC236}">
                <a16:creationId xmlns:a16="http://schemas.microsoft.com/office/drawing/2014/main" id="{0A26D358-E393-8159-1493-D4DA4BAE42A1}"/>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19113"/>
          <a:stretch/>
        </p:blipFill>
        <p:spPr>
          <a:xfrm>
            <a:off x="6745792" y="2391509"/>
            <a:ext cx="4693450" cy="3885413"/>
          </a:xfrm>
          <a:prstGeom prst="rect">
            <a:avLst/>
          </a:prstGeom>
        </p:spPr>
      </p:pic>
    </p:spTree>
    <p:extLst>
      <p:ext uri="{BB962C8B-B14F-4D97-AF65-F5344CB8AC3E}">
        <p14:creationId xmlns:p14="http://schemas.microsoft.com/office/powerpoint/2010/main" val="1296249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538856"/>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set 6 (both left) and set 9 (right), on their worst cases with </a:t>
                </a:r>
                <a14:m>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=4</m:t>
                    </m:r>
                  </m:oMath>
                </a14:m>
                <a:endParaRPr lang="fr-FR" sz="2000" b="0" dirty="0"/>
              </a:p>
              <a:p>
                <a:pPr marL="152396" indent="0">
                  <a:buNone/>
                </a:pPr>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625501" y="538856"/>
                <a:ext cx="8754446" cy="772667"/>
              </a:xfrm>
              <a:prstGeom prst="rect">
                <a:avLst/>
              </a:prstGeom>
              <a:blipFill>
                <a:blip r:embed="rId2"/>
                <a:stretch>
                  <a:fillRect b="-14961"/>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22FB73DB-5A2C-26AE-ED19-6F8CFEFBECDD}"/>
              </a:ext>
            </a:extLst>
          </p:cNvPr>
          <p:cNvPicPr>
            <a:picLocks noChangeAspect="1"/>
          </p:cNvPicPr>
          <p:nvPr/>
        </p:nvPicPr>
        <p:blipFill rotWithShape="1">
          <a:blip r:embed="rId3">
            <a:extLst>
              <a:ext uri="{28A0092B-C50C-407E-A947-70E740481C1C}">
                <a14:useLocalDpi xmlns:a14="http://schemas.microsoft.com/office/drawing/2010/main" val="0"/>
              </a:ext>
            </a:extLst>
          </a:blip>
          <a:srcRect t="12994" b="18956"/>
          <a:stretch/>
        </p:blipFill>
        <p:spPr>
          <a:xfrm>
            <a:off x="545341" y="1798656"/>
            <a:ext cx="5061893" cy="4018716"/>
          </a:xfrm>
          <a:prstGeom prst="rect">
            <a:avLst/>
          </a:prstGeom>
        </p:spPr>
      </p:pic>
      <p:pic>
        <p:nvPicPr>
          <p:cNvPr id="8" name="Image 7">
            <a:extLst>
              <a:ext uri="{FF2B5EF4-FFF2-40B4-BE49-F238E27FC236}">
                <a16:creationId xmlns:a16="http://schemas.microsoft.com/office/drawing/2014/main" id="{E54E7045-9118-44BF-C8A9-775C7E2099E9}"/>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19113"/>
          <a:stretch/>
        </p:blipFill>
        <p:spPr>
          <a:xfrm>
            <a:off x="6584768" y="1798656"/>
            <a:ext cx="4854476" cy="4018716"/>
          </a:xfrm>
          <a:prstGeom prst="rect">
            <a:avLst/>
          </a:prstGeom>
        </p:spPr>
      </p:pic>
    </p:spTree>
    <p:extLst>
      <p:ext uri="{BB962C8B-B14F-4D97-AF65-F5344CB8AC3E}">
        <p14:creationId xmlns:p14="http://schemas.microsoft.com/office/powerpoint/2010/main" val="377176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40528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2000" dirty="0"/>
              </a:p>
              <a:p>
                <a:pPr marL="152396" indent="0">
                  <a:buNone/>
                </a:pPr>
                <a:r>
                  <a:rPr lang="en-US" sz="2000" dirty="0"/>
                  <a:t>The worst predictions regarding MSE are on set 0, set 9 (both left), set 4 and set 7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=1,67</m:t>
                    </m:r>
                  </m:oMath>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405286"/>
              </a:xfrm>
              <a:prstGeom prst="rect">
                <a:avLst/>
              </a:prstGeom>
              <a:blipFill>
                <a:blip r:embed="rId2"/>
                <a:stretch>
                  <a:fillRect b="-19481"/>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3C9C83A9-8596-F29B-46AF-CC27BE8E562F}"/>
              </a:ext>
            </a:extLst>
          </p:cNvPr>
          <p:cNvPicPr>
            <a:picLocks noChangeAspect="1"/>
          </p:cNvPicPr>
          <p:nvPr/>
        </p:nvPicPr>
        <p:blipFill rotWithShape="1">
          <a:blip r:embed="rId3">
            <a:extLst>
              <a:ext uri="{28A0092B-C50C-407E-A947-70E740481C1C}">
                <a14:useLocalDpi xmlns:a14="http://schemas.microsoft.com/office/drawing/2010/main" val="0"/>
              </a:ext>
            </a:extLst>
          </a:blip>
          <a:srcRect t="9302" b="19427"/>
          <a:stretch/>
        </p:blipFill>
        <p:spPr>
          <a:xfrm>
            <a:off x="706561" y="2442916"/>
            <a:ext cx="4977457" cy="4138756"/>
          </a:xfrm>
          <a:prstGeom prst="rect">
            <a:avLst/>
          </a:prstGeom>
        </p:spPr>
      </p:pic>
      <p:pic>
        <p:nvPicPr>
          <p:cNvPr id="8" name="Image 7">
            <a:extLst>
              <a:ext uri="{FF2B5EF4-FFF2-40B4-BE49-F238E27FC236}">
                <a16:creationId xmlns:a16="http://schemas.microsoft.com/office/drawing/2014/main" id="{34A396E2-D4E6-EDEE-88A6-198E33EE6AA2}"/>
              </a:ext>
            </a:extLst>
          </p:cNvPr>
          <p:cNvPicPr>
            <a:picLocks noChangeAspect="1"/>
          </p:cNvPicPr>
          <p:nvPr/>
        </p:nvPicPr>
        <p:blipFill rotWithShape="1">
          <a:blip r:embed="rId4">
            <a:extLst>
              <a:ext uri="{28A0092B-C50C-407E-A947-70E740481C1C}">
                <a14:useLocalDpi xmlns:a14="http://schemas.microsoft.com/office/drawing/2010/main" val="0"/>
              </a:ext>
            </a:extLst>
          </a:blip>
          <a:srcRect t="9458" b="19270"/>
          <a:stretch/>
        </p:blipFill>
        <p:spPr>
          <a:xfrm>
            <a:off x="6507983" y="2442916"/>
            <a:ext cx="4977456" cy="4138756"/>
          </a:xfrm>
          <a:prstGeom prst="rect">
            <a:avLst/>
          </a:prstGeom>
        </p:spPr>
      </p:pic>
    </p:spTree>
    <p:extLst>
      <p:ext uri="{BB962C8B-B14F-4D97-AF65-F5344CB8AC3E}">
        <p14:creationId xmlns:p14="http://schemas.microsoft.com/office/powerpoint/2010/main" val="124019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538856"/>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4, set 7 on their best cases (both last slide), set 1 (left) and set 3(right)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1</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m:oMathPara>
                </a14:m>
                <a:endParaRPr lang="fr-FR" sz="2000" b="0" dirty="0"/>
              </a:p>
              <a:p>
                <a:pPr marL="152396" indent="0">
                  <a:buNone/>
                </a:pPr>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625501" y="538856"/>
                <a:ext cx="8754446" cy="772667"/>
              </a:xfrm>
              <a:prstGeom prst="rect">
                <a:avLst/>
              </a:prstGeom>
              <a:blipFill>
                <a:blip r:embed="rId2"/>
                <a:stretch>
                  <a:fillRect b="-40945"/>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8FF84813-578D-CB62-D8A3-24B8DD016802}"/>
              </a:ext>
            </a:extLst>
          </p:cNvPr>
          <p:cNvPicPr>
            <a:picLocks noChangeAspect="1"/>
          </p:cNvPicPr>
          <p:nvPr/>
        </p:nvPicPr>
        <p:blipFill rotWithShape="1">
          <a:blip r:embed="rId3">
            <a:extLst>
              <a:ext uri="{28A0092B-C50C-407E-A947-70E740481C1C}">
                <a14:useLocalDpi xmlns:a14="http://schemas.microsoft.com/office/drawing/2010/main" val="0"/>
              </a:ext>
            </a:extLst>
          </a:blip>
          <a:srcRect t="12755" b="20055"/>
          <a:stretch/>
        </p:blipFill>
        <p:spPr>
          <a:xfrm>
            <a:off x="388533" y="1848898"/>
            <a:ext cx="5486411" cy="4300694"/>
          </a:xfrm>
          <a:prstGeom prst="rect">
            <a:avLst/>
          </a:prstGeom>
        </p:spPr>
      </p:pic>
      <p:pic>
        <p:nvPicPr>
          <p:cNvPr id="7" name="Image 6">
            <a:extLst>
              <a:ext uri="{FF2B5EF4-FFF2-40B4-BE49-F238E27FC236}">
                <a16:creationId xmlns:a16="http://schemas.microsoft.com/office/drawing/2014/main" id="{640D96A3-16DD-4C16-9EEA-DB33D9ECF19D}"/>
              </a:ext>
            </a:extLst>
          </p:cNvPr>
          <p:cNvPicPr>
            <a:picLocks noChangeAspect="1"/>
          </p:cNvPicPr>
          <p:nvPr/>
        </p:nvPicPr>
        <p:blipFill rotWithShape="1">
          <a:blip r:embed="rId4">
            <a:extLst>
              <a:ext uri="{28A0092B-C50C-407E-A947-70E740481C1C}">
                <a14:useLocalDpi xmlns:a14="http://schemas.microsoft.com/office/drawing/2010/main" val="0"/>
              </a:ext>
            </a:extLst>
          </a:blip>
          <a:srcRect t="12598" b="20212"/>
          <a:stretch/>
        </p:blipFill>
        <p:spPr>
          <a:xfrm>
            <a:off x="6317057" y="1848898"/>
            <a:ext cx="5486411" cy="4300694"/>
          </a:xfrm>
          <a:prstGeom prst="rect">
            <a:avLst/>
          </a:prstGeom>
        </p:spPr>
      </p:pic>
    </p:spTree>
    <p:extLst>
      <p:ext uri="{BB962C8B-B14F-4D97-AF65-F5344CB8AC3E}">
        <p14:creationId xmlns:p14="http://schemas.microsoft.com/office/powerpoint/2010/main" val="74203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2000" dirty="0"/>
              </a:p>
              <a:p>
                <a:pPr marL="152396" indent="0">
                  <a:buNone/>
                </a:pPr>
                <a:r>
                  <a:rPr lang="en-US" sz="2000" dirty="0"/>
                  <a:t>The worst predictions regarding MSE are on set 2 (left), set 6 and set 9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2</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3EDDFBB5-A0C6-27D6-8C92-A09965A21AFB}"/>
              </a:ext>
            </a:extLst>
          </p:cNvPr>
          <p:cNvPicPr>
            <a:picLocks noChangeAspect="1"/>
          </p:cNvPicPr>
          <p:nvPr/>
        </p:nvPicPr>
        <p:blipFill rotWithShape="1">
          <a:blip r:embed="rId3">
            <a:extLst>
              <a:ext uri="{28A0092B-C50C-407E-A947-70E740481C1C}">
                <a14:useLocalDpi xmlns:a14="http://schemas.microsoft.com/office/drawing/2010/main" val="0"/>
              </a:ext>
            </a:extLst>
          </a:blip>
          <a:srcRect t="10401" b="20369"/>
          <a:stretch/>
        </p:blipFill>
        <p:spPr>
          <a:xfrm>
            <a:off x="6744077" y="2200589"/>
            <a:ext cx="4813333" cy="3887684"/>
          </a:xfrm>
          <a:prstGeom prst="rect">
            <a:avLst/>
          </a:prstGeom>
        </p:spPr>
      </p:pic>
      <p:pic>
        <p:nvPicPr>
          <p:cNvPr id="7" name="Image 6">
            <a:extLst>
              <a:ext uri="{FF2B5EF4-FFF2-40B4-BE49-F238E27FC236}">
                <a16:creationId xmlns:a16="http://schemas.microsoft.com/office/drawing/2014/main" id="{562A6111-5DE5-E204-09D1-B963FCE64B93}"/>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20840"/>
          <a:stretch/>
        </p:blipFill>
        <p:spPr>
          <a:xfrm>
            <a:off x="634590" y="2200589"/>
            <a:ext cx="4813333" cy="3887684"/>
          </a:xfrm>
          <a:prstGeom prst="rect">
            <a:avLst/>
          </a:prstGeom>
        </p:spPr>
      </p:pic>
    </p:spTree>
    <p:extLst>
      <p:ext uri="{BB962C8B-B14F-4D97-AF65-F5344CB8AC3E}">
        <p14:creationId xmlns:p14="http://schemas.microsoft.com/office/powerpoint/2010/main" val="330033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176350"/>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(upper left), set 2 (upper right), set 4 (bottom left) and set 5 (bottom right)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2</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5</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m:t>
                      </m:r>
                    </m:oMath>
                  </m:oMathPara>
                </a14:m>
                <a:endParaRPr lang="fr-FR" sz="2000" b="0" dirty="0"/>
              </a:p>
              <a:p>
                <a:pPr marL="152396" indent="0">
                  <a:buNone/>
                </a:pPr>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176350"/>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88177542-C004-CC4E-98F5-BD7ADD330506}"/>
              </a:ext>
            </a:extLst>
          </p:cNvPr>
          <p:cNvPicPr>
            <a:picLocks noChangeAspect="1"/>
          </p:cNvPicPr>
          <p:nvPr/>
        </p:nvPicPr>
        <p:blipFill rotWithShape="1">
          <a:blip r:embed="rId3">
            <a:extLst>
              <a:ext uri="{28A0092B-C50C-407E-A947-70E740481C1C}">
                <a14:useLocalDpi xmlns:a14="http://schemas.microsoft.com/office/drawing/2010/main" val="0"/>
              </a:ext>
            </a:extLst>
          </a:blip>
          <a:srcRect t="12442" b="20526"/>
          <a:stretch/>
        </p:blipFill>
        <p:spPr>
          <a:xfrm>
            <a:off x="2719772" y="1555770"/>
            <a:ext cx="3074783" cy="2404633"/>
          </a:xfrm>
          <a:prstGeom prst="rect">
            <a:avLst/>
          </a:prstGeom>
        </p:spPr>
      </p:pic>
      <p:pic>
        <p:nvPicPr>
          <p:cNvPr id="8" name="Image 7">
            <a:extLst>
              <a:ext uri="{FF2B5EF4-FFF2-40B4-BE49-F238E27FC236}">
                <a16:creationId xmlns:a16="http://schemas.microsoft.com/office/drawing/2014/main" id="{B5634F12-ACA4-4CF8-8790-E6163D79A535}"/>
              </a:ext>
            </a:extLst>
          </p:cNvPr>
          <p:cNvPicPr>
            <a:picLocks noChangeAspect="1"/>
          </p:cNvPicPr>
          <p:nvPr/>
        </p:nvPicPr>
        <p:blipFill rotWithShape="1">
          <a:blip r:embed="rId4">
            <a:extLst>
              <a:ext uri="{28A0092B-C50C-407E-A947-70E740481C1C}">
                <a14:useLocalDpi xmlns:a14="http://schemas.microsoft.com/office/drawing/2010/main" val="0"/>
              </a:ext>
            </a:extLst>
          </a:blip>
          <a:srcRect t="10870" b="20056"/>
          <a:stretch/>
        </p:blipFill>
        <p:spPr>
          <a:xfrm>
            <a:off x="6397446" y="1609421"/>
            <a:ext cx="2983937" cy="2404633"/>
          </a:xfrm>
          <a:prstGeom prst="rect">
            <a:avLst/>
          </a:prstGeom>
        </p:spPr>
      </p:pic>
      <p:pic>
        <p:nvPicPr>
          <p:cNvPr id="10" name="Image 9">
            <a:extLst>
              <a:ext uri="{FF2B5EF4-FFF2-40B4-BE49-F238E27FC236}">
                <a16:creationId xmlns:a16="http://schemas.microsoft.com/office/drawing/2014/main" id="{8391CDC0-958E-A462-3098-EA89255CB9A8}"/>
              </a:ext>
            </a:extLst>
          </p:cNvPr>
          <p:cNvPicPr>
            <a:picLocks noChangeAspect="1"/>
          </p:cNvPicPr>
          <p:nvPr/>
        </p:nvPicPr>
        <p:blipFill rotWithShape="1">
          <a:blip r:embed="rId5">
            <a:extLst>
              <a:ext uri="{28A0092B-C50C-407E-A947-70E740481C1C}">
                <a14:useLocalDpi xmlns:a14="http://schemas.microsoft.com/office/drawing/2010/main" val="0"/>
              </a:ext>
            </a:extLst>
          </a:blip>
          <a:srcRect t="13854" b="20055"/>
          <a:stretch/>
        </p:blipFill>
        <p:spPr>
          <a:xfrm>
            <a:off x="2719773" y="4173540"/>
            <a:ext cx="3074783" cy="2370844"/>
          </a:xfrm>
          <a:prstGeom prst="rect">
            <a:avLst/>
          </a:prstGeom>
        </p:spPr>
      </p:pic>
      <p:pic>
        <p:nvPicPr>
          <p:cNvPr id="12" name="Image 11">
            <a:extLst>
              <a:ext uri="{FF2B5EF4-FFF2-40B4-BE49-F238E27FC236}">
                <a16:creationId xmlns:a16="http://schemas.microsoft.com/office/drawing/2014/main" id="{FC46B6C0-FDE1-8D59-A2E1-13D4D1BFA7DC}"/>
              </a:ext>
            </a:extLst>
          </p:cNvPr>
          <p:cNvPicPr>
            <a:picLocks noChangeAspect="1"/>
          </p:cNvPicPr>
          <p:nvPr/>
        </p:nvPicPr>
        <p:blipFill rotWithShape="1">
          <a:blip r:embed="rId6">
            <a:extLst>
              <a:ext uri="{28A0092B-C50C-407E-A947-70E740481C1C}">
                <a14:useLocalDpi xmlns:a14="http://schemas.microsoft.com/office/drawing/2010/main" val="0"/>
              </a:ext>
            </a:extLst>
          </a:blip>
          <a:srcRect t="12598" b="20840"/>
          <a:stretch/>
        </p:blipFill>
        <p:spPr>
          <a:xfrm>
            <a:off x="6397446" y="4227192"/>
            <a:ext cx="2983937" cy="2317192"/>
          </a:xfrm>
          <a:prstGeom prst="rect">
            <a:avLst/>
          </a:prstGeom>
        </p:spPr>
      </p:pic>
    </p:spTree>
    <p:extLst>
      <p:ext uri="{BB962C8B-B14F-4D97-AF65-F5344CB8AC3E}">
        <p14:creationId xmlns:p14="http://schemas.microsoft.com/office/powerpoint/2010/main" val="2828306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2000" dirty="0"/>
              </a:p>
              <a:p>
                <a:pPr marL="152396" indent="0">
                  <a:buNone/>
                </a:pPr>
                <a:r>
                  <a:rPr lang="en-US" sz="2000" dirty="0"/>
                  <a:t>The worst predictions regarding MSE are on set 0 (left)and set 9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=2</m:t>
                    </m:r>
                  </m:oMath>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C52C869E-8ADF-036F-0BBA-CA61C6B4A9FA}"/>
              </a:ext>
            </a:extLst>
          </p:cNvPr>
          <p:cNvPicPr>
            <a:picLocks noChangeAspect="1"/>
          </p:cNvPicPr>
          <p:nvPr/>
        </p:nvPicPr>
        <p:blipFill rotWithShape="1">
          <a:blip r:embed="rId3">
            <a:extLst>
              <a:ext uri="{28A0092B-C50C-407E-A947-70E740481C1C}">
                <a14:useLocalDpi xmlns:a14="http://schemas.microsoft.com/office/drawing/2010/main" val="0"/>
              </a:ext>
            </a:extLst>
          </a:blip>
          <a:srcRect t="12755" b="20055"/>
          <a:stretch/>
        </p:blipFill>
        <p:spPr>
          <a:xfrm>
            <a:off x="756607" y="2461307"/>
            <a:ext cx="4826933" cy="3783742"/>
          </a:xfrm>
          <a:prstGeom prst="rect">
            <a:avLst/>
          </a:prstGeom>
        </p:spPr>
      </p:pic>
      <p:pic>
        <p:nvPicPr>
          <p:cNvPr id="8" name="Image 7">
            <a:extLst>
              <a:ext uri="{FF2B5EF4-FFF2-40B4-BE49-F238E27FC236}">
                <a16:creationId xmlns:a16="http://schemas.microsoft.com/office/drawing/2014/main" id="{3B54B968-5E9C-FE12-4AED-FE46DD59DDDF}"/>
              </a:ext>
            </a:extLst>
          </p:cNvPr>
          <p:cNvPicPr>
            <a:picLocks noChangeAspect="1"/>
          </p:cNvPicPr>
          <p:nvPr/>
        </p:nvPicPr>
        <p:blipFill rotWithShape="1">
          <a:blip r:embed="rId4">
            <a:extLst>
              <a:ext uri="{28A0092B-C50C-407E-A947-70E740481C1C}">
                <a14:useLocalDpi xmlns:a14="http://schemas.microsoft.com/office/drawing/2010/main" val="0"/>
              </a:ext>
            </a:extLst>
          </a:blip>
          <a:srcRect t="10871" b="20212"/>
          <a:stretch/>
        </p:blipFill>
        <p:spPr>
          <a:xfrm>
            <a:off x="6608462" y="2461307"/>
            <a:ext cx="4705984" cy="3783741"/>
          </a:xfrm>
          <a:prstGeom prst="rect">
            <a:avLst/>
          </a:prstGeom>
        </p:spPr>
      </p:pic>
    </p:spTree>
    <p:extLst>
      <p:ext uri="{BB962C8B-B14F-4D97-AF65-F5344CB8AC3E}">
        <p14:creationId xmlns:p14="http://schemas.microsoft.com/office/powerpoint/2010/main" val="57213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176350"/>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7 (upper left), set 4 (upper right) and set 8 (bottom left)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=9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=8</m:t>
                      </m:r>
                    </m:oMath>
                  </m:oMathPara>
                </a14:m>
                <a:endParaRPr lang="fr-FR" sz="2000" b="0" dirty="0"/>
              </a:p>
              <a:p>
                <a:pPr marL="152396" indent="0">
                  <a:buNone/>
                </a:pPr>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176350"/>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B1E25843-96ED-ECC0-0D66-C855E8340B85}"/>
              </a:ext>
            </a:extLst>
          </p:cNvPr>
          <p:cNvPicPr>
            <a:picLocks noChangeAspect="1"/>
          </p:cNvPicPr>
          <p:nvPr/>
        </p:nvPicPr>
        <p:blipFill rotWithShape="1">
          <a:blip r:embed="rId3">
            <a:extLst>
              <a:ext uri="{28A0092B-C50C-407E-A947-70E740481C1C}">
                <a14:useLocalDpi xmlns:a14="http://schemas.microsoft.com/office/drawing/2010/main" val="0"/>
              </a:ext>
            </a:extLst>
          </a:blip>
          <a:srcRect t="13226" b="19741"/>
          <a:stretch/>
        </p:blipFill>
        <p:spPr>
          <a:xfrm>
            <a:off x="1383319" y="1306286"/>
            <a:ext cx="3456354" cy="2703040"/>
          </a:xfrm>
          <a:prstGeom prst="rect">
            <a:avLst/>
          </a:prstGeom>
        </p:spPr>
      </p:pic>
      <p:pic>
        <p:nvPicPr>
          <p:cNvPr id="7" name="Image 6">
            <a:extLst>
              <a:ext uri="{FF2B5EF4-FFF2-40B4-BE49-F238E27FC236}">
                <a16:creationId xmlns:a16="http://schemas.microsoft.com/office/drawing/2014/main" id="{5EB44E79-57A0-CDD0-F790-1CEFE4390FD4}"/>
              </a:ext>
            </a:extLst>
          </p:cNvPr>
          <p:cNvPicPr>
            <a:picLocks noChangeAspect="1"/>
          </p:cNvPicPr>
          <p:nvPr/>
        </p:nvPicPr>
        <p:blipFill rotWithShape="1">
          <a:blip r:embed="rId4">
            <a:extLst>
              <a:ext uri="{28A0092B-C50C-407E-A947-70E740481C1C}">
                <a14:useLocalDpi xmlns:a14="http://schemas.microsoft.com/office/drawing/2010/main" val="0"/>
              </a:ext>
            </a:extLst>
          </a:blip>
          <a:srcRect t="12807" b="21014"/>
          <a:stretch/>
        </p:blipFill>
        <p:spPr>
          <a:xfrm>
            <a:off x="5624152" y="1306286"/>
            <a:ext cx="3456354" cy="2690380"/>
          </a:xfrm>
          <a:prstGeom prst="rect">
            <a:avLst/>
          </a:prstGeom>
        </p:spPr>
      </p:pic>
      <p:pic>
        <p:nvPicPr>
          <p:cNvPr id="11" name="Image 10">
            <a:extLst>
              <a:ext uri="{FF2B5EF4-FFF2-40B4-BE49-F238E27FC236}">
                <a16:creationId xmlns:a16="http://schemas.microsoft.com/office/drawing/2014/main" id="{430E755A-BDBF-5885-6CA9-5EBAF41A3CDD}"/>
              </a:ext>
            </a:extLst>
          </p:cNvPr>
          <p:cNvPicPr>
            <a:picLocks noChangeAspect="1"/>
          </p:cNvPicPr>
          <p:nvPr/>
        </p:nvPicPr>
        <p:blipFill rotWithShape="1">
          <a:blip r:embed="rId5">
            <a:extLst>
              <a:ext uri="{28A0092B-C50C-407E-A947-70E740481C1C}">
                <a14:useLocalDpi xmlns:a14="http://schemas.microsoft.com/office/drawing/2010/main" val="0"/>
              </a:ext>
            </a:extLst>
          </a:blip>
          <a:srcRect t="11254" b="20016"/>
          <a:stretch/>
        </p:blipFill>
        <p:spPr>
          <a:xfrm>
            <a:off x="1383319" y="4086561"/>
            <a:ext cx="3456354" cy="2771439"/>
          </a:xfrm>
          <a:prstGeom prst="rect">
            <a:avLst/>
          </a:prstGeom>
        </p:spPr>
      </p:pic>
    </p:spTree>
    <p:extLst>
      <p:ext uri="{BB962C8B-B14F-4D97-AF65-F5344CB8AC3E}">
        <p14:creationId xmlns:p14="http://schemas.microsoft.com/office/powerpoint/2010/main" val="3526162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r>
                  <a:rPr lang="en-US" sz="2000" dirty="0"/>
                  <a:t>The worst predictions regarding both metrics are on set 0 (left)and set 3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a14:m>
                <a:endParaRPr lang="en-US" sz="2000" dirty="0"/>
              </a:p>
              <a:p>
                <a:pPr marL="152396" indent="0">
                  <a:buNone/>
                </a:pPr>
                <a:r>
                  <a:rPr lang="en-US" sz="2000" dirty="0"/>
                  <a:t>And </a:t>
                </a:r>
                <a14:m>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=26</m:t>
                    </m:r>
                  </m:oMath>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15A265F5-9790-65B8-7CB7-D658FC926024}"/>
              </a:ext>
            </a:extLst>
          </p:cNvPr>
          <p:cNvPicPr>
            <a:picLocks noChangeAspect="1"/>
          </p:cNvPicPr>
          <p:nvPr/>
        </p:nvPicPr>
        <p:blipFill rotWithShape="1">
          <a:blip r:embed="rId3">
            <a:extLst>
              <a:ext uri="{28A0092B-C50C-407E-A947-70E740481C1C}">
                <a14:useLocalDpi xmlns:a14="http://schemas.microsoft.com/office/drawing/2010/main" val="0"/>
              </a:ext>
            </a:extLst>
          </a:blip>
          <a:srcRect t="10086" b="21311"/>
          <a:stretch/>
        </p:blipFill>
        <p:spPr>
          <a:xfrm>
            <a:off x="1368197" y="2628480"/>
            <a:ext cx="4123180" cy="3300047"/>
          </a:xfrm>
          <a:prstGeom prst="rect">
            <a:avLst/>
          </a:prstGeom>
        </p:spPr>
      </p:pic>
      <p:pic>
        <p:nvPicPr>
          <p:cNvPr id="7" name="Image 6">
            <a:extLst>
              <a:ext uri="{FF2B5EF4-FFF2-40B4-BE49-F238E27FC236}">
                <a16:creationId xmlns:a16="http://schemas.microsoft.com/office/drawing/2014/main" id="{EC3DF0FC-DE93-6AB4-EA67-B9B69C75D05F}"/>
              </a:ext>
            </a:extLst>
          </p:cNvPr>
          <p:cNvPicPr>
            <a:picLocks noChangeAspect="1"/>
          </p:cNvPicPr>
          <p:nvPr/>
        </p:nvPicPr>
        <p:blipFill rotWithShape="1">
          <a:blip r:embed="rId4">
            <a:extLst>
              <a:ext uri="{28A0092B-C50C-407E-A947-70E740481C1C}">
                <a14:useLocalDpi xmlns:a14="http://schemas.microsoft.com/office/drawing/2010/main" val="0"/>
              </a:ext>
            </a:extLst>
          </a:blip>
          <a:srcRect t="9144" b="20683"/>
          <a:stretch/>
        </p:blipFill>
        <p:spPr>
          <a:xfrm>
            <a:off x="6700625" y="2628479"/>
            <a:ext cx="4030937" cy="3300047"/>
          </a:xfrm>
          <a:prstGeom prst="rect">
            <a:avLst/>
          </a:prstGeom>
        </p:spPr>
      </p:pic>
    </p:spTree>
    <p:extLst>
      <p:ext uri="{BB962C8B-B14F-4D97-AF65-F5344CB8AC3E}">
        <p14:creationId xmlns:p14="http://schemas.microsoft.com/office/powerpoint/2010/main" val="2729860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r>
                  <a:rPr lang="en-US" sz="2000" dirty="0"/>
                  <a:t>The worst predictions regarding MSE metrics are on set 1 (left)and set 7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1</m:t>
                        </m:r>
                      </m:sub>
                    </m:sSub>
                    <m:r>
                      <a:rPr lang="fr-FR" sz="2000" b="0" i="1" smtClean="0">
                        <a:latin typeface="Cambria Math" panose="02040503050406030204" pitchFamily="18" charset="0"/>
                      </a:rPr>
                      <m:t>=3,57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=3,14</m:t>
                    </m:r>
                  </m:oMath>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B4460978-1E80-FFC8-6494-933CD7717782}"/>
              </a:ext>
            </a:extLst>
          </p:cNvPr>
          <p:cNvPicPr>
            <a:picLocks noChangeAspect="1"/>
          </p:cNvPicPr>
          <p:nvPr/>
        </p:nvPicPr>
        <p:blipFill rotWithShape="1">
          <a:blip r:embed="rId3">
            <a:extLst>
              <a:ext uri="{28A0092B-C50C-407E-A947-70E740481C1C}">
                <a14:useLocalDpi xmlns:a14="http://schemas.microsoft.com/office/drawing/2010/main" val="0"/>
              </a:ext>
            </a:extLst>
          </a:blip>
          <a:srcRect t="13540" b="19741"/>
          <a:stretch/>
        </p:blipFill>
        <p:spPr>
          <a:xfrm>
            <a:off x="428724" y="2200589"/>
            <a:ext cx="5486411" cy="4270550"/>
          </a:xfrm>
          <a:prstGeom prst="rect">
            <a:avLst/>
          </a:prstGeom>
        </p:spPr>
      </p:pic>
      <p:pic>
        <p:nvPicPr>
          <p:cNvPr id="8" name="Image 7">
            <a:extLst>
              <a:ext uri="{FF2B5EF4-FFF2-40B4-BE49-F238E27FC236}">
                <a16:creationId xmlns:a16="http://schemas.microsoft.com/office/drawing/2014/main" id="{8CB4CEEF-81A1-17C2-F3F9-1607DA87E1D1}"/>
              </a:ext>
            </a:extLst>
          </p:cNvPr>
          <p:cNvPicPr>
            <a:picLocks noChangeAspect="1"/>
          </p:cNvPicPr>
          <p:nvPr/>
        </p:nvPicPr>
        <p:blipFill rotWithShape="1">
          <a:blip r:embed="rId4">
            <a:extLst>
              <a:ext uri="{28A0092B-C50C-407E-A947-70E740481C1C}">
                <a14:useLocalDpi xmlns:a14="http://schemas.microsoft.com/office/drawing/2010/main" val="0"/>
              </a:ext>
            </a:extLst>
          </a:blip>
          <a:srcRect t="10871" b="20841"/>
          <a:stretch/>
        </p:blipFill>
        <p:spPr>
          <a:xfrm>
            <a:off x="6096000" y="2200589"/>
            <a:ext cx="5379218" cy="4285633"/>
          </a:xfrm>
          <a:prstGeom prst="rect">
            <a:avLst/>
          </a:prstGeom>
        </p:spPr>
      </p:pic>
    </p:spTree>
    <p:extLst>
      <p:ext uri="{BB962C8B-B14F-4D97-AF65-F5344CB8AC3E}">
        <p14:creationId xmlns:p14="http://schemas.microsoft.com/office/powerpoint/2010/main" val="153718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391488"/>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Mean squared error (MSE)</a:t>
                </a:r>
              </a:p>
              <a:p>
                <a:pPr marL="152396" indent="0">
                  <a:buNone/>
                </a:pPr>
                <a:endParaRPr lang="en-US" sz="2000" dirty="0"/>
              </a:p>
              <a:p>
                <a:pPr marL="152396" indent="0">
                  <a:buNone/>
                </a:pPr>
                <a:r>
                  <a:rPr lang="en-US" sz="2000" dirty="0"/>
                  <a:t>Measures the difference between two adjacency matrices </a:t>
                </a:r>
                <a14:m>
                  <m:oMath xmlns:m="http://schemas.openxmlformats.org/officeDocument/2006/math">
                    <m:r>
                      <a:rPr lang="fr-FR" sz="2000" b="0" i="1" smtClean="0">
                        <a:latin typeface="Cambria Math" panose="02040503050406030204" pitchFamily="18" charset="0"/>
                      </a:rPr>
                      <m:t>𝐵</m:t>
                    </m:r>
                    <m:r>
                      <a:rPr lang="fr-FR" sz="2000" b="0" i="1" smtClean="0">
                        <a:latin typeface="Cambria Math" panose="02040503050406030204" pitchFamily="18" charset="0"/>
                      </a:rPr>
                      <m:t>=</m:t>
                    </m:r>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e>
                    </m:d>
                  </m:oMath>
                </a14:m>
                <a:r>
                  <a:rPr lang="en-US" sz="2000" dirty="0"/>
                  <a:t>, 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𝑥</m:t>
                        </m:r>
                      </m:e>
                      <m:sub>
                        <m:r>
                          <a:rPr lang="fr-FR" sz="2000" b="0" i="1" smtClean="0">
                            <a:latin typeface="Cambria Math" panose="02040503050406030204" pitchFamily="18" charset="0"/>
                          </a:rPr>
                          <m:t>𝑖</m:t>
                        </m:r>
                      </m:sub>
                    </m:sSub>
                    <m:r>
                      <a:rPr lang="fr-FR" sz="2000" b="0" i="1" smtClean="0">
                        <a:latin typeface="Cambria Math" panose="02040503050406030204" pitchFamily="18" charset="0"/>
                      </a:rPr>
                      <m:t>=</m:t>
                    </m:r>
                    <m:nary>
                      <m:naryPr>
                        <m:chr m:val="∑"/>
                        <m:subHide m:val="on"/>
                        <m:supHide m:val="on"/>
                        <m:ctrlPr>
                          <a:rPr lang="fr-FR" sz="2000" b="0" i="1" smtClean="0">
                            <a:latin typeface="Cambria Math" panose="02040503050406030204" pitchFamily="18" charset="0"/>
                          </a:rPr>
                        </m:ctrlPr>
                      </m:naryPr>
                      <m:sub/>
                      <m:sup/>
                      <m:e>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𝑗</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𝑒</m:t>
                            </m:r>
                          </m:e>
                          <m:sub>
                            <m:r>
                              <a:rPr lang="fr-FR" sz="2000" i="1">
                                <a:latin typeface="Cambria Math" panose="02040503050406030204" pitchFamily="18" charset="0"/>
                              </a:rPr>
                              <m:t>𝑖</m:t>
                            </m:r>
                          </m:sub>
                        </m:sSub>
                      </m:e>
                    </m:nary>
                  </m:oMath>
                </a14:m>
                <a:endParaRPr lang="en-US" sz="2000" dirty="0"/>
              </a:p>
              <a:p>
                <a:pPr marL="152396" indent="0">
                  <a:buNone/>
                </a:pPr>
                <a:r>
                  <a:rPr lang="en-US" sz="2000" dirty="0"/>
                  <a:t>This works only for linear relations.</a:t>
                </a:r>
              </a:p>
              <a:p>
                <a:pPr marL="152396" indent="0">
                  <a:buNone/>
                </a:pPr>
                <a:r>
                  <a:rPr lang="en-US" sz="2000" dirty="0"/>
                  <a:t>Can also be expressed in a binary way: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r>
                      <a:rPr lang="fr-FR" sz="2000" b="0" i="1" smtClean="0">
                        <a:latin typeface="Cambria Math" panose="02040503050406030204" pitchFamily="18" charset="0"/>
                      </a:rPr>
                      <m:t>=1</m:t>
                    </m:r>
                  </m:oMath>
                </a14:m>
                <a:r>
                  <a:rPr lang="en-US" sz="2000" dirty="0"/>
                  <a:t> represents </a:t>
                </a:r>
                <a14:m>
                  <m:oMath xmlns:m="http://schemas.openxmlformats.org/officeDocument/2006/math">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r>
                      <a:rPr lang="fr-FR" sz="2000" i="1">
                        <a:latin typeface="Cambria Math" panose="02040503050406030204" pitchFamily="18" charset="0"/>
                      </a:rPr>
                      <m:t>=</m:t>
                    </m:r>
                    <m:r>
                      <a:rPr lang="fr-FR" sz="2000" b="0" i="1" smtClean="0">
                        <a:latin typeface="Cambria Math" panose="02040503050406030204" pitchFamily="18" charset="0"/>
                      </a:rPr>
                      <m:t>0</m:t>
                    </m:r>
                  </m:oMath>
                </a14:m>
                <a:r>
                  <a:rPr lang="en-US" sz="2000" dirty="0"/>
                  <a:t> if there is no connection, or with weights (the amount of lag in our case)</a:t>
                </a:r>
              </a:p>
              <a:p>
                <a:pPr marL="152396" indent="0">
                  <a:buNone/>
                </a:pPr>
                <a:endParaRPr lang="en-US" sz="2000" dirty="0"/>
              </a:p>
              <a:p>
                <a:pPr marL="152396" indent="0">
                  <a:buNone/>
                </a:pPr>
                <a:r>
                  <a:rPr lang="en-US" sz="2000" dirty="0"/>
                  <a:t>As we use weighted adjacency matrices for this metric, a lag of 0 is represented by a -1 to make a distinction between a connection of lag 0 and no connection</a:t>
                </a:r>
              </a:p>
              <a:p>
                <a:pPr marL="152396" indent="0">
                  <a:buNone/>
                </a:pPr>
                <a:endParaRPr lang="en-US" sz="2000" dirty="0"/>
              </a:p>
              <a:p>
                <a:pPr marL="152396" indent="0">
                  <a:buNone/>
                </a:pPr>
                <a:r>
                  <a:rPr lang="en-US" sz="2000" dirty="0"/>
                  <a:t>We have</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𝑀𝑆𝐸</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1</m:t>
                          </m:r>
                        </m:num>
                        <m:den>
                          <m:r>
                            <a:rPr lang="fr-FR" sz="2000" b="0" i="1" smtClean="0">
                              <a:latin typeface="Cambria Math" panose="02040503050406030204" pitchFamily="18" charset="0"/>
                            </a:rPr>
                            <m:t>𝑁</m:t>
                          </m:r>
                        </m:den>
                      </m:f>
                      <m:nary>
                        <m:naryPr>
                          <m:chr m:val="∑"/>
                          <m:subHide m:val="on"/>
                          <m:supHide m:val="on"/>
                          <m:ctrlPr>
                            <a:rPr lang="fr-FR" sz="2000" b="0" i="1" smtClean="0">
                              <a:latin typeface="Cambria Math" panose="02040503050406030204" pitchFamily="18" charset="0"/>
                            </a:rPr>
                          </m:ctrlPr>
                        </m:naryPr>
                        <m:sub/>
                        <m:sup/>
                        <m:e>
                          <m:sSup>
                            <m:sSupPr>
                              <m:ctrlPr>
                                <a:rPr lang="fr-FR" sz="2000" b="0" i="1" smtClean="0">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e>
                            <m:sup>
                              <m:r>
                                <a:rPr lang="fr-FR" sz="2000" b="0" i="1" smtClean="0">
                                  <a:latin typeface="Cambria Math" panose="02040503050406030204" pitchFamily="18" charset="0"/>
                                </a:rPr>
                                <m:t>2</m:t>
                              </m:r>
                            </m:sup>
                          </m:sSup>
                        </m:e>
                      </m:nary>
                    </m:oMath>
                  </m:oMathPara>
                </a14:m>
                <a:endParaRPr lang="en-US" sz="2000" dirty="0"/>
              </a:p>
              <a:p>
                <a:pPr marL="152396" indent="0">
                  <a:buNone/>
                </a:pPr>
                <a:r>
                  <a:rPr lang="en-US" sz="2000" dirty="0"/>
                  <a:t>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oMath>
                </a14:m>
                <a:r>
                  <a:rPr lang="en-US" sz="2000" dirty="0"/>
                  <a:t> and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oMath>
                </a14:m>
                <a:r>
                  <a:rPr lang="en-US" sz="2000" dirty="0"/>
                  <a:t> the true and predicted adjacency matrices and N the number of variables</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391488"/>
                <a:ext cx="10984749" cy="4525745"/>
              </a:xfrm>
              <a:prstGeom prst="rect">
                <a:avLst/>
              </a:prstGeom>
              <a:blipFill>
                <a:blip r:embed="rId3"/>
                <a:stretch>
                  <a:fillRect b="-90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660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437608"/>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3 (left), set 6 (right</a:t>
                </a:r>
              </a:p>
              <a:p>
                <a:pPr marL="152396" indent="0">
                  <a:buNone/>
                </a:pPr>
                <a:r>
                  <a:rPr lang="en-US" sz="2000" dirty="0"/>
                  <a:t>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=30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36</m:t>
                      </m:r>
                    </m:oMath>
                  </m:oMathPara>
                </a14:m>
                <a:endParaRPr lang="en-US" sz="2000" dirty="0"/>
              </a:p>
            </p:txBody>
          </p:sp>
        </mc:Choice>
        <mc:Fallback>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437608"/>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5B7DF5EB-9BB3-7063-5AE3-0CA1B000C09F}"/>
              </a:ext>
            </a:extLst>
          </p:cNvPr>
          <p:cNvPicPr>
            <a:picLocks noChangeAspect="1"/>
          </p:cNvPicPr>
          <p:nvPr/>
        </p:nvPicPr>
        <p:blipFill rotWithShape="1">
          <a:blip r:embed="rId3">
            <a:extLst>
              <a:ext uri="{28A0092B-C50C-407E-A947-70E740481C1C}">
                <a14:useLocalDpi xmlns:a14="http://schemas.microsoft.com/office/drawing/2010/main" val="0"/>
              </a:ext>
            </a:extLst>
          </a:blip>
          <a:srcRect t="10413" b="19803"/>
          <a:stretch/>
        </p:blipFill>
        <p:spPr>
          <a:xfrm>
            <a:off x="685188" y="1768511"/>
            <a:ext cx="5018931" cy="4081320"/>
          </a:xfrm>
          <a:prstGeom prst="rect">
            <a:avLst/>
          </a:prstGeom>
        </p:spPr>
      </p:pic>
      <p:pic>
        <p:nvPicPr>
          <p:cNvPr id="8" name="Image 7">
            <a:extLst>
              <a:ext uri="{FF2B5EF4-FFF2-40B4-BE49-F238E27FC236}">
                <a16:creationId xmlns:a16="http://schemas.microsoft.com/office/drawing/2014/main" id="{E0A1BC58-2216-9E2E-0E00-377D1DAE1DCA}"/>
              </a:ext>
            </a:extLst>
          </p:cNvPr>
          <p:cNvPicPr>
            <a:picLocks noChangeAspect="1"/>
          </p:cNvPicPr>
          <p:nvPr/>
        </p:nvPicPr>
        <p:blipFill rotWithShape="1">
          <a:blip r:embed="rId4">
            <a:extLst>
              <a:ext uri="{28A0092B-C50C-407E-A947-70E740481C1C}">
                <a14:useLocalDpi xmlns:a14="http://schemas.microsoft.com/office/drawing/2010/main" val="0"/>
              </a:ext>
            </a:extLst>
          </a:blip>
          <a:srcRect t="9341" b="19074"/>
          <a:stretch/>
        </p:blipFill>
        <p:spPr>
          <a:xfrm>
            <a:off x="6246721" y="1768511"/>
            <a:ext cx="4886854" cy="4081320"/>
          </a:xfrm>
          <a:prstGeom prst="rect">
            <a:avLst/>
          </a:prstGeom>
        </p:spPr>
      </p:pic>
    </p:spTree>
    <p:extLst>
      <p:ext uri="{BB962C8B-B14F-4D97-AF65-F5344CB8AC3E}">
        <p14:creationId xmlns:p14="http://schemas.microsoft.com/office/powerpoint/2010/main" val="4057277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114425" y="2454815"/>
            <a:ext cx="5561391" cy="1520036"/>
          </a:xfrm>
          <a:prstGeom prst="rect">
            <a:avLst/>
          </a:prstGeom>
        </p:spPr>
        <p:txBody>
          <a:bodyPr spcFirstLastPara="1" wrap="square" lIns="121900" tIns="121900" rIns="121900" bIns="121900" anchor="ctr" anchorCtr="0">
            <a:noAutofit/>
          </a:bodyPr>
          <a:lstStyle/>
          <a:p>
            <a:r>
              <a:rPr lang="en-US" sz="5400" noProof="0" dirty="0"/>
              <a:t>Bibliography</a:t>
            </a:r>
          </a:p>
        </p:txBody>
      </p:sp>
      <p:sp>
        <p:nvSpPr>
          <p:cNvPr id="689" name="Google Shape;689;p32"/>
          <p:cNvSpPr/>
          <p:nvPr/>
        </p:nvSpPr>
        <p:spPr>
          <a:xfrm>
            <a:off x="7710500" y="2491433"/>
            <a:ext cx="1446800" cy="1446800"/>
          </a:xfrm>
          <a:prstGeom prst="rect">
            <a:avLst/>
          </a:pr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03</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88316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825100" y="548900"/>
            <a:ext cx="6303600" cy="770400"/>
          </a:xfrm>
          <a:prstGeom prst="rect">
            <a:avLst/>
          </a:prstGeom>
        </p:spPr>
        <p:txBody>
          <a:bodyPr spcFirstLastPara="1" wrap="square" lIns="121900" tIns="121900" rIns="121900" bIns="121900" anchor="b" anchorCtr="0">
            <a:noAutofit/>
          </a:bodyPr>
          <a:lstStyle/>
          <a:p>
            <a:r>
              <a:rPr lang="en-US" noProof="0" dirty="0"/>
              <a:t>Bibliography</a:t>
            </a:r>
          </a:p>
        </p:txBody>
      </p:sp>
      <p:sp>
        <p:nvSpPr>
          <p:cNvPr id="1140" name="Google Shape;1140;p41"/>
          <p:cNvSpPr txBox="1">
            <a:spLocks noGrp="1"/>
          </p:cNvSpPr>
          <p:nvPr>
            <p:ph type="ctrTitle"/>
          </p:nvPr>
        </p:nvSpPr>
        <p:spPr>
          <a:xfrm>
            <a:off x="72991" y="1829653"/>
            <a:ext cx="3819405" cy="1684656"/>
          </a:xfrm>
          <a:prstGeom prst="rect">
            <a:avLst/>
          </a:prstGeom>
        </p:spPr>
        <p:txBody>
          <a:bodyPr spcFirstLastPara="1" wrap="square" lIns="121900" tIns="121900" rIns="121900" bIns="121900" anchor="t" anchorCtr="0">
            <a:noAutofit/>
          </a:bodyPr>
          <a:lstStyle/>
          <a:p>
            <a:r>
              <a:rPr lang="en-US" i="1" noProof="0" dirty="0"/>
              <a:t>[1] </a:t>
            </a:r>
            <a:r>
              <a:rPr lang="en-US" i="1" dirty="0"/>
              <a:t>Causal Discovery with Attention-Based Convolutional Neural Networks</a:t>
            </a:r>
            <a:r>
              <a:rPr lang="en-US" i="1" noProof="0" dirty="0"/>
              <a:t>,</a:t>
            </a:r>
            <a:br>
              <a:rPr lang="en-US" i="1" noProof="0" dirty="0"/>
            </a:br>
            <a:br>
              <a:rPr lang="en-US" sz="1800" i="1" dirty="0"/>
            </a:br>
            <a:r>
              <a:rPr lang="en-US" sz="1800" dirty="0" err="1"/>
              <a:t>Meike</a:t>
            </a:r>
            <a:r>
              <a:rPr lang="en-US" sz="1800" dirty="0"/>
              <a:t> </a:t>
            </a:r>
            <a:r>
              <a:rPr lang="en-US" sz="1800" dirty="0" err="1"/>
              <a:t>Nauta</a:t>
            </a:r>
            <a:r>
              <a:rPr lang="en-US" sz="1800" dirty="0"/>
              <a:t> , </a:t>
            </a:r>
            <a:br>
              <a:rPr lang="en-US" sz="1800" dirty="0"/>
            </a:br>
            <a:r>
              <a:rPr lang="en-US" sz="1800" dirty="0" err="1"/>
              <a:t>Doina</a:t>
            </a:r>
            <a:r>
              <a:rPr lang="en-US" sz="1800" dirty="0"/>
              <a:t> Bucur,</a:t>
            </a:r>
            <a:br>
              <a:rPr lang="en-US" sz="1800" dirty="0"/>
            </a:br>
            <a:r>
              <a:rPr lang="en-US" sz="1800" dirty="0"/>
              <a:t>Christin Seifert</a:t>
            </a:r>
            <a:endParaRPr lang="en-US" noProof="0" dirty="0"/>
          </a:p>
        </p:txBody>
      </p:sp>
      <p:sp>
        <p:nvSpPr>
          <p:cNvPr id="1144" name="Google Shape;1144;p41"/>
          <p:cNvSpPr txBox="1">
            <a:spLocks noGrp="1"/>
          </p:cNvSpPr>
          <p:nvPr>
            <p:ph type="ctrTitle" idx="4"/>
          </p:nvPr>
        </p:nvSpPr>
        <p:spPr>
          <a:xfrm>
            <a:off x="8430340" y="3265171"/>
            <a:ext cx="3600277" cy="859600"/>
          </a:xfrm>
          <a:prstGeom prst="rect">
            <a:avLst/>
          </a:prstGeom>
        </p:spPr>
        <p:txBody>
          <a:bodyPr spcFirstLastPara="1" wrap="square" lIns="121900" tIns="121900" rIns="121900" bIns="121900" anchor="b" anchorCtr="0">
            <a:noAutofit/>
          </a:bodyPr>
          <a:lstStyle/>
          <a:p>
            <a:pPr algn="l"/>
            <a:r>
              <a:rPr lang="en-US" i="1" noProof="0" dirty="0"/>
              <a:t>[2] Survey and Evaluation of Causal Discovery Methods for Time Series</a:t>
            </a:r>
            <a:endParaRPr lang="en-US" noProof="0" dirty="0"/>
          </a:p>
        </p:txBody>
      </p:sp>
      <p:sp>
        <p:nvSpPr>
          <p:cNvPr id="1145" name="Google Shape;1145;p41"/>
          <p:cNvSpPr txBox="1">
            <a:spLocks noGrp="1"/>
          </p:cNvSpPr>
          <p:nvPr>
            <p:ph type="subTitle" idx="5"/>
          </p:nvPr>
        </p:nvSpPr>
        <p:spPr>
          <a:xfrm>
            <a:off x="8430340" y="4124771"/>
            <a:ext cx="2508400" cy="859600"/>
          </a:xfrm>
          <a:prstGeom prst="rect">
            <a:avLst/>
          </a:prstGeom>
        </p:spPr>
        <p:txBody>
          <a:bodyPr spcFirstLastPara="1" wrap="square" lIns="121900" tIns="121900" rIns="121900" bIns="121900" anchor="t" anchorCtr="0">
            <a:noAutofit/>
          </a:bodyPr>
          <a:lstStyle/>
          <a:p>
            <a:pPr marL="0" indent="0" algn="l"/>
            <a:r>
              <a:rPr lang="en-US" noProof="0" dirty="0"/>
              <a:t>Charles K. Assad , Emilie </a:t>
            </a:r>
            <a:r>
              <a:rPr lang="en-US" noProof="0" dirty="0" err="1"/>
              <a:t>Devijver</a:t>
            </a:r>
            <a:r>
              <a:rPr lang="en-US" noProof="0" dirty="0"/>
              <a:t>, Eric </a:t>
            </a:r>
            <a:r>
              <a:rPr lang="en-US" noProof="0" dirty="0" err="1"/>
              <a:t>Gaussier</a:t>
            </a:r>
            <a:endParaRPr lang="en-US" noProof="0" dirty="0"/>
          </a:p>
        </p:txBody>
      </p:sp>
      <p:sp>
        <p:nvSpPr>
          <p:cNvPr id="1148" name="Google Shape;1148;p41"/>
          <p:cNvSpPr/>
          <p:nvPr/>
        </p:nvSpPr>
        <p:spPr>
          <a:xfrm>
            <a:off x="4233169" y="1795068"/>
            <a:ext cx="3725607" cy="3725537"/>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1149" name="Google Shape;1149;p41"/>
          <p:cNvSpPr/>
          <p:nvPr/>
        </p:nvSpPr>
        <p:spPr>
          <a:xfrm>
            <a:off x="4484599" y="2047334"/>
            <a:ext cx="3222723" cy="3221889"/>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0" name="Google Shape;1150;p41"/>
          <p:cNvSpPr/>
          <p:nvPr/>
        </p:nvSpPr>
        <p:spPr>
          <a:xfrm>
            <a:off x="4629120" y="2297862"/>
            <a:ext cx="2826825" cy="2719909"/>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1" name="Google Shape;1151;p41"/>
          <p:cNvSpPr/>
          <p:nvPr/>
        </p:nvSpPr>
        <p:spPr>
          <a:xfrm>
            <a:off x="4899806" y="2549015"/>
            <a:ext cx="2304687" cy="2217373"/>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2" name="Google Shape;1152;p41"/>
          <p:cNvSpPr/>
          <p:nvPr/>
        </p:nvSpPr>
        <p:spPr>
          <a:xfrm rot="-8999970">
            <a:off x="4233228" y="1796046"/>
            <a:ext cx="3725544" cy="3724652"/>
          </a:xfrm>
          <a:prstGeom prst="blockArc">
            <a:avLst>
              <a:gd name="adj1" fmla="val 15791057"/>
              <a:gd name="adj2" fmla="val 10360267"/>
              <a:gd name="adj3" fmla="val 865"/>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1153" name="Google Shape;1153;p41"/>
          <p:cNvSpPr/>
          <p:nvPr/>
        </p:nvSpPr>
        <p:spPr>
          <a:xfrm>
            <a:off x="4484601" y="2047263"/>
            <a:ext cx="3222800" cy="3222000"/>
          </a:xfrm>
          <a:prstGeom prst="blockArc">
            <a:avLst>
              <a:gd name="adj1" fmla="val 18313733"/>
              <a:gd name="adj2" fmla="val 10538502"/>
              <a:gd name="adj3" fmla="val 1000"/>
            </a:avLst>
          </a:prstGeom>
          <a:solidFill>
            <a:schemeClr val="accent3"/>
          </a:solidFill>
          <a:ln>
            <a:noFill/>
          </a:ln>
        </p:spPr>
        <p:txBody>
          <a:bodyPr spcFirstLastPara="1" wrap="square" lIns="121900" tIns="121900" rIns="121900" bIns="121900" anchor="ctr" anchorCtr="0">
            <a:noAutofit/>
          </a:bodyPr>
          <a:lstStyle/>
          <a:p>
            <a:endParaRPr sz="1867"/>
          </a:p>
        </p:txBody>
      </p:sp>
      <p:sp>
        <p:nvSpPr>
          <p:cNvPr id="1154" name="Google Shape;1154;p41"/>
          <p:cNvSpPr/>
          <p:nvPr/>
        </p:nvSpPr>
        <p:spPr>
          <a:xfrm rot="4870002">
            <a:off x="4736518" y="2298981"/>
            <a:ext cx="2719455" cy="2718664"/>
          </a:xfrm>
          <a:prstGeom prst="blockArc">
            <a:avLst>
              <a:gd name="adj1" fmla="val 2412399"/>
              <a:gd name="adj2" fmla="val 10510293"/>
              <a:gd name="adj3" fmla="val 1218"/>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155" name="Google Shape;1155;p41"/>
          <p:cNvSpPr/>
          <p:nvPr/>
        </p:nvSpPr>
        <p:spPr>
          <a:xfrm rot="788870">
            <a:off x="4991673" y="2554281"/>
            <a:ext cx="2208697" cy="2207828"/>
          </a:xfrm>
          <a:prstGeom prst="blockArc">
            <a:avLst>
              <a:gd name="adj1" fmla="val 19721094"/>
              <a:gd name="adj2" fmla="val 10510293"/>
              <a:gd name="adj3" fmla="val 1218"/>
            </a:avLst>
          </a:prstGeom>
          <a:solidFill>
            <a:schemeClr val="accent2"/>
          </a:solidFill>
          <a:ln>
            <a:noFill/>
          </a:ln>
        </p:spPr>
        <p:txBody>
          <a:bodyPr spcFirstLastPara="1" wrap="square" lIns="121900" tIns="121900" rIns="121900" bIns="121900" anchor="ctr" anchorCtr="0">
            <a:noAutofit/>
          </a:bodyPr>
          <a:lstStyle/>
          <a:p>
            <a:endParaRPr sz="1867"/>
          </a:p>
        </p:txBody>
      </p:sp>
      <p:cxnSp>
        <p:nvCxnSpPr>
          <p:cNvPr id="1156" name="Google Shape;1156;p41"/>
          <p:cNvCxnSpPr>
            <a:cxnSpLocks/>
          </p:cNvCxnSpPr>
          <p:nvPr/>
        </p:nvCxnSpPr>
        <p:spPr>
          <a:xfrm>
            <a:off x="2676624" y="3728901"/>
            <a:ext cx="2326659"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a:cxnSpLocks/>
          </p:cNvCxnSpPr>
          <p:nvPr/>
        </p:nvCxnSpPr>
        <p:spPr>
          <a:xfrm flipH="1">
            <a:off x="7894190" y="4124771"/>
            <a:ext cx="1987865"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Structural Intervention Distribution (SID)</a:t>
                </a:r>
              </a:p>
              <a:p>
                <a:pPr marL="152396" indent="0">
                  <a:buNone/>
                </a:pPr>
                <a:endParaRPr lang="en-US" sz="2000" dirty="0"/>
              </a:p>
              <a:p>
                <a:pPr marL="152396" indent="0">
                  <a:buNone/>
                </a:pPr>
                <a:r>
                  <a:rPr lang="en-US" sz="2000" dirty="0"/>
                  <a:t>Numbers of intervention distributions falsely estimated from </a:t>
                </a:r>
                <a:r>
                  <a:rPr lang="en-US" sz="2000" dirty="0" err="1"/>
                  <a:t>i</a:t>
                </a:r>
                <a:r>
                  <a:rPr lang="en-US" sz="2000" dirty="0"/>
                  <a:t> to j </a:t>
                </a:r>
                <a14:m>
                  <m:oMath xmlns:m="http://schemas.openxmlformats.org/officeDocument/2006/math">
                    <m:r>
                      <a:rPr lang="fr-FR" sz="2000" b="0" i="0" smtClean="0">
                        <a:latin typeface="Cambria Math" panose="02040503050406030204" pitchFamily="18" charset="0"/>
                      </a:rPr>
                      <m:t>(</m:t>
                    </m:r>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r>
                      <a:rPr lang="fr-FR" sz="2000" b="0" i="1" smtClean="0">
                        <a:latin typeface="Cambria Math" panose="02040503050406030204" pitchFamily="18" charset="0"/>
                      </a:rPr>
                      <m:t>)</m:t>
                    </m:r>
                  </m:oMath>
                </a14:m>
                <a:r>
                  <a:rPr lang="en-US" sz="2000" dirty="0"/>
                  <a:t> by</a:t>
                </a:r>
                <a:r>
                  <a:rPr lang="en-US" sz="2000" dirty="0">
                    <a:solidFill>
                      <a:schemeClr val="bg1"/>
                    </a:solidFill>
                  </a:rPr>
                  <a:t>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𝐺</m:t>
                        </m:r>
                      </m:e>
                    </m:acc>
                  </m:oMath>
                </a14:m>
                <a:r>
                  <a:rPr lang="en-US" sz="2000" dirty="0"/>
                  <a:t> with respect to </a:t>
                </a:r>
                <a14:m>
                  <m:oMath xmlns:m="http://schemas.openxmlformats.org/officeDocument/2006/math">
                    <m:r>
                      <a:rPr lang="fr-FR" sz="2000" b="0" i="1" smtClean="0">
                        <a:latin typeface="Cambria Math" panose="02040503050406030204" pitchFamily="18" charset="0"/>
                      </a:rPr>
                      <m:t>𝐺</m:t>
                    </m:r>
                  </m:oMath>
                </a14:m>
                <a:endParaRPr lang="en-US" sz="2000" dirty="0"/>
              </a:p>
              <a:p>
                <a:pPr marL="152396" indent="0">
                  <a:buNone/>
                </a:pPr>
                <a:endParaRPr lang="en-US" sz="2000" dirty="0"/>
              </a:p>
              <a:p>
                <a:pPr marL="152396" indent="0">
                  <a:buNone/>
                </a:pPr>
                <a:r>
                  <a:rPr lang="en-US" sz="2000" dirty="0"/>
                  <a:t>The intervention distribution from Y to X is defined as:</a:t>
                </a:r>
              </a:p>
              <a:p>
                <a:pPr marL="152396" indent="0">
                  <a:buNone/>
                </a:pPr>
                <a:endParaRPr lang="en-US" sz="2000" dirty="0"/>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r>
                        <a:rPr lang="fr-FR" sz="2000" b="0" i="1" smtClean="0">
                          <a:latin typeface="Cambria Math" panose="02040503050406030204" pitchFamily="18" charset="0"/>
                        </a:rPr>
                        <m:t>𝑝</m:t>
                      </m:r>
                      <m:r>
                        <a:rPr lang="fr-FR" sz="2000" b="0" i="1" smtClean="0">
                          <a:latin typeface="Cambria Math" panose="02040503050406030204" pitchFamily="18" charset="0"/>
                        </a:rPr>
                        <m:t>(</m:t>
                      </m:r>
                      <m:r>
                        <a:rPr lang="fr-FR" sz="2000" b="0" i="1" smtClean="0">
                          <a:latin typeface="Cambria Math" panose="02040503050406030204" pitchFamily="18" charset="0"/>
                        </a:rPr>
                        <m:t>𝑦</m:t>
                      </m:r>
                      <m:r>
                        <a:rPr lang="fr-FR" sz="2000" b="0" i="1" smtClean="0">
                          <a:latin typeface="Cambria Math" panose="02040503050406030204" pitchFamily="18" charset="0"/>
                        </a:rPr>
                        <m:t>)</m:t>
                      </m:r>
                    </m:oMath>
                  </m:oMathPara>
                </a14:m>
                <a:endParaRPr lang="en-US" sz="2000" dirty="0"/>
              </a:p>
              <a:p>
                <a:pPr marL="152396" indent="0">
                  <a:buNone/>
                </a:pPr>
                <a:r>
                  <a:rPr lang="en-US" sz="2000" dirty="0"/>
                  <a:t>If Y is a parent of X</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m:rPr>
                                  <m:brk m:alnAt="7"/>
                                </m:rPr>
                                <a:rPr lang="fr-FR" sz="2000" b="0" i="1" smtClean="0">
                                  <a:latin typeface="Cambria Math" panose="02040503050406030204" pitchFamily="18" charset="0"/>
                                </a:rPr>
                                <m:t>𝑎</m:t>
                              </m:r>
                            </m:e>
                            <m:sub>
                              <m:r>
                                <m:rPr>
                                  <m:brk m:alnAt="7"/>
                                </m:rPr>
                                <a:rPr lang="fr-FR" sz="2000" b="0" i="1" smtClean="0">
                                  <a:latin typeface="Cambria Math" panose="02040503050406030204" pitchFamily="18" charset="0"/>
                                </a:rPr>
                                <m:t>𝑋</m:t>
                              </m:r>
                            </m:sub>
                          </m:sSub>
                        </m:sub>
                        <m:sup/>
                        <m:e>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𝑦</m:t>
                              </m:r>
                            </m:e>
                            <m:e>
                              <m:acc>
                                <m:accPr>
                                  <m:chr m:val="̂"/>
                                  <m:ctrlPr>
                                    <a:rPr lang="en-US" sz="2000" i="1">
                                      <a:solidFill>
                                        <a:schemeClr val="bg1"/>
                                      </a:solidFill>
                                      <a:latin typeface="Cambria Math" panose="02040503050406030204" pitchFamily="18" charset="0"/>
                                    </a:rPr>
                                  </m:ctrlPr>
                                </m:accPr>
                                <m:e>
                                  <m:r>
                                    <a:rPr lang="fr-FR" sz="2000" i="1">
                                      <a:solidFill>
                                        <a:schemeClr val="bg1"/>
                                      </a:solidFill>
                                      <a:latin typeface="Cambria Math" panose="02040503050406030204" pitchFamily="18" charset="0"/>
                                    </a:rPr>
                                    <m:t>𝑥</m:t>
                                  </m:r>
                                </m:e>
                              </m:acc>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e>
                          </m:d>
                          <m:r>
                            <a:rPr lang="fr-FR" sz="2000" b="0" i="1" smtClean="0">
                              <a:solidFill>
                                <a:schemeClr val="bg1"/>
                              </a:solidFill>
                              <a:latin typeface="Cambria Math" panose="02040503050406030204" pitchFamily="18" charset="0"/>
                            </a:rPr>
                            <m:t>𝑝</m:t>
                          </m:r>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r>
                            <a:rPr lang="fr-FR" sz="2000" b="0" i="1" smtClean="0">
                              <a:solidFill>
                                <a:schemeClr val="bg1"/>
                              </a:solidFill>
                              <a:latin typeface="Cambria Math" panose="02040503050406030204" pitchFamily="18" charset="0"/>
                            </a:rPr>
                            <m:t>)</m:t>
                          </m:r>
                        </m:e>
                      </m:nary>
                    </m:oMath>
                  </m:oMathPara>
                </a14:m>
                <a:endParaRPr lang="en-US" sz="2000" dirty="0"/>
              </a:p>
              <a:p>
                <a:pPr marL="152396" indent="0">
                  <a:buNone/>
                </a:pPr>
                <a:r>
                  <a:rPr lang="en-US" sz="2000" dirty="0"/>
                  <a:t>If Y is not a parent of X, with </a:t>
                </a:r>
                <a14:m>
                  <m:oMath xmlns:m="http://schemas.openxmlformats.org/officeDocument/2006/math">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oMath>
                </a14:m>
                <a:r>
                  <a:rPr lang="en-US" sz="2000" dirty="0"/>
                  <a:t>the set of parents of X</a:t>
                </a:r>
              </a:p>
              <a:p>
                <a:pPr marL="152396" indent="0">
                  <a:buNone/>
                </a:pPr>
                <a:endParaRPr lang="en-US" sz="2000" dirty="0"/>
              </a:p>
              <a:p>
                <a:pPr marL="152396" indent="0">
                  <a:buNone/>
                </a:pPr>
                <a:r>
                  <a:rPr lang="en-US" sz="2000" dirty="0"/>
                  <a:t>The SID is equal to 0 for an isolated edge if the intervention distribution is correctly predicted</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16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4037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01</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1754326"/>
          </a:xfrm>
          <a:prstGeom prst="rect">
            <a:avLst/>
          </a:prstGeom>
          <a:noFill/>
        </p:spPr>
        <p:txBody>
          <a:bodyPr wrap="square" rtlCol="0">
            <a:spAutoFit/>
          </a:bodyPr>
          <a:lstStyle/>
          <a:p>
            <a:pPr algn="ctr"/>
            <a:r>
              <a:rPr lang="en-US" sz="5400" dirty="0">
                <a:solidFill>
                  <a:schemeClr val="bg1"/>
                </a:solidFill>
                <a:latin typeface="Share Tech" panose="020B0604020202020204" charset="0"/>
              </a:rPr>
              <a:t>Metrics used</a:t>
            </a:r>
          </a:p>
        </p:txBody>
      </p:sp>
    </p:spTree>
    <p:extLst>
      <p:ext uri="{BB962C8B-B14F-4D97-AF65-F5344CB8AC3E}">
        <p14:creationId xmlns:p14="http://schemas.microsoft.com/office/powerpoint/2010/main" val="47755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TCDF</a:t>
                </a:r>
                <a:endParaRPr lang="en-US" sz="2000" dirty="0"/>
              </a:p>
              <a:p>
                <a:pPr marL="152396" indent="0">
                  <a:buNone/>
                </a:pPr>
                <a:endParaRPr lang="en-US" sz="2000" dirty="0"/>
              </a:p>
              <a:p>
                <a:pPr marL="152396" indent="0">
                  <a:buNone/>
                </a:pPr>
                <a:r>
                  <a:rPr lang="en-US" sz="2000" dirty="0"/>
                  <a:t>We will focus on our study on algorithms capable of detecting hidden confounders. As such, we start testing the TCDF method, which consists in a certain number of convolutional networks in parallel, on the artificial database containing 6 different architectures</a:t>
                </a:r>
              </a:p>
              <a:p>
                <a:pPr marL="152396" indent="0">
                  <a:buNone/>
                </a:pPr>
                <a:endParaRPr lang="en-US" sz="2000" dirty="0"/>
              </a:p>
              <a:p>
                <a:pPr marL="152396" indent="0">
                  <a:buNone/>
                </a:pPr>
                <a:r>
                  <a:rPr lang="en-US" sz="2000" dirty="0"/>
                  <a:t>The hyperparameters used are the one given by the authors of the method for the first results:</a:t>
                </a:r>
              </a:p>
              <a:p>
                <a:pPr marL="152396" indent="0">
                  <a:buNone/>
                </a:pPr>
                <a:r>
                  <a:rPr lang="en-US" sz="2000" dirty="0"/>
                  <a:t>	Kernel K of size 4</a:t>
                </a:r>
              </a:p>
              <a:p>
                <a:pPr marL="152396" indent="0">
                  <a:buNone/>
                </a:pPr>
                <a:r>
                  <a:rPr lang="en-US" sz="2000" dirty="0"/>
                  <a:t>	Dilatation coefficient c equal to 4</a:t>
                </a:r>
              </a:p>
              <a:p>
                <a:pPr marL="152396" indent="0">
                  <a:buNone/>
                </a:pPr>
                <a:r>
                  <a:rPr lang="en-US" sz="2000" dirty="0"/>
                  <a:t>	1 hidden layer L</a:t>
                </a:r>
              </a:p>
              <a:p>
                <a:pPr marL="152396" indent="0">
                  <a:buNone/>
                </a:pPr>
                <a:r>
                  <a:rPr lang="en-US" sz="2000" dirty="0"/>
                  <a:t>	Learning rate of 0,01</a:t>
                </a:r>
              </a:p>
              <a:p>
                <a:pPr marL="152396" indent="0">
                  <a:buNone/>
                </a:pPr>
                <a:r>
                  <a:rPr lang="en-US" sz="2000" dirty="0"/>
                  <a:t>	5000 epochs </a:t>
                </a:r>
              </a:p>
              <a:p>
                <a:pPr marL="152396" indent="0">
                  <a:buNone/>
                </a:pPr>
                <a:r>
                  <a:rPr lang="en-US" sz="2000" dirty="0"/>
                  <a:t>	Significance of 0,8</a:t>
                </a:r>
              </a:p>
              <a:p>
                <a:pPr marL="152396" indent="0">
                  <a:buNone/>
                </a:pPr>
                <a:r>
                  <a:rPr lang="en-US" sz="2000" dirty="0"/>
                  <a:t>	</a:t>
                </a:r>
              </a:p>
              <a:p>
                <a:pPr marL="152396" indent="0">
                  <a:buNone/>
                </a:pPr>
                <a:r>
                  <a:rPr lang="en-US" sz="2000" dirty="0"/>
                  <a:t>This gives us a maximum lag value </a:t>
                </a:r>
                <a14:m>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𝜏</m:t>
                        </m:r>
                      </m:e>
                      <m:sub>
                        <m:r>
                          <a:rPr lang="fr-FR" sz="2000" i="1">
                            <a:latin typeface="Cambria Math" panose="02040503050406030204" pitchFamily="18" charset="0"/>
                          </a:rPr>
                          <m:t>𝑚𝑎𝑥</m:t>
                        </m:r>
                      </m:sub>
                    </m:sSub>
                    <m:r>
                      <a:rPr lang="fr-FR" sz="2000" b="0" i="1" smtClean="0">
                        <a:latin typeface="Cambria Math" panose="02040503050406030204" pitchFamily="18" charset="0"/>
                      </a:rPr>
                      <m:t>=1+(</m:t>
                    </m:r>
                    <m:r>
                      <a:rPr lang="fr-FR" sz="2000" b="0" i="1" smtClean="0">
                        <a:latin typeface="Cambria Math" panose="02040503050406030204" pitchFamily="18" charset="0"/>
                      </a:rPr>
                      <m:t>𝐾</m:t>
                    </m:r>
                    <m:r>
                      <a:rPr lang="fr-FR" sz="2000" b="0" i="1" smtClean="0">
                        <a:latin typeface="Cambria Math" panose="02040503050406030204" pitchFamily="18" charset="0"/>
                      </a:rPr>
                      <m:t>−1)</m:t>
                    </m:r>
                    <m:nary>
                      <m:naryPr>
                        <m:chr m:val="∑"/>
                        <m:ctrlPr>
                          <a:rPr lang="fr-FR" sz="2000" b="0" i="1" smtClean="0">
                            <a:latin typeface="Cambria Math" panose="02040503050406030204" pitchFamily="18" charset="0"/>
                          </a:rPr>
                        </m:ctrlPr>
                      </m:naryPr>
                      <m:sub>
                        <m:r>
                          <m:rPr>
                            <m:brk m:alnAt="23"/>
                          </m:rPr>
                          <a:rPr lang="fr-FR" sz="2000" b="0" i="1" smtClean="0">
                            <a:latin typeface="Cambria Math" panose="02040503050406030204" pitchFamily="18" charset="0"/>
                          </a:rPr>
                          <m:t>𝑙</m:t>
                        </m:r>
                        <m:r>
                          <a:rPr lang="fr-FR" sz="2000" b="0" i="1" smtClean="0">
                            <a:latin typeface="Cambria Math" panose="02040503050406030204" pitchFamily="18" charset="0"/>
                          </a:rPr>
                          <m:t>=0</m:t>
                        </m:r>
                      </m:sub>
                      <m:sup>
                        <m:r>
                          <a:rPr lang="fr-FR" sz="2000" b="0" i="1" smtClean="0">
                            <a:latin typeface="Cambria Math" panose="02040503050406030204" pitchFamily="18" charset="0"/>
                          </a:rPr>
                          <m:t>𝐿</m:t>
                        </m:r>
                      </m:sup>
                      <m:e>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𝑐</m:t>
                            </m:r>
                          </m:e>
                          <m:sup>
                            <m:r>
                              <a:rPr lang="fr-FR" sz="2000" b="0" i="1" smtClean="0">
                                <a:latin typeface="Cambria Math" panose="02040503050406030204" pitchFamily="18" charset="0"/>
                              </a:rPr>
                              <m:t>𝑙</m:t>
                            </m:r>
                          </m:sup>
                        </m:sSup>
                      </m:e>
                    </m:nary>
                  </m:oMath>
                </a14:m>
                <a:r>
                  <a:rPr lang="en-US" sz="2000" dirty="0"/>
                  <a:t> of 16</a:t>
                </a:r>
              </a:p>
            </p:txBody>
          </p:sp>
        </mc:Choice>
        <mc:Fallback>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2533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7097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6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1922465624"/>
              </p:ext>
            </p:extLst>
          </p:nvPr>
        </p:nvGraphicFramePr>
        <p:xfrm>
          <a:off x="2123377" y="110620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7" name="Image 6">
            <a:extLst>
              <a:ext uri="{FF2B5EF4-FFF2-40B4-BE49-F238E27FC236}">
                <a16:creationId xmlns:a16="http://schemas.microsoft.com/office/drawing/2014/main" id="{9EC19942-9983-5BA8-9A34-C22116ECF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591" y="3383580"/>
            <a:ext cx="5939418" cy="3040858"/>
          </a:xfrm>
          <a:prstGeom prst="rect">
            <a:avLst/>
          </a:prstGeom>
        </p:spPr>
      </p:pic>
    </p:spTree>
    <p:extLst>
      <p:ext uri="{BB962C8B-B14F-4D97-AF65-F5344CB8AC3E}">
        <p14:creationId xmlns:p14="http://schemas.microsoft.com/office/powerpoint/2010/main" val="292370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2,7,8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1569604702"/>
              </p:ext>
            </p:extLst>
          </p:nvPr>
        </p:nvGraphicFramePr>
        <p:xfrm>
          <a:off x="2123377" y="110620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CF8C11F8-746A-0F59-8221-C5F39C8E9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873" y="3063332"/>
            <a:ext cx="6096000" cy="3121025"/>
          </a:xfrm>
          <a:prstGeom prst="rect">
            <a:avLst/>
          </a:prstGeom>
        </p:spPr>
      </p:pic>
    </p:spTree>
    <p:extLst>
      <p:ext uri="{BB962C8B-B14F-4D97-AF65-F5344CB8AC3E}">
        <p14:creationId xmlns:p14="http://schemas.microsoft.com/office/powerpoint/2010/main" val="2010769740"/>
      </p:ext>
    </p:extLst>
  </p:cSld>
  <p:clrMapOvr>
    <a:masterClrMapping/>
  </p:clrMapOvr>
</p:sld>
</file>

<file path=ppt/theme/theme1.xml><?xml version="1.0" encoding="utf-8"?>
<a:theme xmlns:a="http://schemas.openxmlformats.org/drawingml/2006/main" name="Thème1">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4E0242CA-B795-43F5-8230-3B34A645C4D8}" vid="{2779F897-ABD2-451D-9250-E53ABC6F8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2539</TotalTime>
  <Words>2009</Words>
  <Application>Microsoft Office PowerPoint</Application>
  <PresentationFormat>Grand écran</PresentationFormat>
  <Paragraphs>626</Paragraphs>
  <Slides>42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42</vt:i4>
      </vt:variant>
    </vt:vector>
  </HeadingPairs>
  <TitlesOfParts>
    <vt:vector size="50" baseType="lpstr">
      <vt:lpstr>Advent Pro SemiBold</vt:lpstr>
      <vt:lpstr>Fira Sans Extra Condensed Medium</vt:lpstr>
      <vt:lpstr>Maven Pro</vt:lpstr>
      <vt:lpstr>Share Tech</vt:lpstr>
      <vt:lpstr>Arial</vt:lpstr>
      <vt:lpstr>Calibri</vt:lpstr>
      <vt:lpstr>Cambria Math</vt:lpstr>
      <vt:lpstr>Thème1</vt:lpstr>
      <vt:lpstr>Algorithms Evaluation</vt:lpstr>
      <vt:lpstr>Metrics used</vt:lpstr>
      <vt:lpstr>01</vt:lpstr>
      <vt:lpstr>Présentation PowerPoint</vt:lpstr>
      <vt:lpstr>Présentation PowerPoint</vt:lpstr>
      <vt:lpstr>01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Evaluation</dc:title>
  <dc:creator>Florian Polster--Prieto</dc:creator>
  <cp:lastModifiedBy>Florian Polster--Prieto</cp:lastModifiedBy>
  <cp:revision>9</cp:revision>
  <dcterms:created xsi:type="dcterms:W3CDTF">2022-06-08T12:09:16Z</dcterms:created>
  <dcterms:modified xsi:type="dcterms:W3CDTF">2022-06-29T15:17:11Z</dcterms:modified>
</cp:coreProperties>
</file>